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4"/>
  </p:sldMasterIdLst>
  <p:notesMasterIdLst>
    <p:notesMasterId r:id="rId401"/>
  </p:notesMasterIdLst>
  <p:handoutMasterIdLst>
    <p:handoutMasterId r:id="rId402"/>
  </p:handoutMasterIdLst>
  <p:sldIdLst>
    <p:sldId id="620" r:id="rId5"/>
    <p:sldId id="257" r:id="rId6"/>
    <p:sldId id="612" r:id="rId7"/>
    <p:sldId id="606" r:id="rId8"/>
    <p:sldId id="271" r:id="rId9"/>
    <p:sldId id="614" r:id="rId10"/>
    <p:sldId id="615" r:id="rId11"/>
    <p:sldId id="1010" r:id="rId12"/>
    <p:sldId id="1011" r:id="rId13"/>
    <p:sldId id="1012" r:id="rId14"/>
    <p:sldId id="607" r:id="rId15"/>
    <p:sldId id="608" r:id="rId16"/>
    <p:sldId id="610" r:id="rId17"/>
    <p:sldId id="611" r:id="rId18"/>
    <p:sldId id="609" r:id="rId19"/>
    <p:sldId id="621" r:id="rId20"/>
    <p:sldId id="666" r:id="rId21"/>
    <p:sldId id="634" r:id="rId22"/>
    <p:sldId id="543" r:id="rId23"/>
    <p:sldId id="635" r:id="rId24"/>
    <p:sldId id="636" r:id="rId25"/>
    <p:sldId id="637" r:id="rId26"/>
    <p:sldId id="638" r:id="rId27"/>
    <p:sldId id="639" r:id="rId28"/>
    <p:sldId id="1120" r:id="rId29"/>
    <p:sldId id="1121" r:id="rId30"/>
    <p:sldId id="640" r:id="rId31"/>
    <p:sldId id="641" r:id="rId32"/>
    <p:sldId id="642" r:id="rId33"/>
    <p:sldId id="643" r:id="rId34"/>
    <p:sldId id="644" r:id="rId35"/>
    <p:sldId id="645" r:id="rId36"/>
    <p:sldId id="646" r:id="rId37"/>
    <p:sldId id="648" r:id="rId38"/>
    <p:sldId id="649" r:id="rId39"/>
    <p:sldId id="650" r:id="rId40"/>
    <p:sldId id="662" r:id="rId41"/>
    <p:sldId id="661" r:id="rId42"/>
    <p:sldId id="663" r:id="rId43"/>
    <p:sldId id="664" r:id="rId44"/>
    <p:sldId id="665" r:id="rId45"/>
    <p:sldId id="675" r:id="rId46"/>
    <p:sldId id="676" r:id="rId47"/>
    <p:sldId id="551" r:id="rId48"/>
    <p:sldId id="721" r:id="rId49"/>
    <p:sldId id="1126" r:id="rId50"/>
    <p:sldId id="1130" r:id="rId51"/>
    <p:sldId id="732" r:id="rId52"/>
    <p:sldId id="722" r:id="rId53"/>
    <p:sldId id="284" r:id="rId54"/>
    <p:sldId id="587" r:id="rId55"/>
    <p:sldId id="723" r:id="rId56"/>
    <p:sldId id="724" r:id="rId57"/>
    <p:sldId id="725" r:id="rId58"/>
    <p:sldId id="726" r:id="rId59"/>
    <p:sldId id="727" r:id="rId60"/>
    <p:sldId id="728" r:id="rId61"/>
    <p:sldId id="729" r:id="rId62"/>
    <p:sldId id="730" r:id="rId63"/>
    <p:sldId id="731" r:id="rId64"/>
    <p:sldId id="573" r:id="rId65"/>
    <p:sldId id="917" r:id="rId66"/>
    <p:sldId id="289" r:id="rId67"/>
    <p:sldId id="734" r:id="rId68"/>
    <p:sldId id="735" r:id="rId69"/>
    <p:sldId id="736" r:id="rId70"/>
    <p:sldId id="737" r:id="rId71"/>
    <p:sldId id="738" r:id="rId72"/>
    <p:sldId id="739" r:id="rId73"/>
    <p:sldId id="740" r:id="rId74"/>
    <p:sldId id="741" r:id="rId75"/>
    <p:sldId id="742" r:id="rId76"/>
    <p:sldId id="743" r:id="rId77"/>
    <p:sldId id="290" r:id="rId78"/>
    <p:sldId id="744" r:id="rId79"/>
    <p:sldId id="754" r:id="rId80"/>
    <p:sldId id="746" r:id="rId81"/>
    <p:sldId id="747" r:id="rId82"/>
    <p:sldId id="748" r:id="rId83"/>
    <p:sldId id="749" r:id="rId84"/>
    <p:sldId id="752" r:id="rId85"/>
    <p:sldId id="753" r:id="rId86"/>
    <p:sldId id="302" r:id="rId87"/>
    <p:sldId id="303" r:id="rId88"/>
    <p:sldId id="769" r:id="rId89"/>
    <p:sldId id="770" r:id="rId90"/>
    <p:sldId id="313" r:id="rId91"/>
    <p:sldId id="314" r:id="rId92"/>
    <p:sldId id="337" r:id="rId93"/>
    <p:sldId id="558" r:id="rId94"/>
    <p:sldId id="339" r:id="rId95"/>
    <p:sldId id="340" r:id="rId96"/>
    <p:sldId id="342" r:id="rId97"/>
    <p:sldId id="343" r:id="rId98"/>
    <p:sldId id="559" r:id="rId99"/>
    <p:sldId id="589" r:id="rId100"/>
    <p:sldId id="1077" r:id="rId101"/>
    <p:sldId id="1127" r:id="rId102"/>
    <p:sldId id="1128" r:id="rId103"/>
    <p:sldId id="1129" r:id="rId104"/>
    <p:sldId id="1083" r:id="rId105"/>
    <p:sldId id="1013" r:id="rId106"/>
    <p:sldId id="622" r:id="rId107"/>
    <p:sldId id="633" r:id="rId108"/>
    <p:sldId id="796" r:id="rId109"/>
    <p:sldId id="1132" r:id="rId110"/>
    <p:sldId id="1097" r:id="rId111"/>
    <p:sldId id="1096" r:id="rId112"/>
    <p:sldId id="1095" r:id="rId113"/>
    <p:sldId id="1119" r:id="rId114"/>
    <p:sldId id="541" r:id="rId115"/>
    <p:sldId id="1033" r:id="rId116"/>
    <p:sldId id="1034" r:id="rId117"/>
    <p:sldId id="1035" r:id="rId118"/>
    <p:sldId id="1036" r:id="rId119"/>
    <p:sldId id="1037" r:id="rId120"/>
    <p:sldId id="1038" r:id="rId121"/>
    <p:sldId id="1039" r:id="rId122"/>
    <p:sldId id="1040" r:id="rId123"/>
    <p:sldId id="1041" r:id="rId124"/>
    <p:sldId id="1042" r:id="rId125"/>
    <p:sldId id="1043" r:id="rId126"/>
    <p:sldId id="1044" r:id="rId127"/>
    <p:sldId id="1045" r:id="rId128"/>
    <p:sldId id="1046" r:id="rId129"/>
    <p:sldId id="1052" r:id="rId130"/>
    <p:sldId id="1141" r:id="rId131"/>
    <p:sldId id="1053" r:id="rId132"/>
    <p:sldId id="1058" r:id="rId133"/>
    <p:sldId id="1055" r:id="rId134"/>
    <p:sldId id="1059" r:id="rId135"/>
    <p:sldId id="1140" r:id="rId136"/>
    <p:sldId id="1056" r:id="rId137"/>
    <p:sldId id="1014" r:id="rId138"/>
    <p:sldId id="1015" r:id="rId139"/>
    <p:sldId id="1029" r:id="rId140"/>
    <p:sldId id="1030" r:id="rId141"/>
    <p:sldId id="1031" r:id="rId142"/>
    <p:sldId id="1032" r:id="rId143"/>
    <p:sldId id="1099" r:id="rId144"/>
    <p:sldId id="1100" r:id="rId145"/>
    <p:sldId id="1028" r:id="rId146"/>
    <p:sldId id="624" r:id="rId147"/>
    <p:sldId id="924" r:id="rId148"/>
    <p:sldId id="925" r:id="rId149"/>
    <p:sldId id="927" r:id="rId150"/>
    <p:sldId id="1133" r:id="rId151"/>
    <p:sldId id="928" r:id="rId152"/>
    <p:sldId id="930" r:id="rId153"/>
    <p:sldId id="931" r:id="rId154"/>
    <p:sldId id="932" r:id="rId155"/>
    <p:sldId id="933" r:id="rId156"/>
    <p:sldId id="934" r:id="rId157"/>
    <p:sldId id="935" r:id="rId158"/>
    <p:sldId id="1134" r:id="rId159"/>
    <p:sldId id="937" r:id="rId160"/>
    <p:sldId id="938" r:id="rId161"/>
    <p:sldId id="939" r:id="rId162"/>
    <p:sldId id="940" r:id="rId163"/>
    <p:sldId id="941" r:id="rId164"/>
    <p:sldId id="942" r:id="rId165"/>
    <p:sldId id="943" r:id="rId166"/>
    <p:sldId id="1103" r:id="rId167"/>
    <p:sldId id="1104" r:id="rId168"/>
    <p:sldId id="1105" r:id="rId169"/>
    <p:sldId id="947" r:id="rId170"/>
    <p:sldId id="948" r:id="rId171"/>
    <p:sldId id="949" r:id="rId172"/>
    <p:sldId id="1098" r:id="rId173"/>
    <p:sldId id="951" r:id="rId174"/>
    <p:sldId id="1106" r:id="rId175"/>
    <p:sldId id="1107" r:id="rId176"/>
    <p:sldId id="1108" r:id="rId177"/>
    <p:sldId id="952" r:id="rId178"/>
    <p:sldId id="953" r:id="rId179"/>
    <p:sldId id="954" r:id="rId180"/>
    <p:sldId id="955" r:id="rId181"/>
    <p:sldId id="1122" r:id="rId182"/>
    <p:sldId id="1123" r:id="rId183"/>
    <p:sldId id="958" r:id="rId184"/>
    <p:sldId id="960" r:id="rId185"/>
    <p:sldId id="961" r:id="rId186"/>
    <p:sldId id="964" r:id="rId187"/>
    <p:sldId id="1109" r:id="rId188"/>
    <p:sldId id="1110" r:id="rId189"/>
    <p:sldId id="1125" r:id="rId190"/>
    <p:sldId id="970" r:id="rId191"/>
    <p:sldId id="969" r:id="rId192"/>
    <p:sldId id="972" r:id="rId193"/>
    <p:sldId id="973" r:id="rId194"/>
    <p:sldId id="974" r:id="rId195"/>
    <p:sldId id="975" r:id="rId196"/>
    <p:sldId id="1060" r:id="rId197"/>
    <p:sldId id="625" r:id="rId198"/>
    <p:sldId id="815" r:id="rId199"/>
    <p:sldId id="816" r:id="rId200"/>
    <p:sldId id="850" r:id="rId201"/>
    <p:sldId id="817" r:id="rId202"/>
    <p:sldId id="818" r:id="rId203"/>
    <p:sldId id="819" r:id="rId204"/>
    <p:sldId id="821" r:id="rId205"/>
    <p:sldId id="820" r:id="rId206"/>
    <p:sldId id="822" r:id="rId207"/>
    <p:sldId id="823" r:id="rId208"/>
    <p:sldId id="824" r:id="rId209"/>
    <p:sldId id="825" r:id="rId210"/>
    <p:sldId id="826" r:id="rId211"/>
    <p:sldId id="827" r:id="rId212"/>
    <p:sldId id="830" r:id="rId213"/>
    <p:sldId id="831" r:id="rId214"/>
    <p:sldId id="838" r:id="rId215"/>
    <p:sldId id="828" r:id="rId216"/>
    <p:sldId id="839" r:id="rId217"/>
    <p:sldId id="1137" r:id="rId218"/>
    <p:sldId id="833" r:id="rId219"/>
    <p:sldId id="834" r:id="rId220"/>
    <p:sldId id="835" r:id="rId221"/>
    <p:sldId id="836" r:id="rId222"/>
    <p:sldId id="837" r:id="rId223"/>
    <p:sldId id="841" r:id="rId224"/>
    <p:sldId id="842" r:id="rId225"/>
    <p:sldId id="843" r:id="rId226"/>
    <p:sldId id="844" r:id="rId227"/>
    <p:sldId id="845" r:id="rId228"/>
    <p:sldId id="846" r:id="rId229"/>
    <p:sldId id="847" r:id="rId230"/>
    <p:sldId id="848" r:id="rId231"/>
    <p:sldId id="851" r:id="rId232"/>
    <p:sldId id="857" r:id="rId233"/>
    <p:sldId id="852" r:id="rId234"/>
    <p:sldId id="853" r:id="rId235"/>
    <p:sldId id="1113" r:id="rId236"/>
    <p:sldId id="855" r:id="rId237"/>
    <p:sldId id="856" r:id="rId238"/>
    <p:sldId id="858" r:id="rId239"/>
    <p:sldId id="860" r:id="rId240"/>
    <p:sldId id="861" r:id="rId241"/>
    <p:sldId id="862" r:id="rId242"/>
    <p:sldId id="863" r:id="rId243"/>
    <p:sldId id="864" r:id="rId244"/>
    <p:sldId id="1114" r:id="rId245"/>
    <p:sldId id="1115" r:id="rId246"/>
    <p:sldId id="1131" r:id="rId247"/>
    <p:sldId id="866" r:id="rId248"/>
    <p:sldId id="867" r:id="rId249"/>
    <p:sldId id="868" r:id="rId250"/>
    <p:sldId id="869" r:id="rId251"/>
    <p:sldId id="870" r:id="rId252"/>
    <p:sldId id="871" r:id="rId253"/>
    <p:sldId id="872" r:id="rId254"/>
    <p:sldId id="873" r:id="rId255"/>
    <p:sldId id="874" r:id="rId256"/>
    <p:sldId id="1116" r:id="rId257"/>
    <p:sldId id="1117" r:id="rId258"/>
    <p:sldId id="891" r:id="rId259"/>
    <p:sldId id="892" r:id="rId260"/>
    <p:sldId id="895" r:id="rId261"/>
    <p:sldId id="896" r:id="rId262"/>
    <p:sldId id="901" r:id="rId263"/>
    <p:sldId id="1118" r:id="rId264"/>
    <p:sldId id="904" r:id="rId265"/>
    <p:sldId id="905" r:id="rId266"/>
    <p:sldId id="906" r:id="rId267"/>
    <p:sldId id="907" r:id="rId268"/>
    <p:sldId id="908" r:id="rId269"/>
    <p:sldId id="909" r:id="rId270"/>
    <p:sldId id="910" r:id="rId271"/>
    <p:sldId id="911" r:id="rId272"/>
    <p:sldId id="912" r:id="rId273"/>
    <p:sldId id="914" r:id="rId274"/>
    <p:sldId id="915" r:id="rId275"/>
    <p:sldId id="1061" r:id="rId276"/>
    <p:sldId id="1142" r:id="rId277"/>
    <p:sldId id="1063" r:id="rId278"/>
    <p:sldId id="1065" r:id="rId279"/>
    <p:sldId id="1066" r:id="rId280"/>
    <p:sldId id="1071" r:id="rId281"/>
    <p:sldId id="1143" r:id="rId282"/>
    <p:sldId id="1068" r:id="rId283"/>
    <p:sldId id="626" r:id="rId284"/>
    <p:sldId id="1084" r:id="rId285"/>
    <p:sldId id="1085" r:id="rId286"/>
    <p:sldId id="1089" r:id="rId287"/>
    <p:sldId id="1088" r:id="rId288"/>
    <p:sldId id="1087" r:id="rId289"/>
    <p:sldId id="1093" r:id="rId290"/>
    <p:sldId id="1086" r:id="rId291"/>
    <p:sldId id="1090" r:id="rId292"/>
    <p:sldId id="1091" r:id="rId293"/>
    <p:sldId id="1092" r:id="rId294"/>
    <p:sldId id="1094" r:id="rId295"/>
    <p:sldId id="627" r:id="rId296"/>
    <p:sldId id="788" r:id="rId297"/>
    <p:sldId id="789" r:id="rId298"/>
    <p:sldId id="1101" r:id="rId299"/>
    <p:sldId id="1102" r:id="rId300"/>
    <p:sldId id="783" r:id="rId301"/>
    <p:sldId id="784" r:id="rId302"/>
    <p:sldId id="785" r:id="rId303"/>
    <p:sldId id="786" r:id="rId304"/>
    <p:sldId id="787" r:id="rId305"/>
    <p:sldId id="629" r:id="rId306"/>
    <p:sldId id="921" r:id="rId307"/>
    <p:sldId id="628" r:id="rId308"/>
    <p:sldId id="920" r:id="rId309"/>
    <p:sldId id="1072" r:id="rId310"/>
    <p:sldId id="631" r:id="rId311"/>
    <p:sldId id="798" r:id="rId312"/>
    <p:sldId id="799" r:id="rId313"/>
    <p:sldId id="800" r:id="rId314"/>
    <p:sldId id="989" r:id="rId315"/>
    <p:sldId id="990" r:id="rId316"/>
    <p:sldId id="991" r:id="rId317"/>
    <p:sldId id="801" r:id="rId318"/>
    <p:sldId id="802" r:id="rId319"/>
    <p:sldId id="803" r:id="rId320"/>
    <p:sldId id="804" r:id="rId321"/>
    <p:sldId id="805" r:id="rId322"/>
    <p:sldId id="806" r:id="rId323"/>
    <p:sldId id="807" r:id="rId324"/>
    <p:sldId id="808" r:id="rId325"/>
    <p:sldId id="809" r:id="rId326"/>
    <p:sldId id="992" r:id="rId327"/>
    <p:sldId id="810" r:id="rId328"/>
    <p:sldId id="811" r:id="rId329"/>
    <p:sldId id="812" r:id="rId330"/>
    <p:sldId id="993" r:id="rId331"/>
    <p:sldId id="994" r:id="rId332"/>
    <p:sldId id="995" r:id="rId333"/>
    <p:sldId id="996" r:id="rId334"/>
    <p:sldId id="997" r:id="rId335"/>
    <p:sldId id="998" r:id="rId336"/>
    <p:sldId id="999" r:id="rId337"/>
    <p:sldId id="1000" r:id="rId338"/>
    <p:sldId id="1135" r:id="rId339"/>
    <p:sldId id="1002" r:id="rId340"/>
    <p:sldId id="1003" r:id="rId341"/>
    <p:sldId id="1004" r:id="rId342"/>
    <p:sldId id="1005" r:id="rId343"/>
    <p:sldId id="1006" r:id="rId344"/>
    <p:sldId id="1007" r:id="rId345"/>
    <p:sldId id="1008" r:id="rId346"/>
    <p:sldId id="1136" r:id="rId347"/>
    <p:sldId id="1009" r:id="rId348"/>
    <p:sldId id="813" r:id="rId349"/>
    <p:sldId id="630" r:id="rId350"/>
    <p:sldId id="617" r:id="rId351"/>
    <p:sldId id="678" r:id="rId352"/>
    <p:sldId id="679" r:id="rId353"/>
    <p:sldId id="680" r:id="rId354"/>
    <p:sldId id="681" r:id="rId355"/>
    <p:sldId id="682" r:id="rId356"/>
    <p:sldId id="683" r:id="rId357"/>
    <p:sldId id="684" r:id="rId358"/>
    <p:sldId id="687" r:id="rId359"/>
    <p:sldId id="688" r:id="rId360"/>
    <p:sldId id="689" r:id="rId361"/>
    <p:sldId id="690" r:id="rId362"/>
    <p:sldId id="691" r:id="rId363"/>
    <p:sldId id="692" r:id="rId364"/>
    <p:sldId id="693" r:id="rId365"/>
    <p:sldId id="694" r:id="rId366"/>
    <p:sldId id="695" r:id="rId367"/>
    <p:sldId id="696" r:id="rId368"/>
    <p:sldId id="697" r:id="rId369"/>
    <p:sldId id="699" r:id="rId370"/>
    <p:sldId id="700" r:id="rId371"/>
    <p:sldId id="701" r:id="rId372"/>
    <p:sldId id="705" r:id="rId373"/>
    <p:sldId id="707" r:id="rId374"/>
    <p:sldId id="708" r:id="rId375"/>
    <p:sldId id="709" r:id="rId376"/>
    <p:sldId id="710" r:id="rId377"/>
    <p:sldId id="711" r:id="rId378"/>
    <p:sldId id="712" r:id="rId379"/>
    <p:sldId id="714" r:id="rId380"/>
    <p:sldId id="715" r:id="rId381"/>
    <p:sldId id="716" r:id="rId382"/>
    <p:sldId id="717" r:id="rId383"/>
    <p:sldId id="718" r:id="rId384"/>
    <p:sldId id="719" r:id="rId385"/>
    <p:sldId id="632" r:id="rId386"/>
    <p:sldId id="733" r:id="rId387"/>
    <p:sldId id="980" r:id="rId388"/>
    <p:sldId id="985" r:id="rId389"/>
    <p:sldId id="981" r:id="rId390"/>
    <p:sldId id="984" r:id="rId391"/>
    <p:sldId id="983" r:id="rId392"/>
    <p:sldId id="982" r:id="rId393"/>
    <p:sldId id="986" r:id="rId394"/>
    <p:sldId id="987" r:id="rId395"/>
    <p:sldId id="988" r:id="rId396"/>
    <p:sldId id="791" r:id="rId397"/>
    <p:sldId id="1139" r:id="rId398"/>
    <p:sldId id="792" r:id="rId399"/>
    <p:sldId id="790" r:id="rId400"/>
  </p:sldIdLst>
  <p:sldSz cx="10080625" cy="7559675"/>
  <p:notesSz cx="7315200" cy="9601200"/>
  <p:defaultTextStyle>
    <a:defPPr>
      <a:defRPr lang="en-US"/>
    </a:defPPr>
    <a:lvl1pPr marL="0" algn="l" defTabSz="1007761" rtl="0" eaLnBrk="1" latinLnBrk="0" hangingPunct="1">
      <a:defRPr sz="1984" kern="1200">
        <a:solidFill>
          <a:schemeClr val="tx1"/>
        </a:solidFill>
        <a:latin typeface="+mn-lt"/>
        <a:ea typeface="+mn-ea"/>
        <a:cs typeface="+mn-cs"/>
      </a:defRPr>
    </a:lvl1pPr>
    <a:lvl2pPr marL="503882" algn="l" defTabSz="1007761" rtl="0" eaLnBrk="1" latinLnBrk="0" hangingPunct="1">
      <a:defRPr sz="1984" kern="1200">
        <a:solidFill>
          <a:schemeClr val="tx1"/>
        </a:solidFill>
        <a:latin typeface="+mn-lt"/>
        <a:ea typeface="+mn-ea"/>
        <a:cs typeface="+mn-cs"/>
      </a:defRPr>
    </a:lvl2pPr>
    <a:lvl3pPr marL="1007761" algn="l" defTabSz="1007761" rtl="0" eaLnBrk="1" latinLnBrk="0" hangingPunct="1">
      <a:defRPr sz="1984" kern="1200">
        <a:solidFill>
          <a:schemeClr val="tx1"/>
        </a:solidFill>
        <a:latin typeface="+mn-lt"/>
        <a:ea typeface="+mn-ea"/>
        <a:cs typeface="+mn-cs"/>
      </a:defRPr>
    </a:lvl3pPr>
    <a:lvl4pPr marL="1511642" algn="l" defTabSz="1007761" rtl="0" eaLnBrk="1" latinLnBrk="0" hangingPunct="1">
      <a:defRPr sz="1984" kern="1200">
        <a:solidFill>
          <a:schemeClr val="tx1"/>
        </a:solidFill>
        <a:latin typeface="+mn-lt"/>
        <a:ea typeface="+mn-ea"/>
        <a:cs typeface="+mn-cs"/>
      </a:defRPr>
    </a:lvl4pPr>
    <a:lvl5pPr marL="2015522" algn="l" defTabSz="1007761" rtl="0" eaLnBrk="1" latinLnBrk="0" hangingPunct="1">
      <a:defRPr sz="1984" kern="1200">
        <a:solidFill>
          <a:schemeClr val="tx1"/>
        </a:solidFill>
        <a:latin typeface="+mn-lt"/>
        <a:ea typeface="+mn-ea"/>
        <a:cs typeface="+mn-cs"/>
      </a:defRPr>
    </a:lvl5pPr>
    <a:lvl6pPr marL="2519404" algn="l" defTabSz="1007761" rtl="0" eaLnBrk="1" latinLnBrk="0" hangingPunct="1">
      <a:defRPr sz="1984" kern="1200">
        <a:solidFill>
          <a:schemeClr val="tx1"/>
        </a:solidFill>
        <a:latin typeface="+mn-lt"/>
        <a:ea typeface="+mn-ea"/>
        <a:cs typeface="+mn-cs"/>
      </a:defRPr>
    </a:lvl6pPr>
    <a:lvl7pPr marL="3023284" algn="l" defTabSz="1007761" rtl="0" eaLnBrk="1" latinLnBrk="0" hangingPunct="1">
      <a:defRPr sz="1984" kern="1200">
        <a:solidFill>
          <a:schemeClr val="tx1"/>
        </a:solidFill>
        <a:latin typeface="+mn-lt"/>
        <a:ea typeface="+mn-ea"/>
        <a:cs typeface="+mn-cs"/>
      </a:defRPr>
    </a:lvl7pPr>
    <a:lvl8pPr marL="3527164" algn="l" defTabSz="1007761" rtl="0" eaLnBrk="1" latinLnBrk="0" hangingPunct="1">
      <a:defRPr sz="1984" kern="1200">
        <a:solidFill>
          <a:schemeClr val="tx1"/>
        </a:solidFill>
        <a:latin typeface="+mn-lt"/>
        <a:ea typeface="+mn-ea"/>
        <a:cs typeface="+mn-cs"/>
      </a:defRPr>
    </a:lvl8pPr>
    <a:lvl9pPr marL="4031044" algn="l" defTabSz="1007761" rtl="0" eaLnBrk="1" latinLnBrk="0" hangingPunct="1">
      <a:defRPr sz="1984" kern="1200">
        <a:solidFill>
          <a:schemeClr val="tx1"/>
        </a:solidFill>
        <a:latin typeface="+mn-lt"/>
        <a:ea typeface="+mn-ea"/>
        <a:cs typeface="+mn-cs"/>
      </a:defRPr>
    </a:lvl9pPr>
  </p:defaultTextStyle>
  <p:extLst>
    <p:ext uri="{521415D9-36F7-43E2-AB2F-B90AF26B5E84}">
      <p14:sectionLst xmlns:p14="http://schemas.microsoft.com/office/powerpoint/2010/main">
        <p14:section name="Day 1 Opening" id="{1797F093-2A03-4859-831C-8F2B7852C0C7}">
          <p14:sldIdLst>
            <p14:sldId id="620"/>
            <p14:sldId id="257"/>
            <p14:sldId id="612"/>
            <p14:sldId id="606"/>
            <p14:sldId id="271"/>
            <p14:sldId id="614"/>
            <p14:sldId id="615"/>
            <p14:sldId id="1010"/>
            <p14:sldId id="1011"/>
          </p14:sldIdLst>
        </p14:section>
        <p14:section name="Introduction to iMeta SSI" id="{BC2544EE-B6EE-4D28-92F4-387AFDDD3762}">
          <p14:sldIdLst>
            <p14:sldId id="1012"/>
            <p14:sldId id="607"/>
            <p14:sldId id="608"/>
            <p14:sldId id="610"/>
            <p14:sldId id="611"/>
            <p14:sldId id="609"/>
          </p14:sldIdLst>
        </p14:section>
        <p14:section name="Tour: Overview of UI" id="{EF8E520D-9729-40CF-BB9E-7E645C3FD3F3}">
          <p14:sldIdLst>
            <p14:sldId id="621"/>
            <p14:sldId id="666"/>
            <p14:sldId id="634"/>
            <p14:sldId id="543"/>
            <p14:sldId id="635"/>
            <p14:sldId id="636"/>
            <p14:sldId id="637"/>
            <p14:sldId id="638"/>
            <p14:sldId id="639"/>
            <p14:sldId id="1120"/>
            <p14:sldId id="1121"/>
            <p14:sldId id="640"/>
            <p14:sldId id="641"/>
            <p14:sldId id="642"/>
            <p14:sldId id="643"/>
            <p14:sldId id="644"/>
            <p14:sldId id="645"/>
            <p14:sldId id="646"/>
            <p14:sldId id="648"/>
            <p14:sldId id="649"/>
            <p14:sldId id="650"/>
            <p14:sldId id="662"/>
            <p14:sldId id="661"/>
            <p14:sldId id="663"/>
            <p14:sldId id="664"/>
            <p14:sldId id="665"/>
            <p14:sldId id="675"/>
            <p14:sldId id="676"/>
            <p14:sldId id="551"/>
            <p14:sldId id="721"/>
            <p14:sldId id="1126"/>
            <p14:sldId id="1130"/>
          </p14:sldIdLst>
        </p14:section>
        <p14:section name="Tour: Omgeo ALERT" id="{1112EA09-EADF-4EB9-BD60-95ECB9B238E7}">
          <p14:sldIdLst>
            <p14:sldId id="732"/>
            <p14:sldId id="722"/>
            <p14:sldId id="284"/>
            <p14:sldId id="587"/>
            <p14:sldId id="723"/>
            <p14:sldId id="724"/>
            <p14:sldId id="725"/>
            <p14:sldId id="726"/>
            <p14:sldId id="727"/>
            <p14:sldId id="728"/>
            <p14:sldId id="729"/>
            <p14:sldId id="730"/>
            <p14:sldId id="731"/>
            <p14:sldId id="573"/>
          </p14:sldIdLst>
        </p14:section>
        <p14:section name="Tour: Import / Export" id="{1F60BBEF-8366-4CCA-BC31-BFC92BA8ED81}">
          <p14:sldIdLst>
            <p14:sldId id="917"/>
            <p14:sldId id="289"/>
            <p14:sldId id="734"/>
            <p14:sldId id="735"/>
            <p14:sldId id="736"/>
            <p14:sldId id="737"/>
            <p14:sldId id="738"/>
            <p14:sldId id="739"/>
            <p14:sldId id="740"/>
            <p14:sldId id="741"/>
            <p14:sldId id="742"/>
            <p14:sldId id="743"/>
            <p14:sldId id="290"/>
            <p14:sldId id="744"/>
            <p14:sldId id="754"/>
            <p14:sldId id="746"/>
            <p14:sldId id="747"/>
            <p14:sldId id="748"/>
            <p14:sldId id="749"/>
            <p14:sldId id="752"/>
            <p14:sldId id="753"/>
            <p14:sldId id="302"/>
            <p14:sldId id="303"/>
          </p14:sldIdLst>
        </p14:section>
        <p14:section name="Tour: Sys Admin &amp; Permissions" id="{552193A3-FC7F-4AAB-A2B2-0AF1935DBD0A}">
          <p14:sldIdLst>
            <p14:sldId id="769"/>
            <p14:sldId id="770"/>
            <p14:sldId id="313"/>
            <p14:sldId id="314"/>
            <p14:sldId id="337"/>
            <p14:sldId id="558"/>
            <p14:sldId id="339"/>
            <p14:sldId id="340"/>
            <p14:sldId id="342"/>
            <p14:sldId id="343"/>
            <p14:sldId id="559"/>
            <p14:sldId id="589"/>
            <p14:sldId id="1077"/>
            <p14:sldId id="1127"/>
            <p14:sldId id="1128"/>
            <p14:sldId id="1129"/>
            <p14:sldId id="1083"/>
          </p14:sldIdLst>
        </p14:section>
        <p14:section name="Lunch" id="{D0FBE03F-342E-42A3-AB98-7CE704927943}">
          <p14:sldIdLst>
            <p14:sldId id="1013"/>
          </p14:sldIdLst>
        </p14:section>
        <p14:section name="System Archetecture" id="{378AF845-DAD5-43CE-9CEE-3FA98E9FFBA0}">
          <p14:sldIdLst>
            <p14:sldId id="622"/>
            <p14:sldId id="633"/>
            <p14:sldId id="796"/>
            <p14:sldId id="1132"/>
            <p14:sldId id="1097"/>
            <p14:sldId id="1096"/>
            <p14:sldId id="1095"/>
            <p14:sldId id="1119"/>
            <p14:sldId id="541"/>
          </p14:sldIdLst>
        </p14:section>
        <p14:section name="Database (part 1)" id="{D99A6A7B-5DBB-442C-A6A8-B28FA6DE9453}">
          <p14:sldIdLst>
            <p14:sldId id="1033"/>
            <p14:sldId id="1034"/>
            <p14:sldId id="1035"/>
            <p14:sldId id="1036"/>
            <p14:sldId id="1037"/>
            <p14:sldId id="1038"/>
            <p14:sldId id="1039"/>
            <p14:sldId id="1040"/>
            <p14:sldId id="1041"/>
            <p14:sldId id="1042"/>
            <p14:sldId id="1043"/>
            <p14:sldId id="1044"/>
            <p14:sldId id="1045"/>
            <p14:sldId id="1046"/>
          </p14:sldIdLst>
        </p14:section>
        <p14:section name="Day 1 Closing" id="{1872D709-B9F2-4635-A4AA-F2AA36A688BC}">
          <p14:sldIdLst>
            <p14:sldId id="1052"/>
            <p14:sldId id="1141"/>
            <p14:sldId id="1053"/>
            <p14:sldId id="1058"/>
          </p14:sldIdLst>
        </p14:section>
        <p14:section name="Day 2 Opening" id="{0D5A118B-E1C1-480B-A316-6D3B8202890F}">
          <p14:sldIdLst>
            <p14:sldId id="1055"/>
            <p14:sldId id="1059"/>
            <p14:sldId id="1140"/>
            <p14:sldId id="1056"/>
          </p14:sldIdLst>
        </p14:section>
        <p14:section name="Database (part 2)" id="{2FFBEDE1-3CCD-409A-951F-27C498819E34}">
          <p14:sldIdLst>
            <p14:sldId id="1014"/>
            <p14:sldId id="1015"/>
            <p14:sldId id="1029"/>
            <p14:sldId id="1030"/>
            <p14:sldId id="1031"/>
            <p14:sldId id="1032"/>
            <p14:sldId id="1099"/>
            <p14:sldId id="1100"/>
            <p14:sldId id="1028"/>
          </p14:sldIdLst>
        </p14:section>
        <p14:section name="Validation" id="{EC8E97C8-FCCB-43BB-B2B6-F1ED28A806AF}">
          <p14:sldIdLst>
            <p14:sldId id="624"/>
            <p14:sldId id="924"/>
            <p14:sldId id="925"/>
            <p14:sldId id="927"/>
            <p14:sldId id="1133"/>
            <p14:sldId id="928"/>
            <p14:sldId id="930"/>
            <p14:sldId id="931"/>
            <p14:sldId id="932"/>
            <p14:sldId id="933"/>
            <p14:sldId id="934"/>
            <p14:sldId id="935"/>
            <p14:sldId id="1134"/>
            <p14:sldId id="937"/>
            <p14:sldId id="938"/>
            <p14:sldId id="939"/>
            <p14:sldId id="940"/>
            <p14:sldId id="941"/>
            <p14:sldId id="942"/>
            <p14:sldId id="943"/>
            <p14:sldId id="1103"/>
            <p14:sldId id="1104"/>
            <p14:sldId id="1105"/>
            <p14:sldId id="947"/>
            <p14:sldId id="948"/>
            <p14:sldId id="949"/>
            <p14:sldId id="1098"/>
            <p14:sldId id="951"/>
            <p14:sldId id="1106"/>
            <p14:sldId id="1107"/>
            <p14:sldId id="1108"/>
            <p14:sldId id="952"/>
            <p14:sldId id="953"/>
            <p14:sldId id="954"/>
            <p14:sldId id="955"/>
            <p14:sldId id="1122"/>
            <p14:sldId id="1123"/>
            <p14:sldId id="958"/>
            <p14:sldId id="960"/>
            <p14:sldId id="961"/>
            <p14:sldId id="964"/>
            <p14:sldId id="1109"/>
            <p14:sldId id="1110"/>
            <p14:sldId id="1125"/>
            <p14:sldId id="970"/>
            <p14:sldId id="969"/>
            <p14:sldId id="972"/>
            <p14:sldId id="973"/>
            <p14:sldId id="974"/>
            <p14:sldId id="975"/>
          </p14:sldIdLst>
        </p14:section>
        <p14:section name="Lunch" id="{D9DFF6C8-54A7-4CE0-8A34-2A0FCFA69EA7}">
          <p14:sldIdLst>
            <p14:sldId id="1060"/>
          </p14:sldIdLst>
        </p14:section>
        <p14:section name="Workflow" id="{3B17E370-FD90-400E-A13F-F553911FBB0C}">
          <p14:sldIdLst>
            <p14:sldId id="625"/>
            <p14:sldId id="815"/>
            <p14:sldId id="816"/>
            <p14:sldId id="850"/>
            <p14:sldId id="817"/>
            <p14:sldId id="818"/>
            <p14:sldId id="819"/>
            <p14:sldId id="821"/>
            <p14:sldId id="820"/>
            <p14:sldId id="822"/>
            <p14:sldId id="823"/>
            <p14:sldId id="824"/>
            <p14:sldId id="825"/>
            <p14:sldId id="826"/>
            <p14:sldId id="827"/>
            <p14:sldId id="830"/>
            <p14:sldId id="831"/>
            <p14:sldId id="838"/>
            <p14:sldId id="828"/>
            <p14:sldId id="839"/>
            <p14:sldId id="1137"/>
            <p14:sldId id="833"/>
            <p14:sldId id="834"/>
            <p14:sldId id="835"/>
            <p14:sldId id="836"/>
            <p14:sldId id="837"/>
            <p14:sldId id="841"/>
            <p14:sldId id="842"/>
            <p14:sldId id="843"/>
            <p14:sldId id="844"/>
            <p14:sldId id="845"/>
            <p14:sldId id="846"/>
            <p14:sldId id="847"/>
            <p14:sldId id="848"/>
            <p14:sldId id="851"/>
            <p14:sldId id="857"/>
            <p14:sldId id="852"/>
            <p14:sldId id="853"/>
            <p14:sldId id="1113"/>
            <p14:sldId id="855"/>
            <p14:sldId id="856"/>
            <p14:sldId id="858"/>
            <p14:sldId id="860"/>
            <p14:sldId id="861"/>
            <p14:sldId id="862"/>
            <p14:sldId id="863"/>
            <p14:sldId id="864"/>
            <p14:sldId id="1114"/>
            <p14:sldId id="1115"/>
            <p14:sldId id="1131"/>
            <p14:sldId id="866"/>
            <p14:sldId id="867"/>
            <p14:sldId id="868"/>
            <p14:sldId id="869"/>
            <p14:sldId id="870"/>
            <p14:sldId id="871"/>
            <p14:sldId id="872"/>
            <p14:sldId id="873"/>
            <p14:sldId id="874"/>
            <p14:sldId id="1116"/>
            <p14:sldId id="1117"/>
            <p14:sldId id="891"/>
            <p14:sldId id="892"/>
            <p14:sldId id="895"/>
            <p14:sldId id="896"/>
            <p14:sldId id="901"/>
            <p14:sldId id="1118"/>
            <p14:sldId id="904"/>
            <p14:sldId id="905"/>
            <p14:sldId id="906"/>
            <p14:sldId id="907"/>
            <p14:sldId id="908"/>
            <p14:sldId id="909"/>
            <p14:sldId id="910"/>
            <p14:sldId id="911"/>
            <p14:sldId id="912"/>
            <p14:sldId id="914"/>
            <p14:sldId id="915"/>
          </p14:sldIdLst>
        </p14:section>
        <p14:section name="Day 2 Closing" id="{44A8D1CB-C1CD-46D8-A202-57EAB6C5BE6E}">
          <p14:sldIdLst>
            <p14:sldId id="1061"/>
            <p14:sldId id="1142"/>
            <p14:sldId id="1063"/>
            <p14:sldId id="1065"/>
          </p14:sldIdLst>
        </p14:section>
        <p14:section name="Day 3 Opening" id="{8E25E47B-3AEE-45BD-9750-F4581D675B96}">
          <p14:sldIdLst>
            <p14:sldId id="1066"/>
            <p14:sldId id="1071"/>
            <p14:sldId id="1143"/>
            <p14:sldId id="1068"/>
          </p14:sldIdLst>
        </p14:section>
        <p14:section name="Logging" id="{E93E1784-C9C1-416A-8905-90B98D5613D8}">
          <p14:sldIdLst>
            <p14:sldId id="626"/>
            <p14:sldId id="1084"/>
            <p14:sldId id="1085"/>
            <p14:sldId id="1089"/>
            <p14:sldId id="1088"/>
            <p14:sldId id="1087"/>
            <p14:sldId id="1093"/>
            <p14:sldId id="1086"/>
            <p14:sldId id="1090"/>
            <p14:sldId id="1091"/>
            <p14:sldId id="1092"/>
            <p14:sldId id="1094"/>
          </p14:sldIdLst>
        </p14:section>
        <p14:section name="Monitoring" id="{BB4D5833-2AA3-419A-8406-33C33FB5AB43}">
          <p14:sldIdLst>
            <p14:sldId id="627"/>
            <p14:sldId id="788"/>
            <p14:sldId id="789"/>
            <p14:sldId id="1101"/>
            <p14:sldId id="1102"/>
            <p14:sldId id="783"/>
            <p14:sldId id="784"/>
            <p14:sldId id="785"/>
            <p14:sldId id="786"/>
            <p14:sldId id="787"/>
          </p14:sldIdLst>
        </p14:section>
        <p14:section name="Documentation" id="{1632E3BB-35B5-4E16-8009-31D205B61FE6}">
          <p14:sldIdLst>
            <p14:sldId id="629"/>
            <p14:sldId id="921"/>
          </p14:sldIdLst>
        </p14:section>
        <p14:section name="Environment" id="{563A9D65-4A4A-4715-B2B7-92EDA36B9495}">
          <p14:sldIdLst>
            <p14:sldId id="628"/>
            <p14:sldId id="920"/>
          </p14:sldIdLst>
        </p14:section>
        <p14:section name="Lunch" id="{0736C64C-E28A-454A-A2D9-38325D7E8011}">
          <p14:sldIdLst>
            <p14:sldId id="1072"/>
          </p14:sldIdLst>
        </p14:section>
        <p14:section name="Past/Common Issues" id="{664A1B96-2475-4AA3-A5CB-88ACDAD52A47}">
          <p14:sldIdLst>
            <p14:sldId id="631"/>
            <p14:sldId id="798"/>
            <p14:sldId id="799"/>
            <p14:sldId id="800"/>
            <p14:sldId id="989"/>
            <p14:sldId id="990"/>
            <p14:sldId id="991"/>
            <p14:sldId id="801"/>
            <p14:sldId id="802"/>
            <p14:sldId id="803"/>
            <p14:sldId id="804"/>
            <p14:sldId id="805"/>
            <p14:sldId id="806"/>
            <p14:sldId id="807"/>
            <p14:sldId id="808"/>
            <p14:sldId id="809"/>
            <p14:sldId id="992"/>
            <p14:sldId id="810"/>
            <p14:sldId id="811"/>
            <p14:sldId id="812"/>
            <p14:sldId id="993"/>
            <p14:sldId id="994"/>
            <p14:sldId id="995"/>
            <p14:sldId id="996"/>
            <p14:sldId id="997"/>
            <p14:sldId id="998"/>
            <p14:sldId id="999"/>
            <p14:sldId id="1000"/>
            <p14:sldId id="1135"/>
            <p14:sldId id="1002"/>
            <p14:sldId id="1003"/>
            <p14:sldId id="1004"/>
            <p14:sldId id="1005"/>
            <p14:sldId id="1006"/>
            <p14:sldId id="1007"/>
            <p14:sldId id="1008"/>
            <p14:sldId id="1136"/>
            <p14:sldId id="1009"/>
            <p14:sldId id="813"/>
          </p14:sldIdLst>
        </p14:section>
        <p14:section name="SCB Custom Functionality" id="{EFA39FBD-3F66-46B9-973F-3F68360002C9}">
          <p14:sldIdLst>
            <p14:sldId id="630"/>
            <p14:sldId id="617"/>
            <p14:sldId id="678"/>
            <p14:sldId id="679"/>
            <p14:sldId id="680"/>
            <p14:sldId id="681"/>
            <p14:sldId id="682"/>
            <p14:sldId id="683"/>
            <p14:sldId id="684"/>
            <p14:sldId id="687"/>
            <p14:sldId id="688"/>
            <p14:sldId id="689"/>
            <p14:sldId id="690"/>
            <p14:sldId id="691"/>
            <p14:sldId id="692"/>
            <p14:sldId id="693"/>
            <p14:sldId id="694"/>
            <p14:sldId id="695"/>
            <p14:sldId id="696"/>
            <p14:sldId id="697"/>
            <p14:sldId id="699"/>
            <p14:sldId id="700"/>
            <p14:sldId id="701"/>
            <p14:sldId id="705"/>
            <p14:sldId id="707"/>
            <p14:sldId id="708"/>
            <p14:sldId id="709"/>
            <p14:sldId id="710"/>
            <p14:sldId id="711"/>
            <p14:sldId id="712"/>
            <p14:sldId id="714"/>
            <p14:sldId id="715"/>
            <p14:sldId id="716"/>
            <p14:sldId id="717"/>
            <p14:sldId id="718"/>
            <p14:sldId id="719"/>
          </p14:sldIdLst>
        </p14:section>
        <p14:section name="What's new in iMeta SSI v3.6" id="{2687C573-BC4D-411D-AE19-496A72BAC9E3}">
          <p14:sldIdLst>
            <p14:sldId id="632"/>
            <p14:sldId id="733"/>
            <p14:sldId id="980"/>
            <p14:sldId id="985"/>
            <p14:sldId id="981"/>
            <p14:sldId id="984"/>
            <p14:sldId id="983"/>
            <p14:sldId id="982"/>
            <p14:sldId id="986"/>
            <p14:sldId id="987"/>
            <p14:sldId id="988"/>
          </p14:sldIdLst>
        </p14:section>
        <p14:section name="Day 3 Closing" id="{85DAF3E9-8054-4486-83F7-DF9B0DECF766}">
          <p14:sldIdLst>
            <p14:sldId id="791"/>
            <p14:sldId id="1139"/>
            <p14:sldId id="792"/>
            <p14:sldId id="790"/>
          </p14:sldIdLst>
        </p14:section>
      </p14:sectionLst>
    </p:ext>
    <p:ext uri="{EFAFB233-063F-42B5-8137-9DF3F51BA10A}">
      <p15:sldGuideLst xmlns:p15="http://schemas.microsoft.com/office/powerpoint/2012/main">
        <p15:guide id="1" orient="horz" pos="2381" userDrawn="1">
          <p15:clr>
            <a:srgbClr val="A4A3A4"/>
          </p15:clr>
        </p15:guide>
        <p15:guide id="2" pos="31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00" autoAdjust="0"/>
    <p:restoredTop sz="92786" autoAdjust="0"/>
  </p:normalViewPr>
  <p:slideViewPr>
    <p:cSldViewPr snapToGrid="0">
      <p:cViewPr varScale="1">
        <p:scale>
          <a:sx n="55" d="100"/>
          <a:sy n="55" d="100"/>
        </p:scale>
        <p:origin x="1160" y="48"/>
      </p:cViewPr>
      <p:guideLst>
        <p:guide orient="horz" pos="2381"/>
        <p:guide pos="3175"/>
      </p:guideLst>
    </p:cSldViewPr>
  </p:slideViewPr>
  <p:notesTextViewPr>
    <p:cViewPr>
      <p:scale>
        <a:sx n="1" d="1"/>
        <a:sy n="1" d="1"/>
      </p:scale>
      <p:origin x="0" y="0"/>
    </p:cViewPr>
  </p:notesTextViewPr>
  <p:notesViewPr>
    <p:cSldViewPr snapToGrid="0">
      <p:cViewPr varScale="1">
        <p:scale>
          <a:sx n="73" d="100"/>
          <a:sy n="73" d="100"/>
        </p:scale>
        <p:origin x="2160"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314" Type="http://schemas.openxmlformats.org/officeDocument/2006/relationships/slide" Target="slides/slide310.xml"/><Relationship Id="rId335" Type="http://schemas.openxmlformats.org/officeDocument/2006/relationships/slide" Target="slides/slide331.xml"/><Relationship Id="rId356" Type="http://schemas.openxmlformats.org/officeDocument/2006/relationships/slide" Target="slides/slide352.xml"/><Relationship Id="rId377" Type="http://schemas.openxmlformats.org/officeDocument/2006/relationships/slide" Target="slides/slide373.xml"/><Relationship Id="rId398" Type="http://schemas.openxmlformats.org/officeDocument/2006/relationships/slide" Target="slides/slide394.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402" Type="http://schemas.openxmlformats.org/officeDocument/2006/relationships/handoutMaster" Target="handoutMasters/handoutMaster1.xml"/><Relationship Id="rId258" Type="http://schemas.openxmlformats.org/officeDocument/2006/relationships/slide" Target="slides/slide254.xml"/><Relationship Id="rId279" Type="http://schemas.openxmlformats.org/officeDocument/2006/relationships/slide" Target="slides/slide275.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25" Type="http://schemas.openxmlformats.org/officeDocument/2006/relationships/slide" Target="slides/slide321.xml"/><Relationship Id="rId346" Type="http://schemas.openxmlformats.org/officeDocument/2006/relationships/slide" Target="slides/slide342.xml"/><Relationship Id="rId367" Type="http://schemas.openxmlformats.org/officeDocument/2006/relationships/slide" Target="slides/slide363.xml"/><Relationship Id="rId388" Type="http://schemas.openxmlformats.org/officeDocument/2006/relationships/slide" Target="slides/slide384.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slide" Target="slides/slide276.xml"/><Relationship Id="rId315" Type="http://schemas.openxmlformats.org/officeDocument/2006/relationships/slide" Target="slides/slide311.xml"/><Relationship Id="rId336" Type="http://schemas.openxmlformats.org/officeDocument/2006/relationships/slide" Target="slides/slide332.xml"/><Relationship Id="rId357" Type="http://schemas.openxmlformats.org/officeDocument/2006/relationships/slide" Target="slides/slide353.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378" Type="http://schemas.openxmlformats.org/officeDocument/2006/relationships/slide" Target="slides/slide374.xml"/><Relationship Id="rId399" Type="http://schemas.openxmlformats.org/officeDocument/2006/relationships/slide" Target="slides/slide395.xml"/><Relationship Id="rId403" Type="http://schemas.openxmlformats.org/officeDocument/2006/relationships/presProps" Target="presProps.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305" Type="http://schemas.openxmlformats.org/officeDocument/2006/relationships/slide" Target="slides/slide301.xml"/><Relationship Id="rId326" Type="http://schemas.openxmlformats.org/officeDocument/2006/relationships/slide" Target="slides/slide322.xml"/><Relationship Id="rId347" Type="http://schemas.openxmlformats.org/officeDocument/2006/relationships/slide" Target="slides/slide343.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368" Type="http://schemas.openxmlformats.org/officeDocument/2006/relationships/slide" Target="slides/slide364.xml"/><Relationship Id="rId389" Type="http://schemas.openxmlformats.org/officeDocument/2006/relationships/slide" Target="slides/slide385.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16" Type="http://schemas.openxmlformats.org/officeDocument/2006/relationships/slide" Target="slides/slide312.xml"/><Relationship Id="rId337" Type="http://schemas.openxmlformats.org/officeDocument/2006/relationships/slide" Target="slides/slide333.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358" Type="http://schemas.openxmlformats.org/officeDocument/2006/relationships/slide" Target="slides/slide354.xml"/><Relationship Id="rId379" Type="http://schemas.openxmlformats.org/officeDocument/2006/relationships/slide" Target="slides/slide375.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390" Type="http://schemas.openxmlformats.org/officeDocument/2006/relationships/slide" Target="slides/slide386.xml"/><Relationship Id="rId404" Type="http://schemas.openxmlformats.org/officeDocument/2006/relationships/viewProps" Target="viewProps.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306" Type="http://schemas.openxmlformats.org/officeDocument/2006/relationships/slide" Target="slides/slide302.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327" Type="http://schemas.openxmlformats.org/officeDocument/2006/relationships/slide" Target="slides/slide323.xml"/><Relationship Id="rId348" Type="http://schemas.openxmlformats.org/officeDocument/2006/relationships/slide" Target="slides/slide344.xml"/><Relationship Id="rId369" Type="http://schemas.openxmlformats.org/officeDocument/2006/relationships/slide" Target="slides/slide365.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380" Type="http://schemas.openxmlformats.org/officeDocument/2006/relationships/slide" Target="slides/slide376.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17" Type="http://schemas.openxmlformats.org/officeDocument/2006/relationships/slide" Target="slides/slide313.xml"/><Relationship Id="rId338" Type="http://schemas.openxmlformats.org/officeDocument/2006/relationships/slide" Target="slides/slide334.xml"/><Relationship Id="rId359" Type="http://schemas.openxmlformats.org/officeDocument/2006/relationships/slide" Target="slides/slide355.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370" Type="http://schemas.openxmlformats.org/officeDocument/2006/relationships/slide" Target="slides/slide366.xml"/><Relationship Id="rId391" Type="http://schemas.openxmlformats.org/officeDocument/2006/relationships/slide" Target="slides/slide387.xml"/><Relationship Id="rId405" Type="http://schemas.openxmlformats.org/officeDocument/2006/relationships/theme" Target="theme/theme1.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328" Type="http://schemas.openxmlformats.org/officeDocument/2006/relationships/slide" Target="slides/slide324.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381" Type="http://schemas.openxmlformats.org/officeDocument/2006/relationships/slide" Target="slides/slide377.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339" Type="http://schemas.openxmlformats.org/officeDocument/2006/relationships/slide" Target="slides/slide335.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350" Type="http://schemas.openxmlformats.org/officeDocument/2006/relationships/slide" Target="slides/slide346.xml"/><Relationship Id="rId371" Type="http://schemas.openxmlformats.org/officeDocument/2006/relationships/slide" Target="slides/slide367.xml"/><Relationship Id="rId406" Type="http://schemas.openxmlformats.org/officeDocument/2006/relationships/tableStyles" Target="tableStyles.xml"/><Relationship Id="rId9" Type="http://schemas.openxmlformats.org/officeDocument/2006/relationships/slide" Target="slides/slide5.xml"/><Relationship Id="rId210" Type="http://schemas.openxmlformats.org/officeDocument/2006/relationships/slide" Target="slides/slide206.xml"/><Relationship Id="rId392" Type="http://schemas.openxmlformats.org/officeDocument/2006/relationships/slide" Target="slides/slide388.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361" Type="http://schemas.openxmlformats.org/officeDocument/2006/relationships/slide" Target="slides/slide357.xml"/><Relationship Id="rId196" Type="http://schemas.openxmlformats.org/officeDocument/2006/relationships/slide" Target="slides/slide192.xml"/><Relationship Id="rId200" Type="http://schemas.openxmlformats.org/officeDocument/2006/relationships/slide" Target="slides/slide196.xml"/><Relationship Id="rId382" Type="http://schemas.openxmlformats.org/officeDocument/2006/relationships/slide" Target="slides/slide378.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372" Type="http://schemas.openxmlformats.org/officeDocument/2006/relationships/slide" Target="slides/slide368.xml"/><Relationship Id="rId393" Type="http://schemas.openxmlformats.org/officeDocument/2006/relationships/slide" Target="slides/slide389.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383" Type="http://schemas.openxmlformats.org/officeDocument/2006/relationships/slide" Target="slides/slide379.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slide" Target="slides/slide369.xml"/><Relationship Id="rId394" Type="http://schemas.openxmlformats.org/officeDocument/2006/relationships/slide" Target="slides/slide390.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384" Type="http://schemas.openxmlformats.org/officeDocument/2006/relationships/slide" Target="slides/slide380.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slide" Target="slides/slide370.xml"/><Relationship Id="rId395" Type="http://schemas.openxmlformats.org/officeDocument/2006/relationships/slide" Target="slides/slide391.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385" Type="http://schemas.openxmlformats.org/officeDocument/2006/relationships/slide" Target="slides/slide381.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slide" Target="slides/slide371.xml"/><Relationship Id="rId396" Type="http://schemas.openxmlformats.org/officeDocument/2006/relationships/slide" Target="slides/slide392.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400" Type="http://schemas.openxmlformats.org/officeDocument/2006/relationships/slide" Target="slides/slide396.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386" Type="http://schemas.openxmlformats.org/officeDocument/2006/relationships/slide" Target="slides/slide382.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slide" Target="slides/slide372.xml"/><Relationship Id="rId397" Type="http://schemas.openxmlformats.org/officeDocument/2006/relationships/slide" Target="slides/slide393.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01" Type="http://schemas.openxmlformats.org/officeDocument/2006/relationships/notesMaster" Target="notesMasters/notesMaster1.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F79A46-8313-45DE-BE8C-DFB18A5B5E7C}" type="doc">
      <dgm:prSet loTypeId="urn:microsoft.com/office/officeart/2005/8/layout/hierarchy4" loCatId="hierarchy" qsTypeId="urn:microsoft.com/office/officeart/2005/8/quickstyle/simple2" qsCatId="simple" csTypeId="urn:microsoft.com/office/officeart/2005/8/colors/colorful3" csCatId="colorful" phldr="1"/>
      <dgm:spPr/>
      <dgm:t>
        <a:bodyPr/>
        <a:lstStyle/>
        <a:p>
          <a:endParaRPr lang="en-US"/>
        </a:p>
      </dgm:t>
    </dgm:pt>
    <dgm:pt modelId="{C074BDA4-4019-470B-961C-2068F8ECAB1A}">
      <dgm:prSet phldrT="[Text]"/>
      <dgm:spPr/>
      <dgm:t>
        <a:bodyPr/>
        <a:lstStyle/>
        <a:p>
          <a:r>
            <a:rPr lang="en-US" dirty="0"/>
            <a:t>Counterparty</a:t>
          </a:r>
        </a:p>
      </dgm:t>
    </dgm:pt>
    <dgm:pt modelId="{05074A52-DF91-420B-AD0B-6C9379CEA48D}" type="parTrans" cxnId="{CBEE9FBC-02BF-42FD-8B85-7C5FA9EB5B9C}">
      <dgm:prSet/>
      <dgm:spPr/>
      <dgm:t>
        <a:bodyPr/>
        <a:lstStyle/>
        <a:p>
          <a:endParaRPr lang="en-US"/>
        </a:p>
      </dgm:t>
    </dgm:pt>
    <dgm:pt modelId="{FB967118-E1DB-4E55-A936-8C518297696E}" type="sibTrans" cxnId="{CBEE9FBC-02BF-42FD-8B85-7C5FA9EB5B9C}">
      <dgm:prSet/>
      <dgm:spPr/>
      <dgm:t>
        <a:bodyPr/>
        <a:lstStyle/>
        <a:p>
          <a:endParaRPr lang="en-US"/>
        </a:p>
      </dgm:t>
    </dgm:pt>
    <dgm:pt modelId="{A37E8539-A0C4-4280-B9FE-1442BE58AFE8}">
      <dgm:prSet phldrT="[Text]"/>
      <dgm:spPr/>
      <dgm:t>
        <a:bodyPr/>
        <a:lstStyle/>
        <a:p>
          <a:r>
            <a:rPr lang="en-US" dirty="0"/>
            <a:t>Trading Account</a:t>
          </a:r>
        </a:p>
      </dgm:t>
    </dgm:pt>
    <dgm:pt modelId="{63803677-7E1B-44BB-8186-CC422A1B2224}" type="parTrans" cxnId="{71EB7993-AE59-43B3-BC04-35ECA3335A5C}">
      <dgm:prSet/>
      <dgm:spPr/>
      <dgm:t>
        <a:bodyPr/>
        <a:lstStyle/>
        <a:p>
          <a:endParaRPr lang="en-US"/>
        </a:p>
      </dgm:t>
    </dgm:pt>
    <dgm:pt modelId="{ABD5028F-E935-4133-93E1-C33F68290208}" type="sibTrans" cxnId="{71EB7993-AE59-43B3-BC04-35ECA3335A5C}">
      <dgm:prSet/>
      <dgm:spPr/>
      <dgm:t>
        <a:bodyPr/>
        <a:lstStyle/>
        <a:p>
          <a:endParaRPr lang="en-US"/>
        </a:p>
      </dgm:t>
    </dgm:pt>
    <dgm:pt modelId="{FAC99446-3C48-4F26-A566-EA1ED38AC1E0}">
      <dgm:prSet phldrT="[Text]"/>
      <dgm:spPr/>
      <dgm:t>
        <a:bodyPr/>
        <a:lstStyle/>
        <a:p>
          <a:r>
            <a:rPr lang="en-US" dirty="0"/>
            <a:t>SSI</a:t>
          </a:r>
        </a:p>
      </dgm:t>
    </dgm:pt>
    <dgm:pt modelId="{68F5449E-2073-41B9-94EE-F9C2D9D8DD97}" type="parTrans" cxnId="{8591DFA9-9810-444E-8697-75ABB050C65E}">
      <dgm:prSet/>
      <dgm:spPr/>
      <dgm:t>
        <a:bodyPr/>
        <a:lstStyle/>
        <a:p>
          <a:endParaRPr lang="en-US"/>
        </a:p>
      </dgm:t>
    </dgm:pt>
    <dgm:pt modelId="{1D5E59B4-2C5A-495A-B2A0-F31BBC8E8E9D}" type="sibTrans" cxnId="{8591DFA9-9810-444E-8697-75ABB050C65E}">
      <dgm:prSet/>
      <dgm:spPr/>
      <dgm:t>
        <a:bodyPr/>
        <a:lstStyle/>
        <a:p>
          <a:endParaRPr lang="en-US"/>
        </a:p>
      </dgm:t>
    </dgm:pt>
    <dgm:pt modelId="{A566DDC9-DBF9-437D-A4FB-8E85AB0E9C46}">
      <dgm:prSet phldrT="[Text]"/>
      <dgm:spPr/>
      <dgm:t>
        <a:bodyPr/>
        <a:lstStyle/>
        <a:p>
          <a:r>
            <a:rPr lang="en-US" dirty="0"/>
            <a:t>Contact</a:t>
          </a:r>
        </a:p>
      </dgm:t>
    </dgm:pt>
    <dgm:pt modelId="{58A18CD1-0214-4EF6-85DF-601E9BA1AEFE}" type="parTrans" cxnId="{BBEEC893-5887-4C54-B9BA-B380F1BBC85E}">
      <dgm:prSet/>
      <dgm:spPr/>
      <dgm:t>
        <a:bodyPr/>
        <a:lstStyle/>
        <a:p>
          <a:endParaRPr lang="en-US"/>
        </a:p>
      </dgm:t>
    </dgm:pt>
    <dgm:pt modelId="{C42CFEAE-99A0-48B2-9768-52B6F8E896FF}" type="sibTrans" cxnId="{BBEEC893-5887-4C54-B9BA-B380F1BBC85E}">
      <dgm:prSet/>
      <dgm:spPr/>
      <dgm:t>
        <a:bodyPr/>
        <a:lstStyle/>
        <a:p>
          <a:endParaRPr lang="en-US"/>
        </a:p>
      </dgm:t>
    </dgm:pt>
    <dgm:pt modelId="{987C3513-4DAE-4472-B217-6F2230F7679F}">
      <dgm:prSet phldrT="[Text]"/>
      <dgm:spPr/>
      <dgm:t>
        <a:bodyPr/>
        <a:lstStyle/>
        <a:p>
          <a:r>
            <a:rPr lang="en-US" dirty="0"/>
            <a:t>Trade Confirm</a:t>
          </a:r>
        </a:p>
      </dgm:t>
    </dgm:pt>
    <dgm:pt modelId="{84187D04-2D15-4767-9F73-39B3F3841FF7}" type="parTrans" cxnId="{5D87FB9E-68C2-411A-BBD8-AE05B5A5AAEF}">
      <dgm:prSet/>
      <dgm:spPr/>
      <dgm:t>
        <a:bodyPr/>
        <a:lstStyle/>
        <a:p>
          <a:endParaRPr lang="en-US"/>
        </a:p>
      </dgm:t>
    </dgm:pt>
    <dgm:pt modelId="{AB4AC8B7-A002-4708-8262-A5E2E0566837}" type="sibTrans" cxnId="{5D87FB9E-68C2-411A-BBD8-AE05B5A5AAEF}">
      <dgm:prSet/>
      <dgm:spPr/>
      <dgm:t>
        <a:bodyPr/>
        <a:lstStyle/>
        <a:p>
          <a:endParaRPr lang="en-US"/>
        </a:p>
      </dgm:t>
    </dgm:pt>
    <dgm:pt modelId="{AA274D0B-D465-4DC2-B158-248B1CE80090}">
      <dgm:prSet phldrT="[Text]"/>
      <dgm:spPr/>
      <dgm:t>
        <a:bodyPr/>
        <a:lstStyle/>
        <a:p>
          <a:r>
            <a:rPr lang="en-US" dirty="0"/>
            <a:t>Contact</a:t>
          </a:r>
        </a:p>
      </dgm:t>
    </dgm:pt>
    <dgm:pt modelId="{05C50C90-6A8F-418C-A3B5-F85C3534B8F4}" type="parTrans" cxnId="{0E886B4D-3EEE-4ABC-B2DE-B4F54F58D6D1}">
      <dgm:prSet/>
      <dgm:spPr/>
      <dgm:t>
        <a:bodyPr/>
        <a:lstStyle/>
        <a:p>
          <a:endParaRPr lang="en-US"/>
        </a:p>
      </dgm:t>
    </dgm:pt>
    <dgm:pt modelId="{ABA9B337-4D06-49BF-88FC-459137903B06}" type="sibTrans" cxnId="{0E886B4D-3EEE-4ABC-B2DE-B4F54F58D6D1}">
      <dgm:prSet/>
      <dgm:spPr/>
      <dgm:t>
        <a:bodyPr/>
        <a:lstStyle/>
        <a:p>
          <a:endParaRPr lang="en-US"/>
        </a:p>
      </dgm:t>
    </dgm:pt>
    <dgm:pt modelId="{1B70D6D8-2D3B-4D03-93EC-A22FF1E5CE11}">
      <dgm:prSet phldrT="[Text]"/>
      <dgm:spPr/>
      <dgm:t>
        <a:bodyPr/>
        <a:lstStyle/>
        <a:p>
          <a:r>
            <a:rPr lang="en-US" dirty="0"/>
            <a:t>Settlement Chain Entries</a:t>
          </a:r>
        </a:p>
      </dgm:t>
    </dgm:pt>
    <dgm:pt modelId="{918CC209-0A44-4EC9-8453-92483DB6FB94}" type="parTrans" cxnId="{45F20FA1-B6AB-4B7C-A8CE-C6FCE57AE6DA}">
      <dgm:prSet/>
      <dgm:spPr/>
      <dgm:t>
        <a:bodyPr/>
        <a:lstStyle/>
        <a:p>
          <a:endParaRPr lang="en-US"/>
        </a:p>
      </dgm:t>
    </dgm:pt>
    <dgm:pt modelId="{81A4C642-435F-46EF-8483-B6E6C774316A}" type="sibTrans" cxnId="{45F20FA1-B6AB-4B7C-A8CE-C6FCE57AE6DA}">
      <dgm:prSet/>
      <dgm:spPr/>
      <dgm:t>
        <a:bodyPr/>
        <a:lstStyle/>
        <a:p>
          <a:endParaRPr lang="en-US"/>
        </a:p>
      </dgm:t>
    </dgm:pt>
    <dgm:pt modelId="{9F742497-1A7A-4D35-B1E8-202B1C082483}">
      <dgm:prSet phldrT="[Text]"/>
      <dgm:spPr/>
      <dgm:t>
        <a:bodyPr/>
        <a:lstStyle/>
        <a:p>
          <a:r>
            <a:rPr lang="en-US" dirty="0"/>
            <a:t>Document</a:t>
          </a:r>
        </a:p>
      </dgm:t>
    </dgm:pt>
    <dgm:pt modelId="{6D0DDC38-4925-40B7-BC85-7E884302B03A}" type="parTrans" cxnId="{2300B076-AC44-4B48-860A-02DF0652531A}">
      <dgm:prSet/>
      <dgm:spPr/>
      <dgm:t>
        <a:bodyPr/>
        <a:lstStyle/>
        <a:p>
          <a:endParaRPr lang="en-US"/>
        </a:p>
      </dgm:t>
    </dgm:pt>
    <dgm:pt modelId="{C709F471-B5D6-45C0-95F8-BE12BCEC3DB4}" type="sibTrans" cxnId="{2300B076-AC44-4B48-860A-02DF0652531A}">
      <dgm:prSet/>
      <dgm:spPr/>
      <dgm:t>
        <a:bodyPr/>
        <a:lstStyle/>
        <a:p>
          <a:endParaRPr lang="en-US"/>
        </a:p>
      </dgm:t>
    </dgm:pt>
    <dgm:pt modelId="{81EF84A7-0F89-4543-8910-D4E2AA6CFBBE}">
      <dgm:prSet phldrT="[Text]"/>
      <dgm:spPr/>
      <dgm:t>
        <a:bodyPr/>
        <a:lstStyle/>
        <a:p>
          <a:r>
            <a:rPr lang="en-US" dirty="0"/>
            <a:t>Document</a:t>
          </a:r>
        </a:p>
      </dgm:t>
    </dgm:pt>
    <dgm:pt modelId="{B6C39B9B-3ED8-46FC-96C2-B8ACF39D3035}" type="parTrans" cxnId="{1C685A70-4F40-4818-9BCD-EBF41DB3ACC6}">
      <dgm:prSet/>
      <dgm:spPr/>
      <dgm:t>
        <a:bodyPr/>
        <a:lstStyle/>
        <a:p>
          <a:endParaRPr lang="en-US"/>
        </a:p>
      </dgm:t>
    </dgm:pt>
    <dgm:pt modelId="{8B54BF33-E819-4232-9DB5-C6A28C503AD4}" type="sibTrans" cxnId="{1C685A70-4F40-4818-9BCD-EBF41DB3ACC6}">
      <dgm:prSet/>
      <dgm:spPr/>
      <dgm:t>
        <a:bodyPr/>
        <a:lstStyle/>
        <a:p>
          <a:endParaRPr lang="en-US"/>
        </a:p>
      </dgm:t>
    </dgm:pt>
    <dgm:pt modelId="{E1E9C1EE-9E05-4DDF-A96E-7FBFA2F7FBC3}">
      <dgm:prSet phldrT="[Text]"/>
      <dgm:spPr/>
      <dgm:t>
        <a:bodyPr/>
        <a:lstStyle/>
        <a:p>
          <a:r>
            <a:rPr lang="en-US" dirty="0"/>
            <a:t>Document</a:t>
          </a:r>
        </a:p>
      </dgm:t>
    </dgm:pt>
    <dgm:pt modelId="{9BB2EC0F-58C5-4EB2-9E47-B09DA90C7304}" type="parTrans" cxnId="{C9BAFEC6-967B-4E5F-8F22-ACC1EE64A6B9}">
      <dgm:prSet/>
      <dgm:spPr/>
      <dgm:t>
        <a:bodyPr/>
        <a:lstStyle/>
        <a:p>
          <a:endParaRPr lang="en-US"/>
        </a:p>
      </dgm:t>
    </dgm:pt>
    <dgm:pt modelId="{C6536418-A165-4A7D-B799-3162C8ED1AF9}" type="sibTrans" cxnId="{C9BAFEC6-967B-4E5F-8F22-ACC1EE64A6B9}">
      <dgm:prSet/>
      <dgm:spPr/>
      <dgm:t>
        <a:bodyPr/>
        <a:lstStyle/>
        <a:p>
          <a:endParaRPr lang="en-US"/>
        </a:p>
      </dgm:t>
    </dgm:pt>
    <dgm:pt modelId="{29B68654-4E23-43F2-93AB-F18A07B33ECE}" type="pres">
      <dgm:prSet presAssocID="{3BF79A46-8313-45DE-BE8C-DFB18A5B5E7C}" presName="Name0" presStyleCnt="0">
        <dgm:presLayoutVars>
          <dgm:chPref val="1"/>
          <dgm:dir/>
          <dgm:animOne val="branch"/>
          <dgm:animLvl val="lvl"/>
          <dgm:resizeHandles/>
        </dgm:presLayoutVars>
      </dgm:prSet>
      <dgm:spPr/>
    </dgm:pt>
    <dgm:pt modelId="{E35B2125-669B-41D1-A2B0-CC3417DD8E11}" type="pres">
      <dgm:prSet presAssocID="{C074BDA4-4019-470B-961C-2068F8ECAB1A}" presName="vertOne" presStyleCnt="0"/>
      <dgm:spPr/>
    </dgm:pt>
    <dgm:pt modelId="{311B303E-9BA2-425D-A0E9-F105C0C23CDB}" type="pres">
      <dgm:prSet presAssocID="{C074BDA4-4019-470B-961C-2068F8ECAB1A}" presName="txOne" presStyleLbl="node0" presStyleIdx="0" presStyleCnt="1">
        <dgm:presLayoutVars>
          <dgm:chPref val="3"/>
        </dgm:presLayoutVars>
      </dgm:prSet>
      <dgm:spPr/>
    </dgm:pt>
    <dgm:pt modelId="{6EEA3EB1-FB2F-4B0B-896B-7D492133BFA7}" type="pres">
      <dgm:prSet presAssocID="{C074BDA4-4019-470B-961C-2068F8ECAB1A}" presName="parTransOne" presStyleCnt="0"/>
      <dgm:spPr/>
    </dgm:pt>
    <dgm:pt modelId="{1289CD09-83F0-4651-B69D-BB61EDEA8DF3}" type="pres">
      <dgm:prSet presAssocID="{C074BDA4-4019-470B-961C-2068F8ECAB1A}" presName="horzOne" presStyleCnt="0"/>
      <dgm:spPr/>
    </dgm:pt>
    <dgm:pt modelId="{D7909824-6896-4189-B654-6547EE74F3A6}" type="pres">
      <dgm:prSet presAssocID="{A37E8539-A0C4-4280-B9FE-1442BE58AFE8}" presName="vertTwo" presStyleCnt="0"/>
      <dgm:spPr/>
    </dgm:pt>
    <dgm:pt modelId="{C5EEE7B5-DCA5-435F-B542-E7F10BCED668}" type="pres">
      <dgm:prSet presAssocID="{A37E8539-A0C4-4280-B9FE-1442BE58AFE8}" presName="txTwo" presStyleLbl="node2" presStyleIdx="0" presStyleCnt="3">
        <dgm:presLayoutVars>
          <dgm:chPref val="3"/>
        </dgm:presLayoutVars>
      </dgm:prSet>
      <dgm:spPr/>
    </dgm:pt>
    <dgm:pt modelId="{504F7915-388D-4944-8B5C-1ACB1A5B77BC}" type="pres">
      <dgm:prSet presAssocID="{A37E8539-A0C4-4280-B9FE-1442BE58AFE8}" presName="parTransTwo" presStyleCnt="0"/>
      <dgm:spPr/>
    </dgm:pt>
    <dgm:pt modelId="{FAC8C665-2D79-4FF5-B91B-54441D49E074}" type="pres">
      <dgm:prSet presAssocID="{A37E8539-A0C4-4280-B9FE-1442BE58AFE8}" presName="horzTwo" presStyleCnt="0"/>
      <dgm:spPr/>
    </dgm:pt>
    <dgm:pt modelId="{54D6CF85-8015-4EAF-9156-E153E6BDDD97}" type="pres">
      <dgm:prSet presAssocID="{FAC99446-3C48-4F26-A566-EA1ED38AC1E0}" presName="vertThree" presStyleCnt="0"/>
      <dgm:spPr/>
    </dgm:pt>
    <dgm:pt modelId="{C1991FFD-5056-422D-9883-D95D5697D019}" type="pres">
      <dgm:prSet presAssocID="{FAC99446-3C48-4F26-A566-EA1ED38AC1E0}" presName="txThree" presStyleLbl="node3" presStyleIdx="0" presStyleCnt="4">
        <dgm:presLayoutVars>
          <dgm:chPref val="3"/>
        </dgm:presLayoutVars>
      </dgm:prSet>
      <dgm:spPr/>
    </dgm:pt>
    <dgm:pt modelId="{926655D6-1D50-42CA-8BE2-8209EE3D555E}" type="pres">
      <dgm:prSet presAssocID="{FAC99446-3C48-4F26-A566-EA1ED38AC1E0}" presName="parTransThree" presStyleCnt="0"/>
      <dgm:spPr/>
    </dgm:pt>
    <dgm:pt modelId="{8720FDAB-8C6A-4AC9-B97B-6E25685244F7}" type="pres">
      <dgm:prSet presAssocID="{FAC99446-3C48-4F26-A566-EA1ED38AC1E0}" presName="horzThree" presStyleCnt="0"/>
      <dgm:spPr/>
    </dgm:pt>
    <dgm:pt modelId="{5A425816-2584-4175-B147-19ECDC488B30}" type="pres">
      <dgm:prSet presAssocID="{1B70D6D8-2D3B-4D03-93EC-A22FF1E5CE11}" presName="vertFour" presStyleCnt="0">
        <dgm:presLayoutVars>
          <dgm:chPref val="3"/>
        </dgm:presLayoutVars>
      </dgm:prSet>
      <dgm:spPr/>
    </dgm:pt>
    <dgm:pt modelId="{CF7582C2-0180-4C61-B8FF-644C59773650}" type="pres">
      <dgm:prSet presAssocID="{1B70D6D8-2D3B-4D03-93EC-A22FF1E5CE11}" presName="txFour" presStyleLbl="node4" presStyleIdx="0" presStyleCnt="2">
        <dgm:presLayoutVars>
          <dgm:chPref val="3"/>
        </dgm:presLayoutVars>
      </dgm:prSet>
      <dgm:spPr/>
    </dgm:pt>
    <dgm:pt modelId="{41863C29-0E57-493C-987E-E0117D852A76}" type="pres">
      <dgm:prSet presAssocID="{1B70D6D8-2D3B-4D03-93EC-A22FF1E5CE11}" presName="horzFour" presStyleCnt="0"/>
      <dgm:spPr/>
    </dgm:pt>
    <dgm:pt modelId="{CD313CD3-45BD-4E3F-B78D-36EE18ED7CBC}" type="pres">
      <dgm:prSet presAssocID="{81A4C642-435F-46EF-8483-B6E6C774316A}" presName="sibSpaceFour" presStyleCnt="0"/>
      <dgm:spPr/>
    </dgm:pt>
    <dgm:pt modelId="{728E24B2-B9F2-48F0-A047-B10AA41A1F22}" type="pres">
      <dgm:prSet presAssocID="{E1E9C1EE-9E05-4DDF-A96E-7FBFA2F7FBC3}" presName="vertFour" presStyleCnt="0">
        <dgm:presLayoutVars>
          <dgm:chPref val="3"/>
        </dgm:presLayoutVars>
      </dgm:prSet>
      <dgm:spPr/>
    </dgm:pt>
    <dgm:pt modelId="{69A9C5A2-0B04-4DC9-8240-E1FF10F8338A}" type="pres">
      <dgm:prSet presAssocID="{E1E9C1EE-9E05-4DDF-A96E-7FBFA2F7FBC3}" presName="txFour" presStyleLbl="node4" presStyleIdx="1" presStyleCnt="2">
        <dgm:presLayoutVars>
          <dgm:chPref val="3"/>
        </dgm:presLayoutVars>
      </dgm:prSet>
      <dgm:spPr/>
    </dgm:pt>
    <dgm:pt modelId="{130DE31F-B202-43CF-9B9F-3E176F01B246}" type="pres">
      <dgm:prSet presAssocID="{E1E9C1EE-9E05-4DDF-A96E-7FBFA2F7FBC3}" presName="horzFour" presStyleCnt="0"/>
      <dgm:spPr/>
    </dgm:pt>
    <dgm:pt modelId="{61EFF198-3FB9-4F50-A842-86FF90F5D596}" type="pres">
      <dgm:prSet presAssocID="{1D5E59B4-2C5A-495A-B2A0-F31BBC8E8E9D}" presName="sibSpaceThree" presStyleCnt="0"/>
      <dgm:spPr/>
    </dgm:pt>
    <dgm:pt modelId="{8CBC97B5-1060-4A0D-9E6C-009C95C85255}" type="pres">
      <dgm:prSet presAssocID="{987C3513-4DAE-4472-B217-6F2230F7679F}" presName="vertThree" presStyleCnt="0"/>
      <dgm:spPr/>
    </dgm:pt>
    <dgm:pt modelId="{8590480B-F9C1-4557-93C4-95618EEA6F27}" type="pres">
      <dgm:prSet presAssocID="{987C3513-4DAE-4472-B217-6F2230F7679F}" presName="txThree" presStyleLbl="node3" presStyleIdx="1" presStyleCnt="4">
        <dgm:presLayoutVars>
          <dgm:chPref val="3"/>
        </dgm:presLayoutVars>
      </dgm:prSet>
      <dgm:spPr/>
    </dgm:pt>
    <dgm:pt modelId="{725E8575-7472-4164-BAD0-301423731477}" type="pres">
      <dgm:prSet presAssocID="{987C3513-4DAE-4472-B217-6F2230F7679F}" presName="horzThree" presStyleCnt="0"/>
      <dgm:spPr/>
    </dgm:pt>
    <dgm:pt modelId="{5B609FEF-88D4-44FB-9515-6E28976DB817}" type="pres">
      <dgm:prSet presAssocID="{AB4AC8B7-A002-4708-8262-A5E2E0566837}" presName="sibSpaceThree" presStyleCnt="0"/>
      <dgm:spPr/>
    </dgm:pt>
    <dgm:pt modelId="{F9C5622B-4BD3-4257-9951-FA87365033B8}" type="pres">
      <dgm:prSet presAssocID="{AA274D0B-D465-4DC2-B158-248B1CE80090}" presName="vertThree" presStyleCnt="0"/>
      <dgm:spPr/>
    </dgm:pt>
    <dgm:pt modelId="{4FDEBFC9-B8A6-4C5A-94BE-E2F0B4B19FBD}" type="pres">
      <dgm:prSet presAssocID="{AA274D0B-D465-4DC2-B158-248B1CE80090}" presName="txThree" presStyleLbl="node3" presStyleIdx="2" presStyleCnt="4">
        <dgm:presLayoutVars>
          <dgm:chPref val="3"/>
        </dgm:presLayoutVars>
      </dgm:prSet>
      <dgm:spPr/>
    </dgm:pt>
    <dgm:pt modelId="{66F27416-D82E-4F05-8AB8-E90B4C72C932}" type="pres">
      <dgm:prSet presAssocID="{AA274D0B-D465-4DC2-B158-248B1CE80090}" presName="horzThree" presStyleCnt="0"/>
      <dgm:spPr/>
    </dgm:pt>
    <dgm:pt modelId="{EC9746ED-D4A5-4B91-BBF8-3E86062C99EC}" type="pres">
      <dgm:prSet presAssocID="{ABA9B337-4D06-49BF-88FC-459137903B06}" presName="sibSpaceThree" presStyleCnt="0"/>
      <dgm:spPr/>
    </dgm:pt>
    <dgm:pt modelId="{142B226B-1561-4682-B8FD-01260BD95CD7}" type="pres">
      <dgm:prSet presAssocID="{81EF84A7-0F89-4543-8910-D4E2AA6CFBBE}" presName="vertThree" presStyleCnt="0"/>
      <dgm:spPr/>
    </dgm:pt>
    <dgm:pt modelId="{8375DF0D-B271-412F-8EF4-F439501A4C23}" type="pres">
      <dgm:prSet presAssocID="{81EF84A7-0F89-4543-8910-D4E2AA6CFBBE}" presName="txThree" presStyleLbl="node3" presStyleIdx="3" presStyleCnt="4">
        <dgm:presLayoutVars>
          <dgm:chPref val="3"/>
        </dgm:presLayoutVars>
      </dgm:prSet>
      <dgm:spPr/>
    </dgm:pt>
    <dgm:pt modelId="{47875570-8C23-4F73-99F3-24CB9666C029}" type="pres">
      <dgm:prSet presAssocID="{81EF84A7-0F89-4543-8910-D4E2AA6CFBBE}" presName="horzThree" presStyleCnt="0"/>
      <dgm:spPr/>
    </dgm:pt>
    <dgm:pt modelId="{0F790E24-78F5-4797-BF7C-641C4C200C01}" type="pres">
      <dgm:prSet presAssocID="{ABD5028F-E935-4133-93E1-C33F68290208}" presName="sibSpaceTwo" presStyleCnt="0"/>
      <dgm:spPr/>
    </dgm:pt>
    <dgm:pt modelId="{72F28C7C-BA16-4A7F-AEB5-00344434C9F4}" type="pres">
      <dgm:prSet presAssocID="{A566DDC9-DBF9-437D-A4FB-8E85AB0E9C46}" presName="vertTwo" presStyleCnt="0"/>
      <dgm:spPr/>
    </dgm:pt>
    <dgm:pt modelId="{9456E3FE-CE11-448C-BCA9-537D886C59CE}" type="pres">
      <dgm:prSet presAssocID="{A566DDC9-DBF9-437D-A4FB-8E85AB0E9C46}" presName="txTwo" presStyleLbl="node2" presStyleIdx="1" presStyleCnt="3">
        <dgm:presLayoutVars>
          <dgm:chPref val="3"/>
        </dgm:presLayoutVars>
      </dgm:prSet>
      <dgm:spPr/>
    </dgm:pt>
    <dgm:pt modelId="{7A9EE0EA-6D4F-472F-905D-EF7FDF483B79}" type="pres">
      <dgm:prSet presAssocID="{A566DDC9-DBF9-437D-A4FB-8E85AB0E9C46}" presName="horzTwo" presStyleCnt="0"/>
      <dgm:spPr/>
    </dgm:pt>
    <dgm:pt modelId="{3CED9572-9B35-49C8-97FB-B42C839C690A}" type="pres">
      <dgm:prSet presAssocID="{C42CFEAE-99A0-48B2-9768-52B6F8E896FF}" presName="sibSpaceTwo" presStyleCnt="0"/>
      <dgm:spPr/>
    </dgm:pt>
    <dgm:pt modelId="{1108494D-BDFB-46F8-9EA4-E68BCF87FC0A}" type="pres">
      <dgm:prSet presAssocID="{9F742497-1A7A-4D35-B1E8-202B1C082483}" presName="vertTwo" presStyleCnt="0"/>
      <dgm:spPr/>
    </dgm:pt>
    <dgm:pt modelId="{E59970CF-21AE-4C2C-B38E-CDCD32E905AA}" type="pres">
      <dgm:prSet presAssocID="{9F742497-1A7A-4D35-B1E8-202B1C082483}" presName="txTwo" presStyleLbl="node2" presStyleIdx="2" presStyleCnt="3">
        <dgm:presLayoutVars>
          <dgm:chPref val="3"/>
        </dgm:presLayoutVars>
      </dgm:prSet>
      <dgm:spPr/>
    </dgm:pt>
    <dgm:pt modelId="{EA5D4A0F-5CB2-4056-8ED1-42FB69210220}" type="pres">
      <dgm:prSet presAssocID="{9F742497-1A7A-4D35-B1E8-202B1C082483}" presName="horzTwo" presStyleCnt="0"/>
      <dgm:spPr/>
    </dgm:pt>
  </dgm:ptLst>
  <dgm:cxnLst>
    <dgm:cxn modelId="{9443B3EE-79E4-4AEC-B4CA-3D158E2316F0}" type="presOf" srcId="{9F742497-1A7A-4D35-B1E8-202B1C082483}" destId="{E59970CF-21AE-4C2C-B38E-CDCD32E905AA}" srcOrd="0" destOrd="0" presId="urn:microsoft.com/office/officeart/2005/8/layout/hierarchy4"/>
    <dgm:cxn modelId="{9E4B0B35-7DDF-403E-9E02-F5CC6595507B}" type="presOf" srcId="{AA274D0B-D465-4DC2-B158-248B1CE80090}" destId="{4FDEBFC9-B8A6-4C5A-94BE-E2F0B4B19FBD}" srcOrd="0" destOrd="0" presId="urn:microsoft.com/office/officeart/2005/8/layout/hierarchy4"/>
    <dgm:cxn modelId="{42F19C9F-3CB8-4109-A262-8FEA9ED502A1}" type="presOf" srcId="{3BF79A46-8313-45DE-BE8C-DFB18A5B5E7C}" destId="{29B68654-4E23-43F2-93AB-F18A07B33ECE}" srcOrd="0" destOrd="0" presId="urn:microsoft.com/office/officeart/2005/8/layout/hierarchy4"/>
    <dgm:cxn modelId="{82D6F743-7CC0-4D85-B199-3145C0C3ED56}" type="presOf" srcId="{E1E9C1EE-9E05-4DDF-A96E-7FBFA2F7FBC3}" destId="{69A9C5A2-0B04-4DC9-8240-E1FF10F8338A}" srcOrd="0" destOrd="0" presId="urn:microsoft.com/office/officeart/2005/8/layout/hierarchy4"/>
    <dgm:cxn modelId="{A8318EE0-BC30-44BB-9EDA-EF6B4412DD72}" type="presOf" srcId="{1B70D6D8-2D3B-4D03-93EC-A22FF1E5CE11}" destId="{CF7582C2-0180-4C61-B8FF-644C59773650}" srcOrd="0" destOrd="0" presId="urn:microsoft.com/office/officeart/2005/8/layout/hierarchy4"/>
    <dgm:cxn modelId="{CBEE9FBC-02BF-42FD-8B85-7C5FA9EB5B9C}" srcId="{3BF79A46-8313-45DE-BE8C-DFB18A5B5E7C}" destId="{C074BDA4-4019-470B-961C-2068F8ECAB1A}" srcOrd="0" destOrd="0" parTransId="{05074A52-DF91-420B-AD0B-6C9379CEA48D}" sibTransId="{FB967118-E1DB-4E55-A936-8C518297696E}"/>
    <dgm:cxn modelId="{45F20FA1-B6AB-4B7C-A8CE-C6FCE57AE6DA}" srcId="{FAC99446-3C48-4F26-A566-EA1ED38AC1E0}" destId="{1B70D6D8-2D3B-4D03-93EC-A22FF1E5CE11}" srcOrd="0" destOrd="0" parTransId="{918CC209-0A44-4EC9-8453-92483DB6FB94}" sibTransId="{81A4C642-435F-46EF-8483-B6E6C774316A}"/>
    <dgm:cxn modelId="{1C685A70-4F40-4818-9BCD-EBF41DB3ACC6}" srcId="{A37E8539-A0C4-4280-B9FE-1442BE58AFE8}" destId="{81EF84A7-0F89-4543-8910-D4E2AA6CFBBE}" srcOrd="3" destOrd="0" parTransId="{B6C39B9B-3ED8-46FC-96C2-B8ACF39D3035}" sibTransId="{8B54BF33-E819-4232-9DB5-C6A28C503AD4}"/>
    <dgm:cxn modelId="{BBEEC893-5887-4C54-B9BA-B380F1BBC85E}" srcId="{C074BDA4-4019-470B-961C-2068F8ECAB1A}" destId="{A566DDC9-DBF9-437D-A4FB-8E85AB0E9C46}" srcOrd="1" destOrd="0" parTransId="{58A18CD1-0214-4EF6-85DF-601E9BA1AEFE}" sibTransId="{C42CFEAE-99A0-48B2-9768-52B6F8E896FF}"/>
    <dgm:cxn modelId="{E21080CF-1F19-4DE8-8C27-E3B51354F2AB}" type="presOf" srcId="{FAC99446-3C48-4F26-A566-EA1ED38AC1E0}" destId="{C1991FFD-5056-422D-9883-D95D5697D019}" srcOrd="0" destOrd="0" presId="urn:microsoft.com/office/officeart/2005/8/layout/hierarchy4"/>
    <dgm:cxn modelId="{DC80EF09-5678-4BA5-9E7F-0D4FD57EFEF0}" type="presOf" srcId="{987C3513-4DAE-4472-B217-6F2230F7679F}" destId="{8590480B-F9C1-4557-93C4-95618EEA6F27}" srcOrd="0" destOrd="0" presId="urn:microsoft.com/office/officeart/2005/8/layout/hierarchy4"/>
    <dgm:cxn modelId="{A63E8935-E7A4-4A26-B2A6-F9AD25F4B371}" type="presOf" srcId="{81EF84A7-0F89-4543-8910-D4E2AA6CFBBE}" destId="{8375DF0D-B271-412F-8EF4-F439501A4C23}" srcOrd="0" destOrd="0" presId="urn:microsoft.com/office/officeart/2005/8/layout/hierarchy4"/>
    <dgm:cxn modelId="{2300B076-AC44-4B48-860A-02DF0652531A}" srcId="{C074BDA4-4019-470B-961C-2068F8ECAB1A}" destId="{9F742497-1A7A-4D35-B1E8-202B1C082483}" srcOrd="2" destOrd="0" parTransId="{6D0DDC38-4925-40B7-BC85-7E884302B03A}" sibTransId="{C709F471-B5D6-45C0-95F8-BE12BCEC3DB4}"/>
    <dgm:cxn modelId="{7D8E990D-BBE5-4EAF-A2B0-14EE0CC1C0B9}" type="presOf" srcId="{A37E8539-A0C4-4280-B9FE-1442BE58AFE8}" destId="{C5EEE7B5-DCA5-435F-B542-E7F10BCED668}" srcOrd="0" destOrd="0" presId="urn:microsoft.com/office/officeart/2005/8/layout/hierarchy4"/>
    <dgm:cxn modelId="{0E886B4D-3EEE-4ABC-B2DE-B4F54F58D6D1}" srcId="{A37E8539-A0C4-4280-B9FE-1442BE58AFE8}" destId="{AA274D0B-D465-4DC2-B158-248B1CE80090}" srcOrd="2" destOrd="0" parTransId="{05C50C90-6A8F-418C-A3B5-F85C3534B8F4}" sibTransId="{ABA9B337-4D06-49BF-88FC-459137903B06}"/>
    <dgm:cxn modelId="{F6C73601-3F6E-4619-BE3C-089DD811231E}" type="presOf" srcId="{A566DDC9-DBF9-437D-A4FB-8E85AB0E9C46}" destId="{9456E3FE-CE11-448C-BCA9-537D886C59CE}" srcOrd="0" destOrd="0" presId="urn:microsoft.com/office/officeart/2005/8/layout/hierarchy4"/>
    <dgm:cxn modelId="{5D87FB9E-68C2-411A-BBD8-AE05B5A5AAEF}" srcId="{A37E8539-A0C4-4280-B9FE-1442BE58AFE8}" destId="{987C3513-4DAE-4472-B217-6F2230F7679F}" srcOrd="1" destOrd="0" parTransId="{84187D04-2D15-4767-9F73-39B3F3841FF7}" sibTransId="{AB4AC8B7-A002-4708-8262-A5E2E0566837}"/>
    <dgm:cxn modelId="{ED2EEB05-1B24-4398-9FC6-71AA0AF67F5F}" type="presOf" srcId="{C074BDA4-4019-470B-961C-2068F8ECAB1A}" destId="{311B303E-9BA2-425D-A0E9-F105C0C23CDB}" srcOrd="0" destOrd="0" presId="urn:microsoft.com/office/officeart/2005/8/layout/hierarchy4"/>
    <dgm:cxn modelId="{71EB7993-AE59-43B3-BC04-35ECA3335A5C}" srcId="{C074BDA4-4019-470B-961C-2068F8ECAB1A}" destId="{A37E8539-A0C4-4280-B9FE-1442BE58AFE8}" srcOrd="0" destOrd="0" parTransId="{63803677-7E1B-44BB-8186-CC422A1B2224}" sibTransId="{ABD5028F-E935-4133-93E1-C33F68290208}"/>
    <dgm:cxn modelId="{8591DFA9-9810-444E-8697-75ABB050C65E}" srcId="{A37E8539-A0C4-4280-B9FE-1442BE58AFE8}" destId="{FAC99446-3C48-4F26-A566-EA1ED38AC1E0}" srcOrd="0" destOrd="0" parTransId="{68F5449E-2073-41B9-94EE-F9C2D9D8DD97}" sibTransId="{1D5E59B4-2C5A-495A-B2A0-F31BBC8E8E9D}"/>
    <dgm:cxn modelId="{C9BAFEC6-967B-4E5F-8F22-ACC1EE64A6B9}" srcId="{FAC99446-3C48-4F26-A566-EA1ED38AC1E0}" destId="{E1E9C1EE-9E05-4DDF-A96E-7FBFA2F7FBC3}" srcOrd="1" destOrd="0" parTransId="{9BB2EC0F-58C5-4EB2-9E47-B09DA90C7304}" sibTransId="{C6536418-A165-4A7D-B799-3162C8ED1AF9}"/>
    <dgm:cxn modelId="{882539EF-938B-453E-B6E8-9977014C4001}" type="presParOf" srcId="{29B68654-4E23-43F2-93AB-F18A07B33ECE}" destId="{E35B2125-669B-41D1-A2B0-CC3417DD8E11}" srcOrd="0" destOrd="0" presId="urn:microsoft.com/office/officeart/2005/8/layout/hierarchy4"/>
    <dgm:cxn modelId="{C381B368-3A7B-403B-A259-C51DF87CF412}" type="presParOf" srcId="{E35B2125-669B-41D1-A2B0-CC3417DD8E11}" destId="{311B303E-9BA2-425D-A0E9-F105C0C23CDB}" srcOrd="0" destOrd="0" presId="urn:microsoft.com/office/officeart/2005/8/layout/hierarchy4"/>
    <dgm:cxn modelId="{37E6E6F9-1273-4E61-972E-E4B77B0D6DA1}" type="presParOf" srcId="{E35B2125-669B-41D1-A2B0-CC3417DD8E11}" destId="{6EEA3EB1-FB2F-4B0B-896B-7D492133BFA7}" srcOrd="1" destOrd="0" presId="urn:microsoft.com/office/officeart/2005/8/layout/hierarchy4"/>
    <dgm:cxn modelId="{5152E112-BCBB-40B7-B1D2-BF723B9A2669}" type="presParOf" srcId="{E35B2125-669B-41D1-A2B0-CC3417DD8E11}" destId="{1289CD09-83F0-4651-B69D-BB61EDEA8DF3}" srcOrd="2" destOrd="0" presId="urn:microsoft.com/office/officeart/2005/8/layout/hierarchy4"/>
    <dgm:cxn modelId="{674810F6-52BC-4B9A-B325-BF11ACC40B0D}" type="presParOf" srcId="{1289CD09-83F0-4651-B69D-BB61EDEA8DF3}" destId="{D7909824-6896-4189-B654-6547EE74F3A6}" srcOrd="0" destOrd="0" presId="urn:microsoft.com/office/officeart/2005/8/layout/hierarchy4"/>
    <dgm:cxn modelId="{530FF9D7-52C5-4A7E-B6C3-0ED47F9281FA}" type="presParOf" srcId="{D7909824-6896-4189-B654-6547EE74F3A6}" destId="{C5EEE7B5-DCA5-435F-B542-E7F10BCED668}" srcOrd="0" destOrd="0" presId="urn:microsoft.com/office/officeart/2005/8/layout/hierarchy4"/>
    <dgm:cxn modelId="{46450743-45EB-4F5D-88D5-B83EC844A392}" type="presParOf" srcId="{D7909824-6896-4189-B654-6547EE74F3A6}" destId="{504F7915-388D-4944-8B5C-1ACB1A5B77BC}" srcOrd="1" destOrd="0" presId="urn:microsoft.com/office/officeart/2005/8/layout/hierarchy4"/>
    <dgm:cxn modelId="{597D1DDD-FD9B-47DC-A5DC-777ABD446F04}" type="presParOf" srcId="{D7909824-6896-4189-B654-6547EE74F3A6}" destId="{FAC8C665-2D79-4FF5-B91B-54441D49E074}" srcOrd="2" destOrd="0" presId="urn:microsoft.com/office/officeart/2005/8/layout/hierarchy4"/>
    <dgm:cxn modelId="{D73291E0-A0C1-4D0D-90CB-F0E878417CCE}" type="presParOf" srcId="{FAC8C665-2D79-4FF5-B91B-54441D49E074}" destId="{54D6CF85-8015-4EAF-9156-E153E6BDDD97}" srcOrd="0" destOrd="0" presId="urn:microsoft.com/office/officeart/2005/8/layout/hierarchy4"/>
    <dgm:cxn modelId="{94BCDF84-C830-4CC3-9932-E6818F147ACE}" type="presParOf" srcId="{54D6CF85-8015-4EAF-9156-E153E6BDDD97}" destId="{C1991FFD-5056-422D-9883-D95D5697D019}" srcOrd="0" destOrd="0" presId="urn:microsoft.com/office/officeart/2005/8/layout/hierarchy4"/>
    <dgm:cxn modelId="{9853AA5D-B341-4732-B774-E49A7CBF7943}" type="presParOf" srcId="{54D6CF85-8015-4EAF-9156-E153E6BDDD97}" destId="{926655D6-1D50-42CA-8BE2-8209EE3D555E}" srcOrd="1" destOrd="0" presId="urn:microsoft.com/office/officeart/2005/8/layout/hierarchy4"/>
    <dgm:cxn modelId="{483BEBB3-CFC2-451A-9717-4115828A2055}" type="presParOf" srcId="{54D6CF85-8015-4EAF-9156-E153E6BDDD97}" destId="{8720FDAB-8C6A-4AC9-B97B-6E25685244F7}" srcOrd="2" destOrd="0" presId="urn:microsoft.com/office/officeart/2005/8/layout/hierarchy4"/>
    <dgm:cxn modelId="{3AC5369B-11B5-483F-B2D7-7E4EAB8C2DF2}" type="presParOf" srcId="{8720FDAB-8C6A-4AC9-B97B-6E25685244F7}" destId="{5A425816-2584-4175-B147-19ECDC488B30}" srcOrd="0" destOrd="0" presId="urn:microsoft.com/office/officeart/2005/8/layout/hierarchy4"/>
    <dgm:cxn modelId="{A74E9352-9504-43F9-82BF-44E61DE5C4C5}" type="presParOf" srcId="{5A425816-2584-4175-B147-19ECDC488B30}" destId="{CF7582C2-0180-4C61-B8FF-644C59773650}" srcOrd="0" destOrd="0" presId="urn:microsoft.com/office/officeart/2005/8/layout/hierarchy4"/>
    <dgm:cxn modelId="{8C49C0D9-3547-4587-A965-56301940345B}" type="presParOf" srcId="{5A425816-2584-4175-B147-19ECDC488B30}" destId="{41863C29-0E57-493C-987E-E0117D852A76}" srcOrd="1" destOrd="0" presId="urn:microsoft.com/office/officeart/2005/8/layout/hierarchy4"/>
    <dgm:cxn modelId="{9E7CA674-60FF-41F3-BB0F-3AC8502D0B07}" type="presParOf" srcId="{8720FDAB-8C6A-4AC9-B97B-6E25685244F7}" destId="{CD313CD3-45BD-4E3F-B78D-36EE18ED7CBC}" srcOrd="1" destOrd="0" presId="urn:microsoft.com/office/officeart/2005/8/layout/hierarchy4"/>
    <dgm:cxn modelId="{4D1A9141-1209-4B2E-8C3D-B612AEFBCBCF}" type="presParOf" srcId="{8720FDAB-8C6A-4AC9-B97B-6E25685244F7}" destId="{728E24B2-B9F2-48F0-A047-B10AA41A1F22}" srcOrd="2" destOrd="0" presId="urn:microsoft.com/office/officeart/2005/8/layout/hierarchy4"/>
    <dgm:cxn modelId="{17459569-29DD-4D4A-AB25-E1464F4BF39E}" type="presParOf" srcId="{728E24B2-B9F2-48F0-A047-B10AA41A1F22}" destId="{69A9C5A2-0B04-4DC9-8240-E1FF10F8338A}" srcOrd="0" destOrd="0" presId="urn:microsoft.com/office/officeart/2005/8/layout/hierarchy4"/>
    <dgm:cxn modelId="{6E910C38-5F69-43CD-8D17-F0B5E0009266}" type="presParOf" srcId="{728E24B2-B9F2-48F0-A047-B10AA41A1F22}" destId="{130DE31F-B202-43CF-9B9F-3E176F01B246}" srcOrd="1" destOrd="0" presId="urn:microsoft.com/office/officeart/2005/8/layout/hierarchy4"/>
    <dgm:cxn modelId="{0B84238B-D09C-4DC0-868A-D1A009780659}" type="presParOf" srcId="{FAC8C665-2D79-4FF5-B91B-54441D49E074}" destId="{61EFF198-3FB9-4F50-A842-86FF90F5D596}" srcOrd="1" destOrd="0" presId="urn:microsoft.com/office/officeart/2005/8/layout/hierarchy4"/>
    <dgm:cxn modelId="{B28B26C7-F376-4168-8CE3-5959485081A1}" type="presParOf" srcId="{FAC8C665-2D79-4FF5-B91B-54441D49E074}" destId="{8CBC97B5-1060-4A0D-9E6C-009C95C85255}" srcOrd="2" destOrd="0" presId="urn:microsoft.com/office/officeart/2005/8/layout/hierarchy4"/>
    <dgm:cxn modelId="{42154170-D4AA-47AA-8303-EA572A5D6D1C}" type="presParOf" srcId="{8CBC97B5-1060-4A0D-9E6C-009C95C85255}" destId="{8590480B-F9C1-4557-93C4-95618EEA6F27}" srcOrd="0" destOrd="0" presId="urn:microsoft.com/office/officeart/2005/8/layout/hierarchy4"/>
    <dgm:cxn modelId="{61FD91F4-290F-406B-8A65-21C6D4AF4920}" type="presParOf" srcId="{8CBC97B5-1060-4A0D-9E6C-009C95C85255}" destId="{725E8575-7472-4164-BAD0-301423731477}" srcOrd="1" destOrd="0" presId="urn:microsoft.com/office/officeart/2005/8/layout/hierarchy4"/>
    <dgm:cxn modelId="{9F72BA45-1E39-48B8-B183-7070E4DC18FA}" type="presParOf" srcId="{FAC8C665-2D79-4FF5-B91B-54441D49E074}" destId="{5B609FEF-88D4-44FB-9515-6E28976DB817}" srcOrd="3" destOrd="0" presId="urn:microsoft.com/office/officeart/2005/8/layout/hierarchy4"/>
    <dgm:cxn modelId="{2B217B6A-BB03-4405-8837-7FD448E5A80A}" type="presParOf" srcId="{FAC8C665-2D79-4FF5-B91B-54441D49E074}" destId="{F9C5622B-4BD3-4257-9951-FA87365033B8}" srcOrd="4" destOrd="0" presId="urn:microsoft.com/office/officeart/2005/8/layout/hierarchy4"/>
    <dgm:cxn modelId="{6A2A1B37-9C53-45FF-B21D-B24D0B220667}" type="presParOf" srcId="{F9C5622B-4BD3-4257-9951-FA87365033B8}" destId="{4FDEBFC9-B8A6-4C5A-94BE-E2F0B4B19FBD}" srcOrd="0" destOrd="0" presId="urn:microsoft.com/office/officeart/2005/8/layout/hierarchy4"/>
    <dgm:cxn modelId="{EB3C57F1-61C8-4F3F-9081-EB038A721F57}" type="presParOf" srcId="{F9C5622B-4BD3-4257-9951-FA87365033B8}" destId="{66F27416-D82E-4F05-8AB8-E90B4C72C932}" srcOrd="1" destOrd="0" presId="urn:microsoft.com/office/officeart/2005/8/layout/hierarchy4"/>
    <dgm:cxn modelId="{415CA962-E553-4A14-8209-1CE3D4FD2B80}" type="presParOf" srcId="{FAC8C665-2D79-4FF5-B91B-54441D49E074}" destId="{EC9746ED-D4A5-4B91-BBF8-3E86062C99EC}" srcOrd="5" destOrd="0" presId="urn:microsoft.com/office/officeart/2005/8/layout/hierarchy4"/>
    <dgm:cxn modelId="{84073577-006B-45C9-998F-E821B06933DB}" type="presParOf" srcId="{FAC8C665-2D79-4FF5-B91B-54441D49E074}" destId="{142B226B-1561-4682-B8FD-01260BD95CD7}" srcOrd="6" destOrd="0" presId="urn:microsoft.com/office/officeart/2005/8/layout/hierarchy4"/>
    <dgm:cxn modelId="{C1BAD1A4-84AA-49E2-8521-84B79795387B}" type="presParOf" srcId="{142B226B-1561-4682-B8FD-01260BD95CD7}" destId="{8375DF0D-B271-412F-8EF4-F439501A4C23}" srcOrd="0" destOrd="0" presId="urn:microsoft.com/office/officeart/2005/8/layout/hierarchy4"/>
    <dgm:cxn modelId="{0705F7CB-E694-420C-BE86-11BB117F70A4}" type="presParOf" srcId="{142B226B-1561-4682-B8FD-01260BD95CD7}" destId="{47875570-8C23-4F73-99F3-24CB9666C029}" srcOrd="1" destOrd="0" presId="urn:microsoft.com/office/officeart/2005/8/layout/hierarchy4"/>
    <dgm:cxn modelId="{54F3B05D-0361-4ADF-A8B3-2D2A5E654282}" type="presParOf" srcId="{1289CD09-83F0-4651-B69D-BB61EDEA8DF3}" destId="{0F790E24-78F5-4797-BF7C-641C4C200C01}" srcOrd="1" destOrd="0" presId="urn:microsoft.com/office/officeart/2005/8/layout/hierarchy4"/>
    <dgm:cxn modelId="{7786E754-6339-49FC-B89A-198C279CEB45}" type="presParOf" srcId="{1289CD09-83F0-4651-B69D-BB61EDEA8DF3}" destId="{72F28C7C-BA16-4A7F-AEB5-00344434C9F4}" srcOrd="2" destOrd="0" presId="urn:microsoft.com/office/officeart/2005/8/layout/hierarchy4"/>
    <dgm:cxn modelId="{1F72BCFA-9922-4009-B0D7-8CE3246C0CEF}" type="presParOf" srcId="{72F28C7C-BA16-4A7F-AEB5-00344434C9F4}" destId="{9456E3FE-CE11-448C-BCA9-537D886C59CE}" srcOrd="0" destOrd="0" presId="urn:microsoft.com/office/officeart/2005/8/layout/hierarchy4"/>
    <dgm:cxn modelId="{80175BC1-FB5F-4603-9CB9-B9C79508CB65}" type="presParOf" srcId="{72F28C7C-BA16-4A7F-AEB5-00344434C9F4}" destId="{7A9EE0EA-6D4F-472F-905D-EF7FDF483B79}" srcOrd="1" destOrd="0" presId="urn:microsoft.com/office/officeart/2005/8/layout/hierarchy4"/>
    <dgm:cxn modelId="{F1A32F89-C996-495E-8DDC-A9B5E588A03D}" type="presParOf" srcId="{1289CD09-83F0-4651-B69D-BB61EDEA8DF3}" destId="{3CED9572-9B35-49C8-97FB-B42C839C690A}" srcOrd="3" destOrd="0" presId="urn:microsoft.com/office/officeart/2005/8/layout/hierarchy4"/>
    <dgm:cxn modelId="{25DF1CFD-2E52-4AA1-A973-D5DFDAA9403E}" type="presParOf" srcId="{1289CD09-83F0-4651-B69D-BB61EDEA8DF3}" destId="{1108494D-BDFB-46F8-9EA4-E68BCF87FC0A}" srcOrd="4" destOrd="0" presId="urn:microsoft.com/office/officeart/2005/8/layout/hierarchy4"/>
    <dgm:cxn modelId="{DA0AF164-3159-49B2-8456-1769EB2C1C3A}" type="presParOf" srcId="{1108494D-BDFB-46F8-9EA4-E68BCF87FC0A}" destId="{E59970CF-21AE-4C2C-B38E-CDCD32E905AA}" srcOrd="0" destOrd="0" presId="urn:microsoft.com/office/officeart/2005/8/layout/hierarchy4"/>
    <dgm:cxn modelId="{2DF2B256-5254-4CAD-B706-9ED6E3C53436}" type="presParOf" srcId="{1108494D-BDFB-46F8-9EA4-E68BCF87FC0A}" destId="{EA5D4A0F-5CB2-4056-8ED1-42FB6921022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30D21-6322-490F-B055-462569343130}" type="doc">
      <dgm:prSet loTypeId="urn:microsoft.com/office/officeart/2005/8/layout/chevron1" loCatId="process" qsTypeId="urn:microsoft.com/office/officeart/2005/8/quickstyle/simple2" qsCatId="simple" csTypeId="urn:microsoft.com/office/officeart/2005/8/colors/accent1_2" csCatId="accent1" phldr="1"/>
      <dgm:spPr/>
      <dgm:t>
        <a:bodyPr/>
        <a:lstStyle/>
        <a:p>
          <a:endParaRPr lang="en-GB"/>
        </a:p>
      </dgm:t>
    </dgm:pt>
    <dgm:pt modelId="{B836F609-1C70-4846-8511-E35201FCE14D}">
      <dgm:prSet phldrT="[Text]"/>
      <dgm:spPr>
        <a:solidFill>
          <a:schemeClr val="accent1">
            <a:lumMod val="50000"/>
            <a:lumOff val="50000"/>
          </a:schemeClr>
        </a:solidFill>
      </dgm:spPr>
      <dgm:t>
        <a:bodyPr/>
        <a:lstStyle/>
        <a:p>
          <a:r>
            <a:rPr lang="en-GB" dirty="0"/>
            <a:t>Change() </a:t>
          </a:r>
          <a:br>
            <a:rPr lang="en-GB" dirty="0"/>
          </a:br>
          <a:r>
            <a:rPr lang="en-GB" dirty="0"/>
            <a:t>or </a:t>
          </a:r>
          <a:br>
            <a:rPr lang="en-GB" dirty="0"/>
          </a:br>
          <a:r>
            <a:rPr lang="en-GB" dirty="0"/>
            <a:t>Update() Rules</a:t>
          </a:r>
        </a:p>
      </dgm:t>
    </dgm:pt>
    <dgm:pt modelId="{D56C0938-66E7-41B8-9C50-0EF24DCC74DC}" type="parTrans" cxnId="{A418E4A3-B3BF-4AE6-B0EF-25566AACDF25}">
      <dgm:prSet/>
      <dgm:spPr/>
      <dgm:t>
        <a:bodyPr/>
        <a:lstStyle/>
        <a:p>
          <a:endParaRPr lang="en-GB"/>
        </a:p>
      </dgm:t>
    </dgm:pt>
    <dgm:pt modelId="{496773BD-BEA2-4808-BACE-5F1666007B89}" type="sibTrans" cxnId="{A418E4A3-B3BF-4AE6-B0EF-25566AACDF25}">
      <dgm:prSet/>
      <dgm:spPr/>
      <dgm:t>
        <a:bodyPr/>
        <a:lstStyle/>
        <a:p>
          <a:endParaRPr lang="en-GB"/>
        </a:p>
      </dgm:t>
    </dgm:pt>
    <dgm:pt modelId="{53ED9A7F-7F0D-418A-A1D7-E31892E2AF08}">
      <dgm:prSet phldrT="[Text]"/>
      <dgm:spPr/>
      <dgm:t>
        <a:bodyPr/>
        <a:lstStyle/>
        <a:p>
          <a:r>
            <a:rPr lang="en-GB" dirty="0"/>
            <a:t>Post State Entry Logic</a:t>
          </a:r>
        </a:p>
      </dgm:t>
    </dgm:pt>
    <dgm:pt modelId="{6DA806B8-946E-4A93-81E2-78A0F0D9AAED}" type="parTrans" cxnId="{479E4448-6F95-4D6B-8B8A-4310B95410EE}">
      <dgm:prSet/>
      <dgm:spPr/>
      <dgm:t>
        <a:bodyPr/>
        <a:lstStyle/>
        <a:p>
          <a:endParaRPr lang="en-GB"/>
        </a:p>
      </dgm:t>
    </dgm:pt>
    <dgm:pt modelId="{7CE52AF2-1C75-448E-A089-396197BFA2AA}" type="sibTrans" cxnId="{479E4448-6F95-4D6B-8B8A-4310B95410EE}">
      <dgm:prSet/>
      <dgm:spPr/>
      <dgm:t>
        <a:bodyPr/>
        <a:lstStyle/>
        <a:p>
          <a:endParaRPr lang="en-GB"/>
        </a:p>
      </dgm:t>
    </dgm:pt>
    <dgm:pt modelId="{FEC9B723-52A6-4508-A792-A050E0613A69}">
      <dgm:prSet phldrT="[Text]"/>
      <dgm:spPr/>
      <dgm:t>
        <a:bodyPr/>
        <a:lstStyle/>
        <a:p>
          <a:r>
            <a:rPr lang="en-GB" dirty="0"/>
            <a:t>State Entry Logic</a:t>
          </a:r>
        </a:p>
      </dgm:t>
    </dgm:pt>
    <dgm:pt modelId="{816E9A1B-7E7B-4AAA-9993-A99C90383F9B}" type="parTrans" cxnId="{91B430A8-AEC6-4BE3-9FB8-7CCA4A22F2B1}">
      <dgm:prSet/>
      <dgm:spPr/>
      <dgm:t>
        <a:bodyPr/>
        <a:lstStyle/>
        <a:p>
          <a:endParaRPr lang="en-GB"/>
        </a:p>
      </dgm:t>
    </dgm:pt>
    <dgm:pt modelId="{B09F5AC6-EE3A-4049-85F2-5196411FFDCD}" type="sibTrans" cxnId="{91B430A8-AEC6-4BE3-9FB8-7CCA4A22F2B1}">
      <dgm:prSet/>
      <dgm:spPr/>
      <dgm:t>
        <a:bodyPr/>
        <a:lstStyle/>
        <a:p>
          <a:endParaRPr lang="en-GB"/>
        </a:p>
      </dgm:t>
    </dgm:pt>
    <dgm:pt modelId="{27C388DD-21C6-4E4D-A59D-CCB748472D2C}">
      <dgm:prSet phldrT="[Text]"/>
      <dgm:spPr>
        <a:solidFill>
          <a:schemeClr val="accent1">
            <a:lumMod val="50000"/>
            <a:lumOff val="50000"/>
          </a:schemeClr>
        </a:solidFill>
      </dgm:spPr>
      <dgm:t>
        <a:bodyPr/>
        <a:lstStyle/>
        <a:p>
          <a:r>
            <a:rPr lang="en-GB" dirty="0"/>
            <a:t>State Entry Rules</a:t>
          </a:r>
        </a:p>
      </dgm:t>
    </dgm:pt>
    <dgm:pt modelId="{EBE8C7F4-75A2-4636-8EE9-538B8418E60D}" type="parTrans" cxnId="{1DD90DF6-AB97-4F8A-BC66-08119AF77A94}">
      <dgm:prSet/>
      <dgm:spPr/>
      <dgm:t>
        <a:bodyPr/>
        <a:lstStyle/>
        <a:p>
          <a:endParaRPr lang="en-GB"/>
        </a:p>
      </dgm:t>
    </dgm:pt>
    <dgm:pt modelId="{16190CA2-7797-4401-9915-4D36D41909A5}" type="sibTrans" cxnId="{1DD90DF6-AB97-4F8A-BC66-08119AF77A94}">
      <dgm:prSet/>
      <dgm:spPr/>
      <dgm:t>
        <a:bodyPr/>
        <a:lstStyle/>
        <a:p>
          <a:endParaRPr lang="en-GB"/>
        </a:p>
      </dgm:t>
    </dgm:pt>
    <dgm:pt modelId="{6D85F123-B806-4234-ABE8-26052CFF8E6C}">
      <dgm:prSet phldrT="[Text]"/>
      <dgm:spPr/>
      <dgm:t>
        <a:bodyPr/>
        <a:lstStyle/>
        <a:p>
          <a:r>
            <a:rPr lang="en-GB" dirty="0"/>
            <a:t>Persist Data</a:t>
          </a:r>
        </a:p>
      </dgm:t>
    </dgm:pt>
    <dgm:pt modelId="{FEC0B72F-01D9-4B0D-B952-A0F17ED0E63D}" type="parTrans" cxnId="{69963C4A-66D4-4174-98EE-0E7694005AA6}">
      <dgm:prSet/>
      <dgm:spPr/>
      <dgm:t>
        <a:bodyPr/>
        <a:lstStyle/>
        <a:p>
          <a:endParaRPr lang="en-GB"/>
        </a:p>
      </dgm:t>
    </dgm:pt>
    <dgm:pt modelId="{A3886FF3-D492-4487-83B0-C4FF5D2B07E8}" type="sibTrans" cxnId="{69963C4A-66D4-4174-98EE-0E7694005AA6}">
      <dgm:prSet/>
      <dgm:spPr/>
      <dgm:t>
        <a:bodyPr/>
        <a:lstStyle/>
        <a:p>
          <a:endParaRPr lang="en-GB"/>
        </a:p>
      </dgm:t>
    </dgm:pt>
    <dgm:pt modelId="{0F11C18A-2B03-4C66-96EA-5A60A8456C29}">
      <dgm:prSet phldrT="[Text]"/>
      <dgm:spPr>
        <a:solidFill>
          <a:schemeClr val="accent1">
            <a:lumMod val="50000"/>
            <a:lumOff val="50000"/>
          </a:schemeClr>
        </a:solidFill>
      </dgm:spPr>
      <dgm:t>
        <a:bodyPr/>
        <a:lstStyle/>
        <a:p>
          <a:r>
            <a:rPr lang="en-GB" dirty="0"/>
            <a:t>Post State Entry Rules</a:t>
          </a:r>
        </a:p>
      </dgm:t>
    </dgm:pt>
    <dgm:pt modelId="{EE92BC85-1EBA-4170-AD10-10A7AB2DAD3A}" type="parTrans" cxnId="{8B33B8A4-0BAC-42A9-9C1D-A23ABEAE3DEA}">
      <dgm:prSet/>
      <dgm:spPr/>
      <dgm:t>
        <a:bodyPr/>
        <a:lstStyle/>
        <a:p>
          <a:endParaRPr lang="en-US"/>
        </a:p>
      </dgm:t>
    </dgm:pt>
    <dgm:pt modelId="{3C12F7AE-A669-45C6-8B60-CB3CB892C347}" type="sibTrans" cxnId="{8B33B8A4-0BAC-42A9-9C1D-A23ABEAE3DEA}">
      <dgm:prSet/>
      <dgm:spPr/>
      <dgm:t>
        <a:bodyPr/>
        <a:lstStyle/>
        <a:p>
          <a:endParaRPr lang="en-US"/>
        </a:p>
      </dgm:t>
    </dgm:pt>
    <dgm:pt modelId="{7AD6D2F3-3A1E-4C2F-8D76-AEDA45373F8A}" type="pres">
      <dgm:prSet presAssocID="{8DA30D21-6322-490F-B055-462569343130}" presName="Name0" presStyleCnt="0">
        <dgm:presLayoutVars>
          <dgm:dir/>
          <dgm:animLvl val="lvl"/>
          <dgm:resizeHandles val="exact"/>
        </dgm:presLayoutVars>
      </dgm:prSet>
      <dgm:spPr/>
    </dgm:pt>
    <dgm:pt modelId="{824096BB-6C11-4144-B8F4-7FC70744F580}" type="pres">
      <dgm:prSet presAssocID="{B836F609-1C70-4846-8511-E35201FCE14D}" presName="parTxOnly" presStyleLbl="node1" presStyleIdx="0" presStyleCnt="6">
        <dgm:presLayoutVars>
          <dgm:chMax val="0"/>
          <dgm:chPref val="0"/>
          <dgm:bulletEnabled val="1"/>
        </dgm:presLayoutVars>
      </dgm:prSet>
      <dgm:spPr/>
    </dgm:pt>
    <dgm:pt modelId="{E537508F-8724-4A49-A291-ABEA324A536C}" type="pres">
      <dgm:prSet presAssocID="{496773BD-BEA2-4808-BACE-5F1666007B89}" presName="parTxOnlySpace" presStyleCnt="0"/>
      <dgm:spPr/>
    </dgm:pt>
    <dgm:pt modelId="{634092D7-9413-46AD-B698-0B80F95095D1}" type="pres">
      <dgm:prSet presAssocID="{FEC9B723-52A6-4508-A792-A050E0613A69}" presName="parTxOnly" presStyleLbl="node1" presStyleIdx="1" presStyleCnt="6">
        <dgm:presLayoutVars>
          <dgm:chMax val="0"/>
          <dgm:chPref val="0"/>
          <dgm:bulletEnabled val="1"/>
        </dgm:presLayoutVars>
      </dgm:prSet>
      <dgm:spPr/>
    </dgm:pt>
    <dgm:pt modelId="{C04CAE3A-CB34-43C7-95E6-7362A0CB418A}" type="pres">
      <dgm:prSet presAssocID="{B09F5AC6-EE3A-4049-85F2-5196411FFDCD}" presName="parTxOnlySpace" presStyleCnt="0"/>
      <dgm:spPr/>
    </dgm:pt>
    <dgm:pt modelId="{C5E5A725-926E-4C95-AFF9-BD3EB51791A8}" type="pres">
      <dgm:prSet presAssocID="{27C388DD-21C6-4E4D-A59D-CCB748472D2C}" presName="parTxOnly" presStyleLbl="node1" presStyleIdx="2" presStyleCnt="6">
        <dgm:presLayoutVars>
          <dgm:chMax val="0"/>
          <dgm:chPref val="0"/>
          <dgm:bulletEnabled val="1"/>
        </dgm:presLayoutVars>
      </dgm:prSet>
      <dgm:spPr/>
    </dgm:pt>
    <dgm:pt modelId="{D9553ADA-A811-4E8E-9E05-FFF447659AB1}" type="pres">
      <dgm:prSet presAssocID="{16190CA2-7797-4401-9915-4D36D41909A5}" presName="parTxOnlySpace" presStyleCnt="0"/>
      <dgm:spPr/>
    </dgm:pt>
    <dgm:pt modelId="{C46A99D6-7B7E-4889-A0FF-FC629BAD6008}" type="pres">
      <dgm:prSet presAssocID="{6D85F123-B806-4234-ABE8-26052CFF8E6C}" presName="parTxOnly" presStyleLbl="node1" presStyleIdx="3" presStyleCnt="6">
        <dgm:presLayoutVars>
          <dgm:chMax val="0"/>
          <dgm:chPref val="0"/>
          <dgm:bulletEnabled val="1"/>
        </dgm:presLayoutVars>
      </dgm:prSet>
      <dgm:spPr/>
    </dgm:pt>
    <dgm:pt modelId="{C5FEC86A-CEF6-4D76-AFE3-8B6E736F15AB}" type="pres">
      <dgm:prSet presAssocID="{A3886FF3-D492-4487-83B0-C4FF5D2B07E8}" presName="parTxOnlySpace" presStyleCnt="0"/>
      <dgm:spPr/>
    </dgm:pt>
    <dgm:pt modelId="{24ABAC4B-3C50-49B0-BEBB-5C2CD914A036}" type="pres">
      <dgm:prSet presAssocID="{53ED9A7F-7F0D-418A-A1D7-E31892E2AF08}" presName="parTxOnly" presStyleLbl="node1" presStyleIdx="4" presStyleCnt="6">
        <dgm:presLayoutVars>
          <dgm:chMax val="0"/>
          <dgm:chPref val="0"/>
          <dgm:bulletEnabled val="1"/>
        </dgm:presLayoutVars>
      </dgm:prSet>
      <dgm:spPr/>
    </dgm:pt>
    <dgm:pt modelId="{E7452F8B-945F-43FF-96E8-A9DEE26557C5}" type="pres">
      <dgm:prSet presAssocID="{7CE52AF2-1C75-448E-A089-396197BFA2AA}" presName="parTxOnlySpace" presStyleCnt="0"/>
      <dgm:spPr/>
    </dgm:pt>
    <dgm:pt modelId="{4DD7AA74-C7ED-47A9-8E8C-B605A8FDDF06}" type="pres">
      <dgm:prSet presAssocID="{0F11C18A-2B03-4C66-96EA-5A60A8456C29}" presName="parTxOnly" presStyleLbl="node1" presStyleIdx="5" presStyleCnt="6">
        <dgm:presLayoutVars>
          <dgm:chMax val="0"/>
          <dgm:chPref val="0"/>
          <dgm:bulletEnabled val="1"/>
        </dgm:presLayoutVars>
      </dgm:prSet>
      <dgm:spPr/>
    </dgm:pt>
  </dgm:ptLst>
  <dgm:cxnLst>
    <dgm:cxn modelId="{479E4448-6F95-4D6B-8B8A-4310B95410EE}" srcId="{8DA30D21-6322-490F-B055-462569343130}" destId="{53ED9A7F-7F0D-418A-A1D7-E31892E2AF08}" srcOrd="4" destOrd="0" parTransId="{6DA806B8-946E-4A93-81E2-78A0F0D9AAED}" sibTransId="{7CE52AF2-1C75-448E-A089-396197BFA2AA}"/>
    <dgm:cxn modelId="{598AFAE7-B744-481C-881B-921554C45758}" type="presOf" srcId="{6D85F123-B806-4234-ABE8-26052CFF8E6C}" destId="{C46A99D6-7B7E-4889-A0FF-FC629BAD6008}" srcOrd="0" destOrd="0" presId="urn:microsoft.com/office/officeart/2005/8/layout/chevron1"/>
    <dgm:cxn modelId="{2EAB1116-9493-4914-AA30-BF6E84180A6A}" type="presOf" srcId="{FEC9B723-52A6-4508-A792-A050E0613A69}" destId="{634092D7-9413-46AD-B698-0B80F95095D1}" srcOrd="0" destOrd="0" presId="urn:microsoft.com/office/officeart/2005/8/layout/chevron1"/>
    <dgm:cxn modelId="{8B33B8A4-0BAC-42A9-9C1D-A23ABEAE3DEA}" srcId="{8DA30D21-6322-490F-B055-462569343130}" destId="{0F11C18A-2B03-4C66-96EA-5A60A8456C29}" srcOrd="5" destOrd="0" parTransId="{EE92BC85-1EBA-4170-AD10-10A7AB2DAD3A}" sibTransId="{3C12F7AE-A669-45C6-8B60-CB3CB892C347}"/>
    <dgm:cxn modelId="{69963C4A-66D4-4174-98EE-0E7694005AA6}" srcId="{8DA30D21-6322-490F-B055-462569343130}" destId="{6D85F123-B806-4234-ABE8-26052CFF8E6C}" srcOrd="3" destOrd="0" parTransId="{FEC0B72F-01D9-4B0D-B952-A0F17ED0E63D}" sibTransId="{A3886FF3-D492-4487-83B0-C4FF5D2B07E8}"/>
    <dgm:cxn modelId="{91B430A8-AEC6-4BE3-9FB8-7CCA4A22F2B1}" srcId="{8DA30D21-6322-490F-B055-462569343130}" destId="{FEC9B723-52A6-4508-A792-A050E0613A69}" srcOrd="1" destOrd="0" parTransId="{816E9A1B-7E7B-4AAA-9993-A99C90383F9B}" sibTransId="{B09F5AC6-EE3A-4049-85F2-5196411FFDCD}"/>
    <dgm:cxn modelId="{688A8E75-253A-4483-9BEB-35EFF52DB7BB}" type="presOf" srcId="{53ED9A7F-7F0D-418A-A1D7-E31892E2AF08}" destId="{24ABAC4B-3C50-49B0-BEBB-5C2CD914A036}" srcOrd="0" destOrd="0" presId="urn:microsoft.com/office/officeart/2005/8/layout/chevron1"/>
    <dgm:cxn modelId="{22272405-58A3-49B4-BAF5-35519BB15E48}" type="presOf" srcId="{8DA30D21-6322-490F-B055-462569343130}" destId="{7AD6D2F3-3A1E-4C2F-8D76-AEDA45373F8A}" srcOrd="0" destOrd="0" presId="urn:microsoft.com/office/officeart/2005/8/layout/chevron1"/>
    <dgm:cxn modelId="{E11E279C-C6BE-492B-9699-64F84F730641}" type="presOf" srcId="{B836F609-1C70-4846-8511-E35201FCE14D}" destId="{824096BB-6C11-4144-B8F4-7FC70744F580}" srcOrd="0" destOrd="0" presId="urn:microsoft.com/office/officeart/2005/8/layout/chevron1"/>
    <dgm:cxn modelId="{E1400049-DAEE-4F45-AECD-01B6E6AEB4D8}" type="presOf" srcId="{0F11C18A-2B03-4C66-96EA-5A60A8456C29}" destId="{4DD7AA74-C7ED-47A9-8E8C-B605A8FDDF06}" srcOrd="0" destOrd="0" presId="urn:microsoft.com/office/officeart/2005/8/layout/chevron1"/>
    <dgm:cxn modelId="{A418E4A3-B3BF-4AE6-B0EF-25566AACDF25}" srcId="{8DA30D21-6322-490F-B055-462569343130}" destId="{B836F609-1C70-4846-8511-E35201FCE14D}" srcOrd="0" destOrd="0" parTransId="{D56C0938-66E7-41B8-9C50-0EF24DCC74DC}" sibTransId="{496773BD-BEA2-4808-BACE-5F1666007B89}"/>
    <dgm:cxn modelId="{1DD90DF6-AB97-4F8A-BC66-08119AF77A94}" srcId="{8DA30D21-6322-490F-B055-462569343130}" destId="{27C388DD-21C6-4E4D-A59D-CCB748472D2C}" srcOrd="2" destOrd="0" parTransId="{EBE8C7F4-75A2-4636-8EE9-538B8418E60D}" sibTransId="{16190CA2-7797-4401-9915-4D36D41909A5}"/>
    <dgm:cxn modelId="{9790CFB7-4C42-4244-8918-F062A5643F01}" type="presOf" srcId="{27C388DD-21C6-4E4D-A59D-CCB748472D2C}" destId="{C5E5A725-926E-4C95-AFF9-BD3EB51791A8}" srcOrd="0" destOrd="0" presId="urn:microsoft.com/office/officeart/2005/8/layout/chevron1"/>
    <dgm:cxn modelId="{95D979C1-8905-4736-B44D-E74E005C7D2F}" type="presParOf" srcId="{7AD6D2F3-3A1E-4C2F-8D76-AEDA45373F8A}" destId="{824096BB-6C11-4144-B8F4-7FC70744F580}" srcOrd="0" destOrd="0" presId="urn:microsoft.com/office/officeart/2005/8/layout/chevron1"/>
    <dgm:cxn modelId="{9FD7541D-9FE4-49A4-8A3F-637ADC4ADF34}" type="presParOf" srcId="{7AD6D2F3-3A1E-4C2F-8D76-AEDA45373F8A}" destId="{E537508F-8724-4A49-A291-ABEA324A536C}" srcOrd="1" destOrd="0" presId="urn:microsoft.com/office/officeart/2005/8/layout/chevron1"/>
    <dgm:cxn modelId="{EAB621FC-6C92-4610-BE4B-7A5FD98094FB}" type="presParOf" srcId="{7AD6D2F3-3A1E-4C2F-8D76-AEDA45373F8A}" destId="{634092D7-9413-46AD-B698-0B80F95095D1}" srcOrd="2" destOrd="0" presId="urn:microsoft.com/office/officeart/2005/8/layout/chevron1"/>
    <dgm:cxn modelId="{3D3A6E86-EECF-4705-9223-818E70B78626}" type="presParOf" srcId="{7AD6D2F3-3A1E-4C2F-8D76-AEDA45373F8A}" destId="{C04CAE3A-CB34-43C7-95E6-7362A0CB418A}" srcOrd="3" destOrd="0" presId="urn:microsoft.com/office/officeart/2005/8/layout/chevron1"/>
    <dgm:cxn modelId="{9BB69A5D-EC08-45AE-A8B2-B7656A38EB8A}" type="presParOf" srcId="{7AD6D2F3-3A1E-4C2F-8D76-AEDA45373F8A}" destId="{C5E5A725-926E-4C95-AFF9-BD3EB51791A8}" srcOrd="4" destOrd="0" presId="urn:microsoft.com/office/officeart/2005/8/layout/chevron1"/>
    <dgm:cxn modelId="{CE94AA63-CDB0-4D7A-8408-967B9507D744}" type="presParOf" srcId="{7AD6D2F3-3A1E-4C2F-8D76-AEDA45373F8A}" destId="{D9553ADA-A811-4E8E-9E05-FFF447659AB1}" srcOrd="5" destOrd="0" presId="urn:microsoft.com/office/officeart/2005/8/layout/chevron1"/>
    <dgm:cxn modelId="{4EE2F78A-4C7A-4DE0-BEE5-661C594AF120}" type="presParOf" srcId="{7AD6D2F3-3A1E-4C2F-8D76-AEDA45373F8A}" destId="{C46A99D6-7B7E-4889-A0FF-FC629BAD6008}" srcOrd="6" destOrd="0" presId="urn:microsoft.com/office/officeart/2005/8/layout/chevron1"/>
    <dgm:cxn modelId="{5C361A6D-07BF-4D61-B4CB-C5E717A9D369}" type="presParOf" srcId="{7AD6D2F3-3A1E-4C2F-8D76-AEDA45373F8A}" destId="{C5FEC86A-CEF6-4D76-AFE3-8B6E736F15AB}" srcOrd="7" destOrd="0" presId="urn:microsoft.com/office/officeart/2005/8/layout/chevron1"/>
    <dgm:cxn modelId="{F00E10C0-9915-4DC8-8776-5D38167E9664}" type="presParOf" srcId="{7AD6D2F3-3A1E-4C2F-8D76-AEDA45373F8A}" destId="{24ABAC4B-3C50-49B0-BEBB-5C2CD914A036}" srcOrd="8" destOrd="0" presId="urn:microsoft.com/office/officeart/2005/8/layout/chevron1"/>
    <dgm:cxn modelId="{805D847D-8A03-4C3A-82C0-DAECFC2EF1AE}" type="presParOf" srcId="{7AD6D2F3-3A1E-4C2F-8D76-AEDA45373F8A}" destId="{E7452F8B-945F-43FF-96E8-A9DEE26557C5}" srcOrd="9" destOrd="0" presId="urn:microsoft.com/office/officeart/2005/8/layout/chevron1"/>
    <dgm:cxn modelId="{C2D4A1D6-B06F-4C47-8849-1E9D097CB2C4}" type="presParOf" srcId="{7AD6D2F3-3A1E-4C2F-8D76-AEDA45373F8A}" destId="{4DD7AA74-C7ED-47A9-8E8C-B605A8FDDF06}"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B303E-9BA2-425D-A0E9-F105C0C23CDB}">
      <dsp:nvSpPr>
        <dsp:cNvPr id="0" name=""/>
        <dsp:cNvSpPr/>
      </dsp:nvSpPr>
      <dsp:spPr>
        <a:xfrm>
          <a:off x="6657" y="959"/>
          <a:ext cx="7873385" cy="962271"/>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Counterparty</a:t>
          </a:r>
        </a:p>
      </dsp:txBody>
      <dsp:txXfrm>
        <a:off x="34841" y="29143"/>
        <a:ext cx="7817017" cy="905903"/>
      </dsp:txXfrm>
    </dsp:sp>
    <dsp:sp modelId="{C5EEE7B5-DCA5-435F-B542-E7F10BCED668}">
      <dsp:nvSpPr>
        <dsp:cNvPr id="0" name=""/>
        <dsp:cNvSpPr/>
      </dsp:nvSpPr>
      <dsp:spPr>
        <a:xfrm>
          <a:off x="6657" y="1065450"/>
          <a:ext cx="5539892" cy="96227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Trading Account</a:t>
          </a:r>
        </a:p>
      </dsp:txBody>
      <dsp:txXfrm>
        <a:off x="34841" y="1093634"/>
        <a:ext cx="5483524" cy="905903"/>
      </dsp:txXfrm>
    </dsp:sp>
    <dsp:sp modelId="{C1991FFD-5056-422D-9883-D95D5697D019}">
      <dsp:nvSpPr>
        <dsp:cNvPr id="0" name=""/>
        <dsp:cNvSpPr/>
      </dsp:nvSpPr>
      <dsp:spPr>
        <a:xfrm>
          <a:off x="6657" y="2129941"/>
          <a:ext cx="2175271" cy="962271"/>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SSI</a:t>
          </a:r>
        </a:p>
      </dsp:txBody>
      <dsp:txXfrm>
        <a:off x="34841" y="2158125"/>
        <a:ext cx="2118903" cy="905903"/>
      </dsp:txXfrm>
    </dsp:sp>
    <dsp:sp modelId="{CF7582C2-0180-4C61-B8FF-644C59773650}">
      <dsp:nvSpPr>
        <dsp:cNvPr id="0" name=""/>
        <dsp:cNvSpPr/>
      </dsp:nvSpPr>
      <dsp:spPr>
        <a:xfrm>
          <a:off x="6657" y="3194431"/>
          <a:ext cx="1076334" cy="962271"/>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Settlement Chain Entries</a:t>
          </a:r>
        </a:p>
      </dsp:txBody>
      <dsp:txXfrm>
        <a:off x="34841" y="3222615"/>
        <a:ext cx="1019966" cy="905903"/>
      </dsp:txXfrm>
    </dsp:sp>
    <dsp:sp modelId="{69A9C5A2-0B04-4DC9-8240-E1FF10F8338A}">
      <dsp:nvSpPr>
        <dsp:cNvPr id="0" name=""/>
        <dsp:cNvSpPr/>
      </dsp:nvSpPr>
      <dsp:spPr>
        <a:xfrm>
          <a:off x="1105594" y="3194431"/>
          <a:ext cx="1076334" cy="962271"/>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Document</a:t>
          </a:r>
        </a:p>
      </dsp:txBody>
      <dsp:txXfrm>
        <a:off x="1133778" y="3222615"/>
        <a:ext cx="1019966" cy="905903"/>
      </dsp:txXfrm>
    </dsp:sp>
    <dsp:sp modelId="{8590480B-F9C1-4557-93C4-95618EEA6F27}">
      <dsp:nvSpPr>
        <dsp:cNvPr id="0" name=""/>
        <dsp:cNvSpPr/>
      </dsp:nvSpPr>
      <dsp:spPr>
        <a:xfrm>
          <a:off x="2227134" y="2129941"/>
          <a:ext cx="1076334" cy="962271"/>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Trade Confirm</a:t>
          </a:r>
        </a:p>
      </dsp:txBody>
      <dsp:txXfrm>
        <a:off x="2255318" y="2158125"/>
        <a:ext cx="1019966" cy="905903"/>
      </dsp:txXfrm>
    </dsp:sp>
    <dsp:sp modelId="{4FDEBFC9-B8A6-4C5A-94BE-E2F0B4B19FBD}">
      <dsp:nvSpPr>
        <dsp:cNvPr id="0" name=""/>
        <dsp:cNvSpPr/>
      </dsp:nvSpPr>
      <dsp:spPr>
        <a:xfrm>
          <a:off x="3348675" y="2129941"/>
          <a:ext cx="1076334" cy="962271"/>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Contact</a:t>
          </a:r>
        </a:p>
      </dsp:txBody>
      <dsp:txXfrm>
        <a:off x="3376859" y="2158125"/>
        <a:ext cx="1019966" cy="905903"/>
      </dsp:txXfrm>
    </dsp:sp>
    <dsp:sp modelId="{8375DF0D-B271-412F-8EF4-F439501A4C23}">
      <dsp:nvSpPr>
        <dsp:cNvPr id="0" name=""/>
        <dsp:cNvSpPr/>
      </dsp:nvSpPr>
      <dsp:spPr>
        <a:xfrm>
          <a:off x="4470215" y="2129941"/>
          <a:ext cx="1076334" cy="962271"/>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Document</a:t>
          </a:r>
        </a:p>
      </dsp:txBody>
      <dsp:txXfrm>
        <a:off x="4498399" y="2158125"/>
        <a:ext cx="1019966" cy="905903"/>
      </dsp:txXfrm>
    </dsp:sp>
    <dsp:sp modelId="{9456E3FE-CE11-448C-BCA9-537D886C59CE}">
      <dsp:nvSpPr>
        <dsp:cNvPr id="0" name=""/>
        <dsp:cNvSpPr/>
      </dsp:nvSpPr>
      <dsp:spPr>
        <a:xfrm>
          <a:off x="5636962" y="1065450"/>
          <a:ext cx="1076334" cy="96227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Contact</a:t>
          </a:r>
        </a:p>
      </dsp:txBody>
      <dsp:txXfrm>
        <a:off x="5665146" y="1093634"/>
        <a:ext cx="1019966" cy="905903"/>
      </dsp:txXfrm>
    </dsp:sp>
    <dsp:sp modelId="{E59970CF-21AE-4C2C-B38E-CDCD32E905AA}">
      <dsp:nvSpPr>
        <dsp:cNvPr id="0" name=""/>
        <dsp:cNvSpPr/>
      </dsp:nvSpPr>
      <dsp:spPr>
        <a:xfrm>
          <a:off x="6803708" y="1065450"/>
          <a:ext cx="1076334" cy="96227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Document</a:t>
          </a:r>
        </a:p>
      </dsp:txBody>
      <dsp:txXfrm>
        <a:off x="6831892" y="1093634"/>
        <a:ext cx="1019966" cy="9059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096BB-6C11-4144-B8F4-7FC70744F580}">
      <dsp:nvSpPr>
        <dsp:cNvPr id="0" name=""/>
        <dsp:cNvSpPr/>
      </dsp:nvSpPr>
      <dsp:spPr>
        <a:xfrm>
          <a:off x="4245" y="199822"/>
          <a:ext cx="1579281" cy="631712"/>
        </a:xfrm>
        <a:prstGeom prst="chevron">
          <a:avLst/>
        </a:prstGeom>
        <a:solidFill>
          <a:schemeClr val="accent1">
            <a:lumMod val="50000"/>
            <a:lumOff val="5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GB" sz="1000" kern="1200" dirty="0"/>
            <a:t>Change() </a:t>
          </a:r>
          <a:br>
            <a:rPr lang="en-GB" sz="1000" kern="1200" dirty="0"/>
          </a:br>
          <a:r>
            <a:rPr lang="en-GB" sz="1000" kern="1200" dirty="0"/>
            <a:t>or </a:t>
          </a:r>
          <a:br>
            <a:rPr lang="en-GB" sz="1000" kern="1200" dirty="0"/>
          </a:br>
          <a:r>
            <a:rPr lang="en-GB" sz="1000" kern="1200" dirty="0"/>
            <a:t>Update() Rules</a:t>
          </a:r>
        </a:p>
      </dsp:txBody>
      <dsp:txXfrm>
        <a:off x="320101" y="199822"/>
        <a:ext cx="947569" cy="631712"/>
      </dsp:txXfrm>
    </dsp:sp>
    <dsp:sp modelId="{634092D7-9413-46AD-B698-0B80F95095D1}">
      <dsp:nvSpPr>
        <dsp:cNvPr id="0" name=""/>
        <dsp:cNvSpPr/>
      </dsp:nvSpPr>
      <dsp:spPr>
        <a:xfrm>
          <a:off x="1425598" y="199822"/>
          <a:ext cx="1579281" cy="631712"/>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GB" sz="1000" kern="1200" dirty="0"/>
            <a:t>State Entry Logic</a:t>
          </a:r>
        </a:p>
      </dsp:txBody>
      <dsp:txXfrm>
        <a:off x="1741454" y="199822"/>
        <a:ext cx="947569" cy="631712"/>
      </dsp:txXfrm>
    </dsp:sp>
    <dsp:sp modelId="{C5E5A725-926E-4C95-AFF9-BD3EB51791A8}">
      <dsp:nvSpPr>
        <dsp:cNvPr id="0" name=""/>
        <dsp:cNvSpPr/>
      </dsp:nvSpPr>
      <dsp:spPr>
        <a:xfrm>
          <a:off x="2846952" y="199822"/>
          <a:ext cx="1579281" cy="631712"/>
        </a:xfrm>
        <a:prstGeom prst="chevron">
          <a:avLst/>
        </a:prstGeom>
        <a:solidFill>
          <a:schemeClr val="accent1">
            <a:lumMod val="50000"/>
            <a:lumOff val="5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GB" sz="1000" kern="1200" dirty="0"/>
            <a:t>State Entry Rules</a:t>
          </a:r>
        </a:p>
      </dsp:txBody>
      <dsp:txXfrm>
        <a:off x="3162808" y="199822"/>
        <a:ext cx="947569" cy="631712"/>
      </dsp:txXfrm>
    </dsp:sp>
    <dsp:sp modelId="{C46A99D6-7B7E-4889-A0FF-FC629BAD6008}">
      <dsp:nvSpPr>
        <dsp:cNvPr id="0" name=""/>
        <dsp:cNvSpPr/>
      </dsp:nvSpPr>
      <dsp:spPr>
        <a:xfrm>
          <a:off x="4268305" y="199822"/>
          <a:ext cx="1579281" cy="631712"/>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GB" sz="1000" kern="1200" dirty="0"/>
            <a:t>Persist Data</a:t>
          </a:r>
        </a:p>
      </dsp:txBody>
      <dsp:txXfrm>
        <a:off x="4584161" y="199822"/>
        <a:ext cx="947569" cy="631712"/>
      </dsp:txXfrm>
    </dsp:sp>
    <dsp:sp modelId="{24ABAC4B-3C50-49B0-BEBB-5C2CD914A036}">
      <dsp:nvSpPr>
        <dsp:cNvPr id="0" name=""/>
        <dsp:cNvSpPr/>
      </dsp:nvSpPr>
      <dsp:spPr>
        <a:xfrm>
          <a:off x="5689658" y="199822"/>
          <a:ext cx="1579281" cy="631712"/>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GB" sz="1000" kern="1200" dirty="0"/>
            <a:t>Post State Entry Logic</a:t>
          </a:r>
        </a:p>
      </dsp:txBody>
      <dsp:txXfrm>
        <a:off x="6005514" y="199822"/>
        <a:ext cx="947569" cy="631712"/>
      </dsp:txXfrm>
    </dsp:sp>
    <dsp:sp modelId="{4DD7AA74-C7ED-47A9-8E8C-B605A8FDDF06}">
      <dsp:nvSpPr>
        <dsp:cNvPr id="0" name=""/>
        <dsp:cNvSpPr/>
      </dsp:nvSpPr>
      <dsp:spPr>
        <a:xfrm>
          <a:off x="7111012" y="199822"/>
          <a:ext cx="1579281" cy="631712"/>
        </a:xfrm>
        <a:prstGeom prst="chevron">
          <a:avLst/>
        </a:prstGeom>
        <a:solidFill>
          <a:schemeClr val="accent1">
            <a:lumMod val="50000"/>
            <a:lumOff val="5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GB" sz="1000" kern="1200" dirty="0"/>
            <a:t>Post State Entry Rules</a:t>
          </a:r>
        </a:p>
      </dsp:txBody>
      <dsp:txXfrm>
        <a:off x="7426868" y="199822"/>
        <a:ext cx="947569" cy="63171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9048" tIns="49524" rIns="99048" bIns="49524" rtlCol="0"/>
          <a:lstStyle>
            <a:lvl1pPr algn="l">
              <a:defRPr sz="1300"/>
            </a:lvl1pPr>
          </a:lstStyle>
          <a:p>
            <a:endParaRPr lang="en-GB"/>
          </a:p>
        </p:txBody>
      </p:sp>
      <p:sp>
        <p:nvSpPr>
          <p:cNvPr id="3" name="Date Placeholder 2"/>
          <p:cNvSpPr>
            <a:spLocks noGrp="1"/>
          </p:cNvSpPr>
          <p:nvPr>
            <p:ph type="dt" sz="quarter" idx="1"/>
          </p:nvPr>
        </p:nvSpPr>
        <p:spPr>
          <a:xfrm>
            <a:off x="4143589" y="1"/>
            <a:ext cx="3169920" cy="481727"/>
          </a:xfrm>
          <a:prstGeom prst="rect">
            <a:avLst/>
          </a:prstGeom>
        </p:spPr>
        <p:txBody>
          <a:bodyPr vert="horz" lIns="99048" tIns="49524" rIns="99048" bIns="49524" rtlCol="0"/>
          <a:lstStyle>
            <a:lvl1pPr algn="r">
              <a:defRPr sz="1300"/>
            </a:lvl1pPr>
          </a:lstStyle>
          <a:p>
            <a:endParaRPr lang="en-GB"/>
          </a:p>
        </p:txBody>
      </p:sp>
      <p:sp>
        <p:nvSpPr>
          <p:cNvPr id="4" name="Footer Placeholder 3"/>
          <p:cNvSpPr>
            <a:spLocks noGrp="1"/>
          </p:cNvSpPr>
          <p:nvPr>
            <p:ph type="ftr" sz="quarter" idx="2"/>
          </p:nvPr>
        </p:nvSpPr>
        <p:spPr>
          <a:xfrm>
            <a:off x="0" y="9119475"/>
            <a:ext cx="3169920" cy="481726"/>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p:cNvSpPr>
            <a:spLocks noGrp="1"/>
          </p:cNvSpPr>
          <p:nvPr>
            <p:ph type="sldNum" sz="quarter" idx="3"/>
          </p:nvPr>
        </p:nvSpPr>
        <p:spPr>
          <a:xfrm>
            <a:off x="4143589" y="9119475"/>
            <a:ext cx="3169920" cy="481726"/>
          </a:xfrm>
          <a:prstGeom prst="rect">
            <a:avLst/>
          </a:prstGeom>
        </p:spPr>
        <p:txBody>
          <a:bodyPr vert="horz" lIns="99048" tIns="49524" rIns="99048" bIns="49524" rtlCol="0" anchor="b"/>
          <a:lstStyle>
            <a:lvl1pPr algn="r">
              <a:defRPr sz="1300"/>
            </a:lvl1pPr>
          </a:lstStyle>
          <a:p>
            <a:endParaRPr lang="en-GB" dirty="0"/>
          </a:p>
        </p:txBody>
      </p:sp>
    </p:spTree>
    <p:extLst>
      <p:ext uri="{BB962C8B-B14F-4D97-AF65-F5344CB8AC3E}">
        <p14:creationId xmlns:p14="http://schemas.microsoft.com/office/powerpoint/2010/main" val="82275234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9048" tIns="49524" rIns="99048" bIns="49524" rtlCol="0"/>
          <a:lstStyle>
            <a:lvl1pPr algn="l">
              <a:defRPr sz="1300"/>
            </a:lvl1pPr>
          </a:lstStyle>
          <a:p>
            <a:endParaRPr lang="en-GB"/>
          </a:p>
        </p:txBody>
      </p:sp>
      <p:sp>
        <p:nvSpPr>
          <p:cNvPr id="3" name="Date Placeholder 2"/>
          <p:cNvSpPr>
            <a:spLocks noGrp="1"/>
          </p:cNvSpPr>
          <p:nvPr>
            <p:ph type="dt" idx="1"/>
          </p:nvPr>
        </p:nvSpPr>
        <p:spPr>
          <a:xfrm>
            <a:off x="4143589" y="1"/>
            <a:ext cx="3169920" cy="481727"/>
          </a:xfrm>
          <a:prstGeom prst="rect">
            <a:avLst/>
          </a:prstGeom>
        </p:spPr>
        <p:txBody>
          <a:bodyPr vert="horz" lIns="99048" tIns="49524" rIns="99048" bIns="49524" rtlCol="0"/>
          <a:lstStyle>
            <a:lvl1pPr algn="r">
              <a:defRPr sz="1300"/>
            </a:lvl1pPr>
          </a:lstStyle>
          <a:p>
            <a:endParaRPr lang="en-GB"/>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31521" y="4620577"/>
            <a:ext cx="5852160" cy="3780474"/>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119475"/>
            <a:ext cx="3169920" cy="481726"/>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143589" y="9119475"/>
            <a:ext cx="3169920" cy="481726"/>
          </a:xfrm>
          <a:prstGeom prst="rect">
            <a:avLst/>
          </a:prstGeom>
        </p:spPr>
        <p:txBody>
          <a:bodyPr vert="horz" lIns="99048" tIns="49524" rIns="99048" bIns="49524" rtlCol="0" anchor="b"/>
          <a:lstStyle>
            <a:lvl1pPr algn="r">
              <a:defRPr sz="1300"/>
            </a:lvl1pPr>
          </a:lstStyle>
          <a:p>
            <a:fld id="{786C22CD-A39B-4728-9B25-98B300F3B112}" type="slidenum">
              <a:rPr lang="en-GB" smtClean="0"/>
              <a:t>‹#›</a:t>
            </a:fld>
            <a:endParaRPr lang="en-GB"/>
          </a:p>
        </p:txBody>
      </p:sp>
    </p:spTree>
    <p:extLst>
      <p:ext uri="{BB962C8B-B14F-4D97-AF65-F5344CB8AC3E}">
        <p14:creationId xmlns:p14="http://schemas.microsoft.com/office/powerpoint/2010/main" val="2589384115"/>
      </p:ext>
    </p:extLst>
  </p:cSld>
  <p:clrMap bg1="lt1" tx1="dk1" bg2="lt2" tx2="dk2" accent1="accent1" accent2="accent2" accent3="accent3" accent4="accent4" accent5="accent5" accent6="accent6" hlink="hlink" folHlink="folHlink"/>
  <p:hf sldNum="0" hdr="0" ftr="0" dt="0"/>
  <p:notesStyle>
    <a:lvl1pPr marL="0" algn="l" defTabSz="1007761" rtl="0" eaLnBrk="1" latinLnBrk="0" hangingPunct="1">
      <a:defRPr sz="1323" kern="1200">
        <a:solidFill>
          <a:schemeClr val="tx1"/>
        </a:solidFill>
        <a:latin typeface="+mn-lt"/>
        <a:ea typeface="+mn-ea"/>
        <a:cs typeface="+mn-cs"/>
      </a:defRPr>
    </a:lvl1pPr>
    <a:lvl2pPr marL="503882" algn="l" defTabSz="1007761" rtl="0" eaLnBrk="1" latinLnBrk="0" hangingPunct="1">
      <a:defRPr sz="1323" kern="1200">
        <a:solidFill>
          <a:schemeClr val="tx1"/>
        </a:solidFill>
        <a:latin typeface="+mn-lt"/>
        <a:ea typeface="+mn-ea"/>
        <a:cs typeface="+mn-cs"/>
      </a:defRPr>
    </a:lvl2pPr>
    <a:lvl3pPr marL="1007761" algn="l" defTabSz="1007761" rtl="0" eaLnBrk="1" latinLnBrk="0" hangingPunct="1">
      <a:defRPr sz="1323" kern="1200">
        <a:solidFill>
          <a:schemeClr val="tx1"/>
        </a:solidFill>
        <a:latin typeface="+mn-lt"/>
        <a:ea typeface="+mn-ea"/>
        <a:cs typeface="+mn-cs"/>
      </a:defRPr>
    </a:lvl3pPr>
    <a:lvl4pPr marL="1511642" algn="l" defTabSz="1007761" rtl="0" eaLnBrk="1" latinLnBrk="0" hangingPunct="1">
      <a:defRPr sz="1323" kern="1200">
        <a:solidFill>
          <a:schemeClr val="tx1"/>
        </a:solidFill>
        <a:latin typeface="+mn-lt"/>
        <a:ea typeface="+mn-ea"/>
        <a:cs typeface="+mn-cs"/>
      </a:defRPr>
    </a:lvl4pPr>
    <a:lvl5pPr marL="2015522" algn="l" defTabSz="1007761" rtl="0" eaLnBrk="1" latinLnBrk="0" hangingPunct="1">
      <a:defRPr sz="1323" kern="1200">
        <a:solidFill>
          <a:schemeClr val="tx1"/>
        </a:solidFill>
        <a:latin typeface="+mn-lt"/>
        <a:ea typeface="+mn-ea"/>
        <a:cs typeface="+mn-cs"/>
      </a:defRPr>
    </a:lvl5pPr>
    <a:lvl6pPr marL="2519404" algn="l" defTabSz="1007761" rtl="0" eaLnBrk="1" latinLnBrk="0" hangingPunct="1">
      <a:defRPr sz="1323" kern="1200">
        <a:solidFill>
          <a:schemeClr val="tx1"/>
        </a:solidFill>
        <a:latin typeface="+mn-lt"/>
        <a:ea typeface="+mn-ea"/>
        <a:cs typeface="+mn-cs"/>
      </a:defRPr>
    </a:lvl6pPr>
    <a:lvl7pPr marL="3023284" algn="l" defTabSz="1007761" rtl="0" eaLnBrk="1" latinLnBrk="0" hangingPunct="1">
      <a:defRPr sz="1323" kern="1200">
        <a:solidFill>
          <a:schemeClr val="tx1"/>
        </a:solidFill>
        <a:latin typeface="+mn-lt"/>
        <a:ea typeface="+mn-ea"/>
        <a:cs typeface="+mn-cs"/>
      </a:defRPr>
    </a:lvl7pPr>
    <a:lvl8pPr marL="3527164" algn="l" defTabSz="1007761" rtl="0" eaLnBrk="1" latinLnBrk="0" hangingPunct="1">
      <a:defRPr sz="1323" kern="1200">
        <a:solidFill>
          <a:schemeClr val="tx1"/>
        </a:solidFill>
        <a:latin typeface="+mn-lt"/>
        <a:ea typeface="+mn-ea"/>
        <a:cs typeface="+mn-cs"/>
      </a:defRPr>
    </a:lvl8pPr>
    <a:lvl9pPr marL="4031044" algn="l" defTabSz="1007761" rtl="0" eaLnBrk="1" latinLnBrk="0" hangingPunct="1">
      <a:defRPr sz="132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3" Type="http://schemas.openxmlformats.org/officeDocument/2006/relationships/hyperlink" Target="http://msdn.microsoft.com/en-us/library/bb483171.aspx"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685723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6782952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6210265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993090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u="sng" dirty="0"/>
              <a:t>Server Log Files</a:t>
            </a:r>
          </a:p>
          <a:p>
            <a:endParaRPr lang="en-GB" u="sng" dirty="0"/>
          </a:p>
          <a:p>
            <a:r>
              <a:rPr lang="en-GB" dirty="0"/>
              <a:t>C:\Program Files\Assassin\Services\Log\</a:t>
            </a:r>
            <a:r>
              <a:rPr lang="en-GB" b="1" dirty="0"/>
              <a:t>ServiceHost.txt</a:t>
            </a:r>
          </a:p>
          <a:p>
            <a:r>
              <a:rPr lang="en-GB" dirty="0"/>
              <a:t>	</a:t>
            </a:r>
            <a:r>
              <a:rPr lang="en-GB" dirty="0" err="1"/>
              <a:t>StateMachine</a:t>
            </a:r>
            <a:r>
              <a:rPr lang="en-GB" dirty="0"/>
              <a:t> &amp; </a:t>
            </a:r>
            <a:r>
              <a:rPr lang="en-GB" dirty="0" err="1"/>
              <a:t>ObjectChange</a:t>
            </a:r>
            <a:r>
              <a:rPr lang="en-GB" dirty="0"/>
              <a:t> processing,</a:t>
            </a:r>
            <a:r>
              <a:rPr lang="en-GB" baseline="0" dirty="0"/>
              <a:t> Upstream &amp; Downstream Integration ++</a:t>
            </a: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C:\Program Files\Assassin\Services\Log\</a:t>
            </a:r>
            <a:r>
              <a:rPr lang="en-GB" b="1" dirty="0"/>
              <a:t>WebService.txt</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t>	</a:t>
            </a:r>
            <a:r>
              <a:rPr lang="en-GB" dirty="0" err="1"/>
              <a:t>WebService</a:t>
            </a:r>
            <a:r>
              <a:rPr lang="en-GB" dirty="0"/>
              <a:t> call processing from the Client</a:t>
            </a:r>
            <a:r>
              <a:rPr lang="en-GB" baseline="0" dirty="0"/>
              <a:t> at the Server</a:t>
            </a: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C:\Program Files\Assassin\Services\Log\</a:t>
            </a:r>
            <a:r>
              <a:rPr lang="en-GB" b="1" dirty="0"/>
              <a:t>AlertPoll.txt</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t>	Poll request and Alert</a:t>
            </a:r>
            <a:r>
              <a:rPr lang="en-GB" baseline="0" dirty="0"/>
              <a:t> Summary Response messages</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t>C:\Program Files\Assassin\Services\Log\</a:t>
            </a:r>
            <a:r>
              <a:rPr lang="en-GB" b="1" dirty="0"/>
              <a:t>AlertDownload.txt</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t>	Alert data Download request messages and responses, specifically in response</a:t>
            </a:r>
            <a:r>
              <a:rPr lang="en-GB" baseline="0" dirty="0"/>
              <a:t> to 	</a:t>
            </a:r>
            <a:r>
              <a:rPr lang="en-GB" baseline="0" dirty="0" err="1"/>
              <a:t>AlertPoller</a:t>
            </a:r>
            <a:r>
              <a:rPr lang="en-GB" baseline="0" dirty="0"/>
              <a:t> messages, </a:t>
            </a:r>
            <a:r>
              <a:rPr lang="en-GB" dirty="0"/>
              <a:t>Relevance</a:t>
            </a:r>
            <a:r>
              <a:rPr lang="en-GB" baseline="0" dirty="0"/>
              <a:t> processing</a:t>
            </a: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u="sng" dirty="0"/>
              <a:t>Client Log File</a:t>
            </a:r>
            <a:r>
              <a:rPr lang="en-GB" u="sng" baseline="0" dirty="0"/>
              <a:t> (</a:t>
            </a:r>
            <a:r>
              <a:rPr lang="en-GB" u="sng" dirty="0"/>
              <a:t>typical location)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C:\Users\&lt;Username&gt;\AppData\Local\Temp\AssassinLogs\</a:t>
            </a:r>
            <a:r>
              <a:rPr lang="en-GB" b="1" dirty="0"/>
              <a:t>Log.txt</a:t>
            </a:r>
            <a:r>
              <a:rPr lang="en-GB" dirty="0"/>
              <a:t> (Client Log)</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t>	Client Interaction calls to the Server and Client Side validation logging</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Tree>
    <p:extLst>
      <p:ext uri="{BB962C8B-B14F-4D97-AF65-F5344CB8AC3E}">
        <p14:creationId xmlns:p14="http://schemas.microsoft.com/office/powerpoint/2010/main" val="360069438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837803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224644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368083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2028026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755295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1118498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Tree>
    <p:extLst>
      <p:ext uri="{BB962C8B-B14F-4D97-AF65-F5344CB8AC3E}">
        <p14:creationId xmlns:p14="http://schemas.microsoft.com/office/powerpoint/2010/main" val="1039179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624572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272535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836131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Tree>
    <p:extLst>
      <p:ext uri="{BB962C8B-B14F-4D97-AF65-F5344CB8AC3E}">
        <p14:creationId xmlns:p14="http://schemas.microsoft.com/office/powerpoint/2010/main" val="16648225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35678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63614922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93787113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646274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758815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57291224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55786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7134808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4083203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3760424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6133088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0325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1871531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12707041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21352263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1762281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4752857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12044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9749268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616468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3791003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606526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8757085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0845840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7392946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461895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Tree>
    <p:extLst>
      <p:ext uri="{BB962C8B-B14F-4D97-AF65-F5344CB8AC3E}">
        <p14:creationId xmlns:p14="http://schemas.microsoft.com/office/powerpoint/2010/main" val="319590069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8922734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81171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0702895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67416880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14959860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6697110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6303874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6377551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30115500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3587045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191967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602170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616436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5353052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4933078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056808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dirty="0"/>
          </a:p>
        </p:txBody>
      </p:sp>
    </p:spTree>
    <p:extLst>
      <p:ext uri="{BB962C8B-B14F-4D97-AF65-F5344CB8AC3E}">
        <p14:creationId xmlns:p14="http://schemas.microsoft.com/office/powerpoint/2010/main" val="410901642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99085704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9552714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2665011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6051586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7092311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99511777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Tree>
    <p:extLst>
      <p:ext uri="{BB962C8B-B14F-4D97-AF65-F5344CB8AC3E}">
        <p14:creationId xmlns:p14="http://schemas.microsoft.com/office/powerpoint/2010/main" val="279666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182100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276301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GB" dirty="0"/>
          </a:p>
        </p:txBody>
      </p:sp>
    </p:spTree>
    <p:extLst>
      <p:ext uri="{BB962C8B-B14F-4D97-AF65-F5344CB8AC3E}">
        <p14:creationId xmlns:p14="http://schemas.microsoft.com/office/powerpoint/2010/main" val="8644468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57390905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4823801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8179673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3637649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4795860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4025688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6578533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259885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0555207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1361477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6920952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9535514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side</a:t>
            </a:r>
            <a:r>
              <a:rPr lang="en-GB" baseline="0" dirty="0"/>
              <a:t> details some examples of what workflow rules can be used to achieve</a:t>
            </a:r>
          </a:p>
          <a:p>
            <a:endParaRPr lang="en-GB" dirty="0"/>
          </a:p>
        </p:txBody>
      </p:sp>
    </p:spTree>
    <p:extLst>
      <p:ext uri="{BB962C8B-B14F-4D97-AF65-F5344CB8AC3E}">
        <p14:creationId xmlns:p14="http://schemas.microsoft.com/office/powerpoint/2010/main" val="390906927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59938562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6858586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7496231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478">
              <a:defRPr/>
            </a:pPr>
            <a:r>
              <a:rPr lang="en-GB" sz="1300" dirty="0"/>
              <a:t>The diagram describes the set of states for Reference Data items and actions which are allowed to be performed between those states. </a:t>
            </a:r>
          </a:p>
          <a:p>
            <a:endParaRPr lang="en-GB" dirty="0"/>
          </a:p>
        </p:txBody>
      </p:sp>
    </p:spTree>
    <p:extLst>
      <p:ext uri="{BB962C8B-B14F-4D97-AF65-F5344CB8AC3E}">
        <p14:creationId xmlns:p14="http://schemas.microsoft.com/office/powerpoint/2010/main" val="311222038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The diagram describes the set of state transitions as part of a standard change and review process in iMeta SSI.</a:t>
            </a:r>
          </a:p>
          <a:p>
            <a:r>
              <a:rPr lang="en-GB" sz="1300" dirty="0"/>
              <a:t> </a:t>
            </a:r>
          </a:p>
          <a:p>
            <a:r>
              <a:rPr lang="en-GB" sz="1300" dirty="0"/>
              <a:t>In this case the record is modified as a draft before being changed and approved.</a:t>
            </a:r>
          </a:p>
          <a:p>
            <a:r>
              <a:rPr lang="en-GB" sz="1300" dirty="0"/>
              <a:t> </a:t>
            </a:r>
          </a:p>
          <a:p>
            <a:r>
              <a:rPr lang="en-GB" sz="1300" dirty="0"/>
              <a:t>The diagram shows that a user can draft an item in between making edits allowing the user to save changes to the database without those changes going to review.</a:t>
            </a:r>
          </a:p>
          <a:p>
            <a:endParaRPr lang="en-GB" dirty="0"/>
          </a:p>
          <a:p>
            <a:pPr defTabSz="990478">
              <a:defRPr/>
            </a:pPr>
            <a:r>
              <a:rPr lang="en-GB" sz="1300" dirty="0"/>
              <a:t>In addition it illustrates that a user can also make a change whilst the item is awaiting review allowing the modifier to make amendments. </a:t>
            </a:r>
          </a:p>
          <a:p>
            <a:endParaRPr lang="en-GB" dirty="0"/>
          </a:p>
        </p:txBody>
      </p:sp>
    </p:spTree>
    <p:extLst>
      <p:ext uri="{BB962C8B-B14F-4D97-AF65-F5344CB8AC3E}">
        <p14:creationId xmlns:p14="http://schemas.microsoft.com/office/powerpoint/2010/main" val="235415150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8645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On successful login the iMeta SSI </a:t>
            </a:r>
            <a:r>
              <a:rPr lang="en-GB" sz="1200" b="1" kern="1200" dirty="0">
                <a:solidFill>
                  <a:schemeClr val="tx1"/>
                </a:solidFill>
                <a:latin typeface="+mn-lt"/>
                <a:ea typeface="+mn-ea"/>
                <a:cs typeface="+mn-cs"/>
              </a:rPr>
              <a:t>Main Form </a:t>
            </a:r>
            <a:r>
              <a:rPr lang="en-GB" sz="1200" kern="1200" dirty="0">
                <a:solidFill>
                  <a:schemeClr val="tx1"/>
                </a:solidFill>
                <a:latin typeface="+mn-lt"/>
                <a:ea typeface="+mn-ea"/>
                <a:cs typeface="+mn-cs"/>
              </a:rPr>
              <a:t>will be displayed to the user as shown in the screenshot below.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The iMeta SSI </a:t>
            </a:r>
            <a:r>
              <a:rPr lang="en-GB" sz="1200" b="1" kern="1200" dirty="0">
                <a:solidFill>
                  <a:schemeClr val="tx1"/>
                </a:solidFill>
                <a:latin typeface="+mn-lt"/>
                <a:ea typeface="+mn-ea"/>
                <a:cs typeface="+mn-cs"/>
              </a:rPr>
              <a:t>Main Form</a:t>
            </a:r>
            <a:r>
              <a:rPr lang="en-GB" sz="1200" kern="1200" dirty="0">
                <a:solidFill>
                  <a:schemeClr val="tx1"/>
                </a:solidFill>
                <a:latin typeface="+mn-lt"/>
                <a:ea typeface="+mn-ea"/>
                <a:cs typeface="+mn-cs"/>
              </a:rPr>
              <a:t> is used to access all the iMeta SSI functions needed for managing settlement data.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 These functions are accessed via the </a:t>
            </a:r>
            <a:r>
              <a:rPr lang="en-GB" sz="1200" b="1" kern="1200" dirty="0">
                <a:solidFill>
                  <a:schemeClr val="tx1"/>
                </a:solidFill>
                <a:latin typeface="+mn-lt"/>
                <a:ea typeface="+mn-ea"/>
                <a:cs typeface="+mn-cs"/>
              </a:rPr>
              <a:t>Main Form Sidebar</a:t>
            </a:r>
            <a:r>
              <a:rPr lang="en-GB" sz="1200" kern="1200" dirty="0">
                <a:solidFill>
                  <a:schemeClr val="tx1"/>
                </a:solidFill>
                <a:latin typeface="+mn-lt"/>
                <a:ea typeface="+mn-ea"/>
                <a:cs typeface="+mn-cs"/>
              </a:rPr>
              <a:t> which is shown on the left hand side of the </a:t>
            </a:r>
            <a:r>
              <a:rPr lang="en-GB" sz="1200" b="1" kern="1200" dirty="0">
                <a:solidFill>
                  <a:schemeClr val="tx1"/>
                </a:solidFill>
                <a:latin typeface="+mn-lt"/>
                <a:ea typeface="+mn-ea"/>
                <a:cs typeface="+mn-cs"/>
              </a:rPr>
              <a:t>Main Form</a:t>
            </a:r>
            <a:r>
              <a:rPr lang="en-GB" sz="1200" kern="1200" dirty="0">
                <a:solidFill>
                  <a:schemeClr val="tx1"/>
                </a:solidFill>
                <a:latin typeface="+mn-lt"/>
                <a:ea typeface="+mn-ea"/>
                <a:cs typeface="+mn-cs"/>
              </a:rPr>
              <a:t>.</a:t>
            </a:r>
          </a:p>
          <a:p>
            <a:r>
              <a:rPr lang="en-GB" sz="1200" kern="1200" dirty="0">
                <a:solidFill>
                  <a:schemeClr val="tx1"/>
                </a:solidFill>
                <a:latin typeface="+mn-lt"/>
                <a:ea typeface="+mn-ea"/>
                <a:cs typeface="+mn-cs"/>
              </a:rPr>
              <a:t>- The </a:t>
            </a:r>
            <a:r>
              <a:rPr lang="en-GB" sz="1200" b="1" kern="1200" dirty="0">
                <a:solidFill>
                  <a:schemeClr val="tx1"/>
                </a:solidFill>
                <a:latin typeface="+mn-lt"/>
                <a:ea typeface="+mn-ea"/>
                <a:cs typeface="+mn-cs"/>
              </a:rPr>
              <a:t>Sidebar</a:t>
            </a:r>
            <a:r>
              <a:rPr lang="en-GB" sz="1200" kern="1200" dirty="0">
                <a:solidFill>
                  <a:schemeClr val="tx1"/>
                </a:solidFill>
                <a:latin typeface="+mn-lt"/>
                <a:ea typeface="+mn-ea"/>
                <a:cs typeface="+mn-cs"/>
              </a:rPr>
              <a:t> provides access to the main types of iMeta</a:t>
            </a:r>
            <a:r>
              <a:rPr lang="en-GB" sz="1200" kern="1200" baseline="0" dirty="0">
                <a:solidFill>
                  <a:schemeClr val="tx1"/>
                </a:solidFill>
                <a:latin typeface="+mn-lt"/>
                <a:ea typeface="+mn-ea"/>
                <a:cs typeface="+mn-cs"/>
              </a:rPr>
              <a:t> SSI</a:t>
            </a:r>
            <a:r>
              <a:rPr lang="en-GB" sz="1200" kern="1200" dirty="0">
                <a:solidFill>
                  <a:schemeClr val="tx1"/>
                </a:solidFill>
                <a:latin typeface="+mn-lt"/>
                <a:ea typeface="+mn-ea"/>
                <a:cs typeface="+mn-cs"/>
              </a:rPr>
              <a:t> functionality which are listed below. </a:t>
            </a:r>
          </a:p>
          <a:p>
            <a:r>
              <a:rPr lang="en-GB" sz="1200" kern="1200" dirty="0">
                <a:solidFill>
                  <a:schemeClr val="tx1"/>
                </a:solidFill>
                <a:latin typeface="+mn-lt"/>
                <a:ea typeface="+mn-ea"/>
                <a:cs typeface="+mn-cs"/>
              </a:rPr>
              <a:t>              Searches</a:t>
            </a:r>
          </a:p>
          <a:p>
            <a:pPr lvl="1">
              <a:buFont typeface="Arial" pitchFamily="34" charset="0"/>
              <a:buChar char="•"/>
            </a:pPr>
            <a:r>
              <a:rPr lang="en-GB" sz="1200" kern="1200" dirty="0">
                <a:solidFill>
                  <a:schemeClr val="tx1"/>
                </a:solidFill>
                <a:latin typeface="+mn-lt"/>
                <a:ea typeface="+mn-ea"/>
                <a:cs typeface="+mn-cs"/>
              </a:rPr>
              <a:t> Queues </a:t>
            </a:r>
          </a:p>
          <a:p>
            <a:pPr lvl="1">
              <a:buFont typeface="Arial" pitchFamily="34" charset="0"/>
              <a:buChar char="•"/>
            </a:pPr>
            <a:r>
              <a:rPr lang="en-GB" sz="1200" kern="1200" dirty="0">
                <a:solidFill>
                  <a:schemeClr val="tx1"/>
                </a:solidFill>
                <a:latin typeface="+mn-lt"/>
                <a:ea typeface="+mn-ea"/>
                <a:cs typeface="+mn-cs"/>
              </a:rPr>
              <a:t>Audit Search</a:t>
            </a:r>
          </a:p>
          <a:p>
            <a:pPr lvl="1">
              <a:buFont typeface="Arial" pitchFamily="34" charset="0"/>
              <a:buChar char="•"/>
            </a:pPr>
            <a:r>
              <a:rPr lang="en-GB" sz="1200" kern="1200" dirty="0">
                <a:solidFill>
                  <a:schemeClr val="tx1"/>
                </a:solidFill>
                <a:latin typeface="+mn-lt"/>
                <a:ea typeface="+mn-ea"/>
                <a:cs typeface="+mn-cs"/>
              </a:rPr>
              <a:t>Imports &amp; Exports</a:t>
            </a:r>
          </a:p>
          <a:p>
            <a:pPr lvl="1">
              <a:buFont typeface="Arial" pitchFamily="34" charset="0"/>
              <a:buChar char="•"/>
            </a:pPr>
            <a:r>
              <a:rPr lang="en-GB" sz="1200" kern="1200" dirty="0">
                <a:solidFill>
                  <a:schemeClr val="tx1"/>
                </a:solidFill>
                <a:latin typeface="+mn-lt"/>
                <a:ea typeface="+mn-ea"/>
                <a:cs typeface="+mn-cs"/>
              </a:rPr>
              <a:t>Creation of</a:t>
            </a:r>
            <a:r>
              <a:rPr lang="en-GB" sz="1200" kern="1200" baseline="0" dirty="0">
                <a:solidFill>
                  <a:schemeClr val="tx1"/>
                </a:solidFill>
                <a:latin typeface="+mn-lt"/>
                <a:ea typeface="+mn-ea"/>
                <a:cs typeface="+mn-cs"/>
              </a:rPr>
              <a:t> Counterparties/TA</a:t>
            </a:r>
            <a:endParaRPr lang="en-GB" sz="1200" kern="1200" dirty="0">
              <a:solidFill>
                <a:schemeClr val="tx1"/>
              </a:solidFill>
              <a:latin typeface="+mn-lt"/>
              <a:ea typeface="+mn-ea"/>
              <a:cs typeface="+mn-cs"/>
            </a:endParaRPr>
          </a:p>
          <a:p>
            <a:pPr>
              <a:buFont typeface="Arial" pitchFamily="34" charset="0"/>
              <a:buNone/>
            </a:pPr>
            <a:r>
              <a:rPr lang="en-US" sz="1200" kern="1200" dirty="0">
                <a:solidFill>
                  <a:schemeClr val="tx1"/>
                </a:solidFill>
                <a:latin typeface="+mn-lt"/>
                <a:ea typeface="+mn-ea"/>
                <a:cs typeface="+mn-cs"/>
              </a:rPr>
              <a:t>- The </a:t>
            </a:r>
            <a:r>
              <a:rPr lang="en-US" sz="1200" b="1" kern="1200" dirty="0">
                <a:solidFill>
                  <a:schemeClr val="tx1"/>
                </a:solidFill>
                <a:latin typeface="+mn-lt"/>
                <a:ea typeface="+mn-ea"/>
                <a:cs typeface="+mn-cs"/>
              </a:rPr>
              <a:t>Main Form </a:t>
            </a:r>
            <a:r>
              <a:rPr lang="en-US" sz="1200" b="0" kern="1200" dirty="0">
                <a:solidFill>
                  <a:schemeClr val="tx1"/>
                </a:solidFill>
                <a:latin typeface="+mn-lt"/>
                <a:ea typeface="+mn-ea"/>
                <a:cs typeface="+mn-cs"/>
              </a:rPr>
              <a:t>also has a standard windows menu at the top where System Administration</a:t>
            </a:r>
            <a:r>
              <a:rPr lang="en-US" sz="1200" b="0" kern="1200" baseline="0" dirty="0">
                <a:solidFill>
                  <a:schemeClr val="tx1"/>
                </a:solidFill>
                <a:latin typeface="+mn-lt"/>
                <a:ea typeface="+mn-ea"/>
                <a:cs typeface="+mn-cs"/>
              </a:rPr>
              <a:t> functions and other options are available</a:t>
            </a:r>
            <a:endParaRPr lang="en-GB" sz="1200" b="1" kern="1200" dirty="0">
              <a:solidFill>
                <a:schemeClr val="tx1"/>
              </a:solidFill>
              <a:latin typeface="+mn-lt"/>
              <a:ea typeface="+mn-ea"/>
              <a:cs typeface="+mn-cs"/>
            </a:endParaRPr>
          </a:p>
          <a:p>
            <a:r>
              <a:rPr lang="en-GB" dirty="0"/>
              <a:t>- Permissions can be assigned to users that Grant access to the items on</a:t>
            </a:r>
            <a:r>
              <a:rPr lang="en-GB" baseline="0" dirty="0"/>
              <a:t> the sidebar</a:t>
            </a:r>
            <a:endParaRPr lang="en-GB" dirty="0"/>
          </a:p>
          <a:p>
            <a:endParaRPr lang="en-GB" dirty="0"/>
          </a:p>
        </p:txBody>
      </p:sp>
    </p:spTree>
    <p:extLst>
      <p:ext uri="{BB962C8B-B14F-4D97-AF65-F5344CB8AC3E}">
        <p14:creationId xmlns:p14="http://schemas.microsoft.com/office/powerpoint/2010/main" val="301708101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4846326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5886284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9916182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8849377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Future</a:t>
            </a:r>
            <a:r>
              <a:rPr lang="en-GB" baseline="0" dirty="0"/>
              <a:t> effective SSIs are covered here because they represent one of the most complex state machine transition cycles for SSIs</a:t>
            </a:r>
          </a:p>
          <a:p>
            <a:endParaRPr lang="en-GB" dirty="0"/>
          </a:p>
        </p:txBody>
      </p:sp>
    </p:spTree>
    <p:extLst>
      <p:ext uri="{BB962C8B-B14F-4D97-AF65-F5344CB8AC3E}">
        <p14:creationId xmlns:p14="http://schemas.microsoft.com/office/powerpoint/2010/main" val="337014105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7783445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4778083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7306248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10545609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13485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2714269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26485980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456740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1737793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6426660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8642958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86570159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0153129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478">
              <a:defRPr/>
            </a:pPr>
            <a:r>
              <a:rPr lang="en-GB" sz="1300" dirty="0"/>
              <a:t>The Rule Set Editor dialogue window is a standard control which is part of the Microsoft .NET Windows Workflow library. More information to compliment this section can be found online at </a:t>
            </a:r>
            <a:r>
              <a:rPr lang="en-GB" sz="1300" u="sng" dirty="0">
                <a:hlinkClick r:id="rId3"/>
              </a:rPr>
              <a:t>http://msdn.microsoft.com/en-us/library/bb483171.aspx</a:t>
            </a:r>
            <a:r>
              <a:rPr lang="en-GB" sz="1300" dirty="0"/>
              <a:t>.</a:t>
            </a:r>
          </a:p>
          <a:p>
            <a:endParaRPr lang="en-GB" dirty="0"/>
          </a:p>
        </p:txBody>
      </p:sp>
    </p:spTree>
    <p:extLst>
      <p:ext uri="{BB962C8B-B14F-4D97-AF65-F5344CB8AC3E}">
        <p14:creationId xmlns:p14="http://schemas.microsoft.com/office/powerpoint/2010/main" val="337339449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7598066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2091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34648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1378134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3179828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0898665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9155953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173965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11986294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1366941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0634375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2511600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2903847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1815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93957709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3136681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1649817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5686038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8850027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6438189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63946984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573951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7783556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62019436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13819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3495332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0458301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5674175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95080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3616094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1794545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4421032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6168962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1818729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90671189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71011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890401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9297259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6137365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8700222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DataUpdateAction</a:t>
            </a:r>
            <a:r>
              <a:rPr lang="en-GB" dirty="0"/>
              <a:t> Enumeration has a number</a:t>
            </a:r>
            <a:r>
              <a:rPr lang="en-GB" baseline="0" dirty="0"/>
              <a:t> of options, only </a:t>
            </a:r>
            <a:r>
              <a:rPr lang="en-GB" dirty="0" err="1"/>
              <a:t>OverwriteWhenFieldChanged</a:t>
            </a:r>
            <a:r>
              <a:rPr lang="en-GB" dirty="0"/>
              <a:t> should be used</a:t>
            </a:r>
            <a:r>
              <a:rPr lang="en-GB" baseline="0" dirty="0"/>
              <a:t>.</a:t>
            </a:r>
          </a:p>
          <a:p>
            <a:endParaRPr lang="en-GB" dirty="0"/>
          </a:p>
          <a:p>
            <a:r>
              <a:rPr lang="en-GB" dirty="0"/>
              <a:t>For a demonstration such a workflow rule could perform</a:t>
            </a:r>
            <a:r>
              <a:rPr lang="en-GB" baseline="0" dirty="0"/>
              <a:t> the following simple check</a:t>
            </a:r>
            <a:r>
              <a:rPr lang="en-GB" dirty="0"/>
              <a:t>, however this is unsafe and inefficient:</a:t>
            </a:r>
          </a:p>
          <a:p>
            <a:r>
              <a:rPr lang="en-GB" dirty="0"/>
              <a:t>com.iMeta.Assassin.Model.Core.StandingSettlementInstruction.Factory.Search("/</a:t>
            </a:r>
            <a:r>
              <a:rPr lang="en-GB" dirty="0" err="1"/>
              <a:t>StandingSettlementInstruction</a:t>
            </a:r>
            <a:r>
              <a:rPr lang="en-GB" dirty="0"/>
              <a:t>[Security/Id='{0}']", new object[] { "COB"}).Count == 0</a:t>
            </a:r>
          </a:p>
        </p:txBody>
      </p:sp>
    </p:spTree>
    <p:extLst>
      <p:ext uri="{BB962C8B-B14F-4D97-AF65-F5344CB8AC3E}">
        <p14:creationId xmlns:p14="http://schemas.microsoft.com/office/powerpoint/2010/main" val="59161063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2943503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9002587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338044886"/>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3593181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605285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131691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 Mention the types of SSIs are linked to the</a:t>
            </a:r>
            <a:r>
              <a:rPr lang="en-GB" baseline="0" dirty="0"/>
              <a:t> data in sys admin.</a:t>
            </a:r>
          </a:p>
          <a:p>
            <a:endParaRPr lang="en-GB" dirty="0"/>
          </a:p>
        </p:txBody>
      </p:sp>
    </p:spTree>
    <p:extLst>
      <p:ext uri="{BB962C8B-B14F-4D97-AF65-F5344CB8AC3E}">
        <p14:creationId xmlns:p14="http://schemas.microsoft.com/office/powerpoint/2010/main" val="157413715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5716400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8630355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3950132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2970712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702166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9249715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7167589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0152016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33000003"/>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90993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49775666"/>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0103734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8734824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1082736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4756352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3352567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360299264"/>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46780478"/>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91853449"/>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5180418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68080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53648754"/>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3841192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904993230"/>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2809947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09132026"/>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14849125"/>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66588060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99878207"/>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13785768"/>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0578173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290473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34249223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938333335"/>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9570350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28181827"/>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72751172"/>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57515743"/>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72647396"/>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4109398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01038646"/>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67061596"/>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68917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19664745"/>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8261445"/>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94220698"/>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40887271"/>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5585019"/>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0427725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59836183"/>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33147690"/>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332163450"/>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01264374"/>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86010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2877263"/>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58321062"/>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09739994"/>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9531207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43885451"/>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928116072"/>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41988481"/>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35732815"/>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5402323"/>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76026389"/>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78322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63691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23206559"/>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8934583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03368684"/>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99859560"/>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26813260"/>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47637709"/>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024477114"/>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44282856"/>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4059770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4000082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907627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86018596"/>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43247116"/>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588949506"/>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637901250"/>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12801614"/>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41284685"/>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79492620"/>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37033708"/>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543881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5688292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54122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57472609"/>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22712284"/>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4460452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82718520"/>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83048956"/>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76990711"/>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362334809"/>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38326101"/>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1923812"/>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36691890"/>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66268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101428325"/>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69903451"/>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786039461"/>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14411761"/>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87016219"/>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992604712"/>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181220903"/>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96399307"/>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13535321"/>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493678573"/>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495106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74821373"/>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114261434"/>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31849643"/>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07116382"/>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742507360"/>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704323057"/>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42667"/>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65923031"/>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04168326"/>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516864120"/>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0744876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45925264"/>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34415974"/>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35456360"/>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65752873"/>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71676229"/>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19380708"/>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37331089"/>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993151618"/>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63772143"/>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21793174"/>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0610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63816271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91859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94239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33328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85011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376010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218845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306527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418716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873269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064234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790028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9464796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226789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066238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72888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1363143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2350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954208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187769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8189676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0015820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353646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153680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96903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234329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961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680942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965542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9098689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257361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160447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400454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418954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375206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771542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380024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671575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677154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660446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980793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181056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0" u="none" baseline="0" dirty="0"/>
              <a:t>- Refresh Spreadsheet- </a:t>
            </a:r>
            <a:r>
              <a:rPr lang="en-GB" sz="1200" kern="1200" dirty="0">
                <a:solidFill>
                  <a:schemeClr val="tx1"/>
                </a:solidFill>
                <a:effectLst/>
                <a:latin typeface="+mn-lt"/>
                <a:ea typeface="+mn-ea"/>
                <a:cs typeface="+mn-cs"/>
              </a:rPr>
              <a:t>The ‘Refresh spreadsheet’ check box is only activated when a spreadsheet exists and if it has been read at least once.  By default, the spread sheet is not read more than once. This means that if the user navigates away from this window, then navigates back and then navigates away, the spreadsheet is not read again each time. This check box option allows the user to force the Export wizard to read the spreadsheet again. For example, in cases where the spreadsheet has changed when it has previously been read.</a:t>
            </a:r>
          </a:p>
        </p:txBody>
      </p:sp>
    </p:spTree>
    <p:extLst>
      <p:ext uri="{BB962C8B-B14F-4D97-AF65-F5344CB8AC3E}">
        <p14:creationId xmlns:p14="http://schemas.microsoft.com/office/powerpoint/2010/main" val="33044135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907977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GB" b="1" dirty="0"/>
              <a:t>‘Look Up Key’ </a:t>
            </a:r>
          </a:p>
          <a:p>
            <a:pPr>
              <a:lnSpc>
                <a:spcPct val="120000"/>
              </a:lnSpc>
            </a:pPr>
            <a:r>
              <a:rPr lang="en-GB" dirty="0"/>
              <a:t>Check boxes indicate whether a property would serve as a property to use to locate a record within iMeta</a:t>
            </a:r>
            <a:r>
              <a:rPr lang="en-GB" baseline="0" dirty="0"/>
              <a:t> SSI</a:t>
            </a:r>
            <a:r>
              <a:rPr lang="en-GB" dirty="0"/>
              <a:t>. </a:t>
            </a:r>
          </a:p>
          <a:p>
            <a:pPr lvl="1">
              <a:lnSpc>
                <a:spcPct val="120000"/>
              </a:lnSpc>
            </a:pPr>
            <a:r>
              <a:rPr lang="en-GB" dirty="0"/>
              <a:t>When new data is imported and the import action is defined as create, these look up keys will not be required and can be ignored. </a:t>
            </a:r>
          </a:p>
          <a:p>
            <a:pPr lvl="1">
              <a:lnSpc>
                <a:spcPct val="120000"/>
              </a:lnSpc>
            </a:pPr>
            <a:r>
              <a:rPr lang="en-GB" dirty="0"/>
              <a:t>They are essential when data is an update to existing data, when there is a mix of new and updates and when the default action is set to CreateUpdate. </a:t>
            </a:r>
          </a:p>
          <a:p>
            <a:pPr lvl="1">
              <a:lnSpc>
                <a:spcPct val="120000"/>
              </a:lnSpc>
            </a:pPr>
            <a:r>
              <a:rPr lang="en-GB" dirty="0"/>
              <a:t>If they are not set, the underlying logic will not be able to determine what to do and will just overwrite any existing SSIs regardless of whether they match.</a:t>
            </a:r>
          </a:p>
          <a:p>
            <a:pPr marL="0" indent="0">
              <a:lnSpc>
                <a:spcPct val="120000"/>
              </a:lnSpc>
              <a:buNone/>
            </a:pPr>
            <a:endParaRPr lang="en-GB" dirty="0"/>
          </a:p>
          <a:p>
            <a:pPr marL="0" indent="0">
              <a:lnSpc>
                <a:spcPct val="120000"/>
              </a:lnSpc>
              <a:buNone/>
            </a:pPr>
            <a:r>
              <a:rPr lang="en-GB" b="1" dirty="0"/>
              <a:t>‘Spreadsheet Field’ </a:t>
            </a:r>
            <a:r>
              <a:rPr lang="en-GB" dirty="0"/>
              <a:t>contains the dropdowns. </a:t>
            </a:r>
          </a:p>
          <a:p>
            <a:pPr>
              <a:lnSpc>
                <a:spcPct val="120000"/>
              </a:lnSpc>
            </a:pPr>
            <a:r>
              <a:rPr lang="en-GB" dirty="0"/>
              <a:t>The dropdowns are populated with the names of columns on the selected spreadsheet. </a:t>
            </a:r>
          </a:p>
          <a:p>
            <a:pPr>
              <a:lnSpc>
                <a:spcPct val="120000"/>
              </a:lnSpc>
            </a:pPr>
            <a:endParaRPr lang="en-GB" dirty="0"/>
          </a:p>
          <a:p>
            <a:pPr marL="0" indent="0">
              <a:lnSpc>
                <a:spcPct val="120000"/>
              </a:lnSpc>
              <a:buNone/>
            </a:pPr>
            <a:r>
              <a:rPr lang="en-GB" b="1" dirty="0"/>
              <a:t>‘Assassin Field’</a:t>
            </a:r>
          </a:p>
          <a:p>
            <a:pPr>
              <a:lnSpc>
                <a:spcPct val="120000"/>
              </a:lnSpc>
            </a:pPr>
            <a:r>
              <a:rPr lang="en-GB" dirty="0"/>
              <a:t>Contains drop downs of all the fields present on the Assassin object type concerned. </a:t>
            </a:r>
          </a:p>
          <a:p>
            <a:pPr>
              <a:lnSpc>
                <a:spcPct val="120000"/>
              </a:lnSpc>
            </a:pPr>
            <a:endParaRPr lang="en-GB" dirty="0"/>
          </a:p>
          <a:p>
            <a:pPr marL="0" indent="0">
              <a:lnSpc>
                <a:spcPct val="120000"/>
              </a:lnSpc>
              <a:buNone/>
            </a:pPr>
            <a:r>
              <a:rPr lang="en-GB" b="1" dirty="0"/>
              <a:t>‘Field Value’ </a:t>
            </a:r>
          </a:p>
          <a:p>
            <a:pPr>
              <a:lnSpc>
                <a:spcPct val="120000"/>
              </a:lnSpc>
            </a:pPr>
            <a:r>
              <a:rPr lang="en-GB" dirty="0"/>
              <a:t>Only applies to Assassin fields like backed by static data e.g. countries, currencies and settlement methods.</a:t>
            </a:r>
          </a:p>
          <a:p>
            <a:pPr>
              <a:lnSpc>
                <a:spcPct val="120000"/>
              </a:lnSpc>
            </a:pPr>
            <a:r>
              <a:rPr lang="en-GB" dirty="0"/>
              <a:t>These need to be mapped more precisely e.g. using Id, ISO Code, ALERT Abbreviation etc… These fields are highlighted in grey. </a:t>
            </a:r>
          </a:p>
          <a:p>
            <a:endParaRPr lang="en-GB" dirty="0"/>
          </a:p>
        </p:txBody>
      </p:sp>
    </p:spTree>
    <p:extLst>
      <p:ext uri="{BB962C8B-B14F-4D97-AF65-F5344CB8AC3E}">
        <p14:creationId xmlns:p14="http://schemas.microsoft.com/office/powerpoint/2010/main" val="40915408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6289989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885440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9321117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600" dirty="0"/>
              <a:t>At least one spreadsheet field to Assassin field mapping must be specified</a:t>
            </a:r>
          </a:p>
          <a:p>
            <a:pPr lvl="0"/>
            <a:r>
              <a:rPr lang="en-GB" sz="1600" dirty="0"/>
              <a:t>Mandatory fields must have mappings</a:t>
            </a:r>
          </a:p>
          <a:p>
            <a:pPr lvl="1"/>
            <a:r>
              <a:rPr lang="en-GB" sz="1600" dirty="0"/>
              <a:t>If the import action is update then Assassin ID or Object Identifier mapping is compulsory</a:t>
            </a:r>
          </a:p>
          <a:p>
            <a:pPr lvl="0"/>
            <a:r>
              <a:rPr lang="en-GB" sz="1600" dirty="0"/>
              <a:t>If the data object type being mapped has a parent</a:t>
            </a:r>
          </a:p>
          <a:p>
            <a:pPr lvl="1"/>
            <a:r>
              <a:rPr lang="en-GB" sz="1600" dirty="0"/>
              <a:t>A parent object look up must be specified</a:t>
            </a:r>
          </a:p>
          <a:p>
            <a:pPr lvl="1"/>
            <a:r>
              <a:rPr lang="en-GB" sz="1600" dirty="0"/>
              <a:t>Unless a mapping has been provided for the Assassin ID or unique local Id field</a:t>
            </a:r>
          </a:p>
          <a:p>
            <a:pPr lvl="0"/>
            <a:r>
              <a:rPr lang="en-GB" sz="1600" dirty="0"/>
              <a:t>If a look up key has been specified and the parent mappings have been specified, </a:t>
            </a:r>
          </a:p>
          <a:p>
            <a:pPr lvl="1"/>
            <a:r>
              <a:rPr lang="en-GB" sz="1600" dirty="0"/>
              <a:t>The parent mapping must contain a mapping definition for the lookup key specified</a:t>
            </a:r>
          </a:p>
          <a:p>
            <a:pPr marL="457200" lvl="1" indent="0">
              <a:buNone/>
            </a:pPr>
            <a:endParaRPr lang="en-GB" sz="1600" dirty="0"/>
          </a:p>
          <a:p>
            <a:pPr lvl="0"/>
            <a:r>
              <a:rPr lang="en-GB" sz="1600" dirty="0"/>
              <a:t>If the object is an SSI and imported data has been specified on multiple lines, mapping for either the SSI's local ID OR the </a:t>
            </a:r>
            <a:r>
              <a:rPr lang="en-GB" sz="1600" dirty="0" err="1"/>
              <a:t>country+security+method</a:t>
            </a:r>
            <a:r>
              <a:rPr lang="en-GB" sz="1600" dirty="0"/>
              <a:t> must be specified</a:t>
            </a:r>
          </a:p>
          <a:p>
            <a:endParaRPr lang="en-GB" dirty="0"/>
          </a:p>
          <a:p>
            <a:pPr lvl="0"/>
            <a:r>
              <a:rPr lang="en-GB" sz="2000" dirty="0"/>
              <a:t>The spreadsheet name must be provided</a:t>
            </a:r>
          </a:p>
          <a:p>
            <a:pPr lvl="1"/>
            <a:r>
              <a:rPr lang="en-GB" sz="1600" dirty="0"/>
              <a:t>It must be less than 31 characters</a:t>
            </a:r>
          </a:p>
          <a:p>
            <a:pPr lvl="1"/>
            <a:r>
              <a:rPr lang="en-GB" sz="1600" dirty="0"/>
              <a:t>It cannot be a duplicate of sheet name used in another mapping</a:t>
            </a:r>
          </a:p>
          <a:p>
            <a:pPr lvl="0"/>
            <a:r>
              <a:rPr lang="en-GB" sz="2000" dirty="0"/>
              <a:t>Duplicates in the list column of Assassin fields (for imports) are not allowed </a:t>
            </a:r>
          </a:p>
          <a:p>
            <a:pPr lvl="0"/>
            <a:r>
              <a:rPr lang="en-GB" sz="2000" dirty="0"/>
              <a:t>Duplicates in the list column of spreadsheet fields are not be allowed</a:t>
            </a:r>
          </a:p>
          <a:p>
            <a:pPr lvl="0"/>
            <a:r>
              <a:rPr lang="en-GB" sz="2000" dirty="0"/>
              <a:t>If the Assassin data type property being mapped is an object,</a:t>
            </a:r>
          </a:p>
          <a:p>
            <a:pPr lvl="1"/>
            <a:r>
              <a:rPr lang="en-GB" sz="1600" dirty="0"/>
              <a:t>A field value is mandatory.  E.g. a static data type</a:t>
            </a:r>
          </a:p>
          <a:p>
            <a:pPr lvl="0"/>
            <a:r>
              <a:rPr lang="en-GB" sz="2000" dirty="0"/>
              <a:t>If the Assassin data type property being mapped is an SSI chain the following are mandatory</a:t>
            </a:r>
          </a:p>
          <a:p>
            <a:pPr lvl="1"/>
            <a:r>
              <a:rPr lang="en-GB" sz="1600" dirty="0"/>
              <a:t>The step type </a:t>
            </a:r>
          </a:p>
          <a:p>
            <a:pPr lvl="1"/>
            <a:r>
              <a:rPr lang="en-GB" sz="1600" dirty="0"/>
              <a:t>And step index </a:t>
            </a:r>
          </a:p>
          <a:p>
            <a:endParaRPr lang="en-GB" dirty="0"/>
          </a:p>
        </p:txBody>
      </p:sp>
    </p:spTree>
    <p:extLst>
      <p:ext uri="{BB962C8B-B14F-4D97-AF65-F5344CB8AC3E}">
        <p14:creationId xmlns:p14="http://schemas.microsoft.com/office/powerpoint/2010/main" val="4037532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328018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750853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691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8315800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923875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478">
              <a:defRPr/>
            </a:pPr>
            <a:r>
              <a:rPr lang="en-GB" sz="1300" dirty="0"/>
              <a:t>Where you’ll spend most of your time as a technical user</a:t>
            </a:r>
          </a:p>
          <a:p>
            <a:endParaRPr lang="en-GB" dirty="0"/>
          </a:p>
        </p:txBody>
      </p:sp>
    </p:spTree>
    <p:extLst>
      <p:ext uri="{BB962C8B-B14F-4D97-AF65-F5344CB8AC3E}">
        <p14:creationId xmlns:p14="http://schemas.microsoft.com/office/powerpoint/2010/main" val="6610598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The majority of screens contain:-</a:t>
            </a:r>
          </a:p>
          <a:p>
            <a:r>
              <a:rPr lang="en-GB" baseline="0" dirty="0"/>
              <a:t>    Active, Id, </a:t>
            </a:r>
            <a:r>
              <a:rPr lang="en-GB" baseline="0" dirty="0" err="1"/>
              <a:t>DisplayName</a:t>
            </a:r>
            <a:r>
              <a:rPr lang="en-GB" baseline="0" dirty="0"/>
              <a:t> fields</a:t>
            </a:r>
          </a:p>
          <a:p>
            <a:endParaRPr lang="en-GB" baseline="0" dirty="0"/>
          </a:p>
          <a:p>
            <a:r>
              <a:rPr lang="en-GB" baseline="0" dirty="0"/>
              <a:t>If the static data is present in Trading Accounts or SSIs coming from Omgeo Alert then static data also has Alert Abbreviation information</a:t>
            </a:r>
          </a:p>
          <a:p>
            <a:endParaRPr lang="en-GB" baseline="0" dirty="0"/>
          </a:p>
          <a:p>
            <a:r>
              <a:rPr lang="en-GB" baseline="0" dirty="0"/>
              <a:t>Account Net is another source of SSIs that Assassin can be integrated with, however it is not in use by SCB</a:t>
            </a:r>
          </a:p>
          <a:p>
            <a:endParaRPr lang="en-GB" baseline="0" dirty="0"/>
          </a:p>
          <a:p>
            <a:endParaRPr lang="en-GB" dirty="0"/>
          </a:p>
        </p:txBody>
      </p:sp>
    </p:spTree>
    <p:extLst>
      <p:ext uri="{BB962C8B-B14F-4D97-AF65-F5344CB8AC3E}">
        <p14:creationId xmlns:p14="http://schemas.microsoft.com/office/powerpoint/2010/main" val="15620349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970080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737454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250502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847966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499073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2859818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19051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415898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869373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865730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9400768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088507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267429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383984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9065252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City Skyline"/>
          <p:cNvPicPr/>
          <p:nvPr userDrawn="1"/>
        </p:nvPicPr>
        <p:blipFill>
          <a:blip r:embed="rId2">
            <a:extLst>
              <a:ext uri="{28A0092B-C50C-407E-A947-70E740481C1C}">
                <a14:useLocalDpi xmlns:a14="http://schemas.microsoft.com/office/drawing/2010/main" val="0"/>
              </a:ext>
            </a:extLst>
          </a:blip>
          <a:stretch>
            <a:fillRect/>
          </a:stretch>
        </p:blipFill>
        <p:spPr>
          <a:xfrm>
            <a:off x="1" y="974594"/>
            <a:ext cx="10080625" cy="2305701"/>
          </a:xfrm>
          <a:prstGeom prst="rect">
            <a:avLst/>
          </a:prstGeom>
        </p:spPr>
      </p:pic>
      <p:sp>
        <p:nvSpPr>
          <p:cNvPr id="19" name="Strapline"/>
          <p:cNvSpPr txBox="1"/>
          <p:nvPr userDrawn="1"/>
        </p:nvSpPr>
        <p:spPr>
          <a:xfrm>
            <a:off x="1" y="982512"/>
            <a:ext cx="10080625" cy="2261950"/>
          </a:xfrm>
          <a:prstGeom prst="rect">
            <a:avLst/>
          </a:prstGeom>
          <a:solidFill>
            <a:schemeClr val="lt1">
              <a:alpha val="0"/>
            </a:schemeClr>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1080000" tIns="0" rIns="1080000" bIns="0" numCol="1" spcCol="0" rtlCol="0" fromWordArt="0" anchor="ctr" anchorCtr="0" forceAA="0" compatLnSpc="1">
            <a:prstTxWarp prst="textNoShape">
              <a:avLst/>
            </a:prstTxWarp>
            <a:noAutofit/>
          </a:bodyPr>
          <a:lstStyle/>
          <a:p>
            <a:pPr>
              <a:lnSpc>
                <a:spcPct val="107000"/>
              </a:lnSpc>
              <a:spcBef>
                <a:spcPts val="450"/>
              </a:spcBef>
              <a:spcAft>
                <a:spcPts val="450"/>
              </a:spcAft>
            </a:pPr>
            <a:r>
              <a:rPr lang="en-GB" sz="2100" b="1" dirty="0">
                <a:solidFill>
                  <a:srgbClr val="061E5A"/>
                </a:solidFill>
                <a:effectLst>
                  <a:outerShdw dist="25400" dir="5400000" algn="t">
                    <a:schemeClr val="bg1"/>
                  </a:outerShdw>
                </a:effectLst>
                <a:latin typeface="Calibri" panose="020F0502020204030204" pitchFamily="34" charset="0"/>
                <a:ea typeface="Segoe UI" panose="020B0502040204020203" pitchFamily="34" charset="0"/>
                <a:cs typeface="Times New Roman" panose="02020603050405020304" pitchFamily="18" charset="0"/>
              </a:rPr>
              <a:t>Onboarding &amp; Client Lifecycle Management </a:t>
            </a:r>
          </a:p>
          <a:p>
            <a:pPr>
              <a:lnSpc>
                <a:spcPct val="107000"/>
              </a:lnSpc>
              <a:spcBef>
                <a:spcPts val="450"/>
              </a:spcBef>
              <a:spcAft>
                <a:spcPts val="450"/>
              </a:spcAft>
            </a:pPr>
            <a:r>
              <a:rPr lang="en-GB" sz="2100" b="1" dirty="0">
                <a:solidFill>
                  <a:srgbClr val="061E5A"/>
                </a:solidFill>
                <a:effectLst>
                  <a:outerShdw dist="25400" dir="5400000" algn="t">
                    <a:schemeClr val="bg1"/>
                  </a:outerShdw>
                </a:effectLst>
                <a:latin typeface="Calibri" panose="020F0502020204030204" pitchFamily="34" charset="0"/>
                <a:ea typeface="Segoe UI" panose="020B0502040204020203" pitchFamily="34" charset="0"/>
                <a:cs typeface="Times New Roman" panose="02020603050405020304" pitchFamily="18" charset="0"/>
              </a:rPr>
              <a:t>for Financial Institutions</a:t>
            </a:r>
          </a:p>
        </p:txBody>
      </p:sp>
      <p:sp>
        <p:nvSpPr>
          <p:cNvPr id="20" name="Logo Background"/>
          <p:cNvSpPr/>
          <p:nvPr userDrawn="1"/>
        </p:nvSpPr>
        <p:spPr>
          <a:xfrm>
            <a:off x="6161240" y="882526"/>
            <a:ext cx="2722819" cy="27571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288000" rIns="0" bIns="0" numCol="1" spcCol="0" rtlCol="0" fromWordArt="0" anchor="t" anchorCtr="0" forceAA="0" compatLnSpc="1">
            <a:prstTxWarp prst="textNoShape">
              <a:avLst/>
            </a:prstTxWarp>
            <a:noAutofit/>
          </a:bodyPr>
          <a:lstStyle/>
          <a:p>
            <a:pPr algn="ctr"/>
            <a:r>
              <a:rPr lang="en-GB" sz="1100" b="1" kern="1200" dirty="0">
                <a:solidFill>
                  <a:schemeClr val="accent1"/>
                </a:solidFill>
                <a:effectLst/>
                <a:latin typeface="+mj-lt"/>
                <a:ea typeface="+mn-ea"/>
                <a:cs typeface="+mn-cs"/>
              </a:rPr>
              <a:t>Reduce Risk, </a:t>
            </a:r>
          </a:p>
          <a:p>
            <a:pPr algn="ctr"/>
            <a:r>
              <a:rPr lang="en-GB" sz="1100" b="1" kern="1200" dirty="0">
                <a:solidFill>
                  <a:schemeClr val="accent1"/>
                </a:solidFill>
                <a:effectLst/>
                <a:latin typeface="+mj-lt"/>
                <a:ea typeface="+mn-ea"/>
                <a:cs typeface="+mn-cs"/>
              </a:rPr>
              <a:t>Cut Costs, Improve Efficiency</a:t>
            </a:r>
            <a:endParaRPr lang="en-GB" sz="1100" kern="1200" dirty="0">
              <a:solidFill>
                <a:schemeClr val="accent1"/>
              </a:solidFill>
              <a:effectLst/>
              <a:latin typeface="+mj-lt"/>
              <a:ea typeface="+mn-ea"/>
              <a:cs typeface="+mn-cs"/>
            </a:endParaRPr>
          </a:p>
          <a:p>
            <a:endParaRPr lang="en-GB" sz="1400" kern="1200" dirty="0">
              <a:solidFill>
                <a:schemeClr val="accent1"/>
              </a:solidFill>
              <a:effectLst/>
              <a:latin typeface="+mj-lt"/>
              <a:ea typeface="+mn-ea"/>
              <a:cs typeface="+mn-cs"/>
            </a:endParaRPr>
          </a:p>
        </p:txBody>
      </p:sp>
      <p:sp>
        <p:nvSpPr>
          <p:cNvPr id="22" name="Footer"/>
          <p:cNvSpPr txBox="1">
            <a:spLocks/>
          </p:cNvSpPr>
          <p:nvPr userDrawn="1"/>
        </p:nvSpPr>
        <p:spPr>
          <a:xfrm>
            <a:off x="1" y="3288212"/>
            <a:ext cx="10080625" cy="4271464"/>
          </a:xfrm>
          <a:prstGeom prst="rect">
            <a:avLst/>
          </a:prstGeom>
          <a:solidFill>
            <a:schemeClr val="bg1">
              <a:lumMod val="95000"/>
            </a:schemeClr>
          </a:solidFill>
          <a:ln w="38100">
            <a:noFill/>
            <a:miter lim="800000"/>
          </a:ln>
          <a:effectLst/>
        </p:spPr>
        <p:style>
          <a:lnRef idx="0">
            <a:schemeClr val="accent1"/>
          </a:lnRef>
          <a:fillRef idx="0">
            <a:schemeClr val="accent1"/>
          </a:fillRef>
          <a:effectRef idx="0">
            <a:schemeClr val="accent1"/>
          </a:effectRef>
          <a:fontRef idx="minor">
            <a:schemeClr val="dk1"/>
          </a:fontRef>
        </p:style>
        <p:txBody>
          <a:bodyPr rot="0" spcFirstLastPara="0" vert="horz" wrap="square" lIns="405000" tIns="0" rIns="405000" bIns="0" numCol="1" spcCol="0" rtlCol="0" fromWordArt="0" anchor="ctr" anchorCtr="0" forceAA="0" compatLnSpc="1">
            <a:prstTxWarp prst="textNoShape">
              <a:avLst/>
            </a:prstTxWarp>
            <a:noAutofit/>
          </a:bodyPr>
          <a:lstStyle/>
          <a:p>
            <a:pPr algn="r">
              <a:lnSpc>
                <a:spcPct val="107000"/>
              </a:lnSpc>
              <a:spcAft>
                <a:spcPts val="600"/>
              </a:spcAft>
            </a:pPr>
            <a:endParaRPr lang="en-GB" sz="750" dirty="0">
              <a:solidFill>
                <a:srgbClr val="606060"/>
              </a:solidFill>
              <a:ea typeface="Segoe UI" panose="020B0502040204020203" pitchFamily="34" charset="0"/>
              <a:cs typeface="Times New Roman" panose="02020603050405020304" pitchFamily="18" charset="0"/>
            </a:endParaRPr>
          </a:p>
        </p:txBody>
      </p:sp>
      <p:sp>
        <p:nvSpPr>
          <p:cNvPr id="25" name="Footer Text"/>
          <p:cNvSpPr/>
          <p:nvPr userDrawn="1"/>
        </p:nvSpPr>
        <p:spPr>
          <a:xfrm>
            <a:off x="1" y="7055697"/>
            <a:ext cx="10080625" cy="51192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0" tIns="0" rIns="1080000" bIns="0" numCol="1" spcCol="0" rtlCol="0" fromWordArt="0" anchor="t" anchorCtr="0" forceAA="0" compatLnSpc="1">
            <a:prstTxWarp prst="textNoShape">
              <a:avLst/>
            </a:prstTxWarp>
            <a:noAutofit/>
          </a:bodyPr>
          <a:lstStyle/>
          <a:p>
            <a:pPr algn="ctr">
              <a:lnSpc>
                <a:spcPct val="107000"/>
              </a:lnSpc>
              <a:spcAft>
                <a:spcPts val="600"/>
              </a:spcAft>
            </a:pPr>
            <a:r>
              <a:rPr lang="en-GB" sz="800" dirty="0">
                <a:solidFill>
                  <a:srgbClr val="606060"/>
                </a:solidFill>
                <a:ea typeface="Segoe UI" panose="020B0502040204020203" pitchFamily="34" charset="0"/>
                <a:cs typeface="Times New Roman" panose="02020603050405020304" pitchFamily="18" charset="0"/>
              </a:rPr>
              <a:t>iMeta Technologies Ltd. Gamma House, Enterprise Road, Southampton Science Park, Southampton, SO16 7NS, UK</a:t>
            </a:r>
            <a:endParaRPr lang="en-GB" sz="900" dirty="0">
              <a:solidFill>
                <a:srgbClr val="606060"/>
              </a:solidFill>
              <a:ea typeface="Segoe UI" panose="020B0502040204020203" pitchFamily="34" charset="0"/>
              <a:cs typeface="Times New Roman" panose="02020603050405020304" pitchFamily="18" charset="0"/>
            </a:endParaRPr>
          </a:p>
          <a:p>
            <a:pPr algn="ctr">
              <a:lnSpc>
                <a:spcPct val="107000"/>
              </a:lnSpc>
              <a:spcAft>
                <a:spcPts val="600"/>
              </a:spcAft>
            </a:pPr>
            <a:r>
              <a:rPr lang="en-GB" sz="800" dirty="0">
                <a:solidFill>
                  <a:srgbClr val="606060"/>
                </a:solidFill>
                <a:ea typeface="Segoe UI" panose="020B0502040204020203" pitchFamily="34" charset="0"/>
                <a:cs typeface="Times New Roman" panose="02020603050405020304" pitchFamily="18" charset="0"/>
              </a:rPr>
              <a:t>Telephone: UK 0845 2414145 INTL +44 2380 763984 Email: enquiries@imeta.co.uk Web: www.imeta.com</a:t>
            </a:r>
            <a:endParaRPr lang="en-GB" sz="900" dirty="0">
              <a:solidFill>
                <a:srgbClr val="606060"/>
              </a:solidFill>
              <a:ea typeface="Segoe UI" panose="020B0502040204020203" pitchFamily="34" charset="0"/>
              <a:cs typeface="Times New Roman" panose="02020603050405020304" pitchFamily="18" charset="0"/>
            </a:endParaRPr>
          </a:p>
        </p:txBody>
      </p:sp>
      <p:sp>
        <p:nvSpPr>
          <p:cNvPr id="2" name="Title"/>
          <p:cNvSpPr>
            <a:spLocks noGrp="1"/>
          </p:cNvSpPr>
          <p:nvPr>
            <p:ph type="ctrTitle"/>
          </p:nvPr>
        </p:nvSpPr>
        <p:spPr>
          <a:xfrm>
            <a:off x="1213565" y="3280270"/>
            <a:ext cx="7670494" cy="866520"/>
          </a:xfrm>
        </p:spPr>
        <p:txBody>
          <a:bodyPr lIns="0" tIns="0" rIns="0" bIns="0" anchor="b">
            <a:normAutofit/>
          </a:bodyPr>
          <a:lstStyle>
            <a:lvl1pPr algn="l">
              <a:defRPr lang="en-US" sz="4400" kern="1200" dirty="0">
                <a:solidFill>
                  <a:schemeClr val="accent1"/>
                </a:solidFill>
                <a:latin typeface="+mj-lt"/>
                <a:ea typeface="+mj-ea"/>
                <a:cs typeface="+mj-cs"/>
              </a:defRPr>
            </a:lvl1pPr>
          </a:lstStyle>
          <a:p>
            <a:r>
              <a:rPr lang="en-US" dirty="0"/>
              <a:t>Click to edit Master title style</a:t>
            </a:r>
          </a:p>
        </p:txBody>
      </p:sp>
      <p:sp>
        <p:nvSpPr>
          <p:cNvPr id="3" name="Subtitle"/>
          <p:cNvSpPr>
            <a:spLocks noGrp="1"/>
          </p:cNvSpPr>
          <p:nvPr>
            <p:ph type="subTitle" idx="1"/>
          </p:nvPr>
        </p:nvSpPr>
        <p:spPr>
          <a:xfrm>
            <a:off x="1213565" y="4296630"/>
            <a:ext cx="7670494" cy="2407855"/>
          </a:xfrm>
        </p:spPr>
        <p:txBody>
          <a:bodyPr lIns="0" tIns="0" rIns="0" bIns="0">
            <a:normAutofit/>
          </a:bodyPr>
          <a:lstStyle>
            <a:lvl1pPr marL="0" indent="0" algn="l">
              <a:buNone/>
              <a:defRPr lang="en-US" sz="2800" kern="1200" dirty="0">
                <a:solidFill>
                  <a:schemeClr val="tx1"/>
                </a:solidFill>
                <a:latin typeface="+mj-lt"/>
                <a:ea typeface="+mn-ea"/>
                <a:cs typeface="+mn-cs"/>
              </a:defRPr>
            </a:lvl1pPr>
            <a:lvl2pPr marL="457177" indent="0" algn="ctr">
              <a:buNone/>
              <a:defRPr sz="2000"/>
            </a:lvl2pPr>
            <a:lvl3pPr marL="914354" indent="0" algn="ctr">
              <a:buNone/>
              <a:defRPr sz="1800"/>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dirty="0"/>
              <a:t>Click to edit Master subtitle style</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4270" y="2225514"/>
            <a:ext cx="2282833" cy="711487"/>
          </a:xfrm>
          <a:prstGeom prst="rect">
            <a:avLst/>
          </a:prstGeom>
        </p:spPr>
      </p:pic>
    </p:spTree>
    <p:extLst>
      <p:ext uri="{BB962C8B-B14F-4D97-AF65-F5344CB8AC3E}">
        <p14:creationId xmlns:p14="http://schemas.microsoft.com/office/powerpoint/2010/main" val="2830653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nSpc>
                <a:spcPct val="100000"/>
              </a:lnSpc>
              <a:spcBef>
                <a:spcPts val="0"/>
              </a:spcBef>
              <a:defRPr sz="40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lnSpc>
                <a:spcPct val="10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0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lnSpc>
                <a:spcPct val="100000"/>
              </a:lnSpc>
              <a:spcBef>
                <a:spcPts val="0"/>
              </a:spcBef>
              <a:defRPr/>
            </a:lvl1pPr>
          </a:lstStyle>
          <a:p>
            <a:pPr algn="l"/>
            <a:r>
              <a:rPr lang="en-GB" dirty="0"/>
              <a:t>© iMeta Technologies Ltd.</a:t>
            </a:r>
          </a:p>
        </p:txBody>
      </p:sp>
      <p:sp>
        <p:nvSpPr>
          <p:cNvPr id="6" name="Slide Number Placeholder 5"/>
          <p:cNvSpPr>
            <a:spLocks noGrp="1"/>
          </p:cNvSpPr>
          <p:nvPr>
            <p:ph type="sldNum" sz="quarter" idx="12"/>
          </p:nvPr>
        </p:nvSpPr>
        <p:spPr/>
        <p:txBody>
          <a:bodyPr/>
          <a:lstStyle>
            <a:lvl1pPr>
              <a:lnSpc>
                <a:spcPct val="100000"/>
              </a:lnSpc>
              <a:spcBef>
                <a:spcPts val="0"/>
              </a:spcBef>
              <a:defRPr/>
            </a:lvl1pPr>
          </a:lstStyle>
          <a:p>
            <a:fld id="{8F78FD05-7283-4AA7-995A-3CF920485A23}" type="slidenum">
              <a:rPr lang="en-GB" smtClean="0"/>
              <a:pPr/>
              <a:t>‹#›</a:t>
            </a:fld>
            <a:endParaRPr lang="en-GB"/>
          </a:p>
        </p:txBody>
      </p:sp>
    </p:spTree>
    <p:extLst>
      <p:ext uri="{BB962C8B-B14F-4D97-AF65-F5344CB8AC3E}">
        <p14:creationId xmlns:p14="http://schemas.microsoft.com/office/powerpoint/2010/main" val="1963983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13951" y="1073898"/>
            <a:ext cx="2173635" cy="5735060"/>
          </a:xfrm>
        </p:spPr>
        <p:txBody>
          <a:bodyPr vert="eaVert">
            <a:normAutofit/>
          </a:bodyPr>
          <a:lstStyle>
            <a:lvl1pPr>
              <a:lnSpc>
                <a:spcPct val="100000"/>
              </a:lnSpc>
              <a:spcBef>
                <a:spcPts val="0"/>
              </a:spcBef>
              <a:defRPr sz="4000"/>
            </a:lvl1pPr>
          </a:lstStyle>
          <a:p>
            <a:r>
              <a:rPr lang="en-US" dirty="0"/>
              <a:t>Click to edit Master title style</a:t>
            </a:r>
          </a:p>
        </p:txBody>
      </p:sp>
      <p:sp>
        <p:nvSpPr>
          <p:cNvPr id="3" name="Vertical Text Placeholder 2"/>
          <p:cNvSpPr>
            <a:spLocks noGrp="1"/>
          </p:cNvSpPr>
          <p:nvPr>
            <p:ph type="body" orient="vert" idx="1"/>
          </p:nvPr>
        </p:nvSpPr>
        <p:spPr>
          <a:xfrm>
            <a:off x="693047" y="1073898"/>
            <a:ext cx="6394896" cy="5735060"/>
          </a:xfrm>
        </p:spPr>
        <p:txBody>
          <a:bodyPr vert="eaVert"/>
          <a:lstStyle>
            <a:lvl1pPr>
              <a:lnSpc>
                <a:spcPct val="10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0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lnSpc>
                <a:spcPct val="100000"/>
              </a:lnSpc>
              <a:spcBef>
                <a:spcPts val="0"/>
              </a:spcBef>
              <a:defRPr/>
            </a:lvl1pPr>
          </a:lstStyle>
          <a:p>
            <a:pPr algn="l"/>
            <a:r>
              <a:rPr lang="en-GB" dirty="0"/>
              <a:t>© iMeta Technologies Ltd.</a:t>
            </a:r>
          </a:p>
        </p:txBody>
      </p:sp>
      <p:sp>
        <p:nvSpPr>
          <p:cNvPr id="6" name="Slide Number Placeholder 5"/>
          <p:cNvSpPr>
            <a:spLocks noGrp="1"/>
          </p:cNvSpPr>
          <p:nvPr>
            <p:ph type="sldNum" sz="quarter" idx="12"/>
          </p:nvPr>
        </p:nvSpPr>
        <p:spPr/>
        <p:txBody>
          <a:bodyPr/>
          <a:lstStyle>
            <a:lvl1pPr>
              <a:lnSpc>
                <a:spcPct val="100000"/>
              </a:lnSpc>
              <a:spcBef>
                <a:spcPts val="0"/>
              </a:spcBef>
              <a:defRPr/>
            </a:lvl1pPr>
          </a:lstStyle>
          <a:p>
            <a:fld id="{8F78FD05-7283-4AA7-995A-3CF920485A23}" type="slidenum">
              <a:rPr lang="en-GB" smtClean="0"/>
              <a:pPr/>
              <a:t>‹#›</a:t>
            </a:fld>
            <a:endParaRPr lang="en-GB"/>
          </a:p>
        </p:txBody>
      </p:sp>
    </p:spTree>
    <p:extLst>
      <p:ext uri="{BB962C8B-B14F-4D97-AF65-F5344CB8AC3E}">
        <p14:creationId xmlns:p14="http://schemas.microsoft.com/office/powerpoint/2010/main" val="290923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3044" y="1152849"/>
            <a:ext cx="8694539" cy="885814"/>
          </a:xfrm>
        </p:spPr>
        <p:txBody>
          <a:bodyPr>
            <a:normAutofit/>
          </a:bodyPr>
          <a:lstStyle>
            <a:lvl1pPr>
              <a:lnSpc>
                <a:spcPct val="100000"/>
              </a:lnSpc>
              <a:spcBef>
                <a:spcPts val="0"/>
              </a:spcBef>
              <a:defRPr sz="4000"/>
            </a:lvl1pPr>
          </a:lstStyle>
          <a:p>
            <a:r>
              <a:rPr lang="en-US" dirty="0"/>
              <a:t>Click to edit Master title style</a:t>
            </a:r>
          </a:p>
        </p:txBody>
      </p:sp>
      <p:sp>
        <p:nvSpPr>
          <p:cNvPr id="3" name="Content Placeholder 2"/>
          <p:cNvSpPr>
            <a:spLocks noGrp="1"/>
          </p:cNvSpPr>
          <p:nvPr>
            <p:ph idx="1"/>
          </p:nvPr>
        </p:nvSpPr>
        <p:spPr>
          <a:xfrm>
            <a:off x="693044" y="2225030"/>
            <a:ext cx="8694539" cy="4583928"/>
          </a:xfrm>
        </p:spPr>
        <p:txBody>
          <a:bodyPr/>
          <a:lstStyle>
            <a:lvl1pPr>
              <a:lnSpc>
                <a:spcPct val="10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0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lnSpc>
                <a:spcPct val="100000"/>
              </a:lnSpc>
              <a:spcBef>
                <a:spcPts val="0"/>
              </a:spcBef>
              <a:defRPr/>
            </a:lvl1pPr>
          </a:lstStyle>
          <a:p>
            <a:pPr algn="l"/>
            <a:r>
              <a:rPr lang="en-GB" dirty="0"/>
              <a:t>© iMeta Technologies Ltd.</a:t>
            </a:r>
          </a:p>
        </p:txBody>
      </p:sp>
      <p:sp>
        <p:nvSpPr>
          <p:cNvPr id="6" name="Slide Number Placeholder 5"/>
          <p:cNvSpPr>
            <a:spLocks noGrp="1"/>
          </p:cNvSpPr>
          <p:nvPr>
            <p:ph type="sldNum" sz="quarter" idx="12"/>
          </p:nvPr>
        </p:nvSpPr>
        <p:spPr/>
        <p:txBody>
          <a:bodyPr/>
          <a:lstStyle>
            <a:lvl1pPr>
              <a:lnSpc>
                <a:spcPct val="100000"/>
              </a:lnSpc>
              <a:spcBef>
                <a:spcPts val="0"/>
              </a:spcBef>
              <a:defRPr/>
            </a:lvl1pPr>
          </a:lstStyle>
          <a:p>
            <a:fld id="{8F78FD05-7283-4AA7-995A-3CF920485A23}" type="slidenum">
              <a:rPr lang="en-GB" smtClean="0"/>
              <a:pPr/>
              <a:t>‹#›</a:t>
            </a:fld>
            <a:endParaRPr lang="en-GB"/>
          </a:p>
        </p:txBody>
      </p:sp>
    </p:spTree>
    <p:extLst>
      <p:ext uri="{BB962C8B-B14F-4D97-AF65-F5344CB8AC3E}">
        <p14:creationId xmlns:p14="http://schemas.microsoft.com/office/powerpoint/2010/main" val="3268764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794" y="1092739"/>
            <a:ext cx="8694539" cy="3936549"/>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87794" y="5059037"/>
            <a:ext cx="8694539" cy="1653678"/>
          </a:xfrm>
        </p:spPr>
        <p:txBody>
          <a:bodyPr/>
          <a:lstStyle>
            <a:lvl1pPr marL="0" indent="0">
              <a:buNone/>
              <a:defRPr sz="2400">
                <a:solidFill>
                  <a:schemeClr val="tx1"/>
                </a:solidFill>
              </a:defRPr>
            </a:lvl1pPr>
            <a:lvl2pPr marL="457177" indent="0">
              <a:buNone/>
              <a:defRPr sz="2000">
                <a:solidFill>
                  <a:schemeClr val="tx1">
                    <a:tint val="75000"/>
                  </a:schemeClr>
                </a:solidFill>
              </a:defRPr>
            </a:lvl2pPr>
            <a:lvl3pPr marL="914354" indent="0">
              <a:buNone/>
              <a:defRPr sz="1800">
                <a:solidFill>
                  <a:schemeClr val="tx1">
                    <a:tint val="75000"/>
                  </a:schemeClr>
                </a:solidFill>
              </a:defRPr>
            </a:lvl3pPr>
            <a:lvl4pPr marL="1371531"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3" indent="0">
              <a:buNone/>
              <a:defRPr sz="1600">
                <a:solidFill>
                  <a:schemeClr val="tx1">
                    <a:tint val="75000"/>
                  </a:schemeClr>
                </a:solidFill>
              </a:defRPr>
            </a:lvl7pPr>
            <a:lvl8pPr marL="3200240" indent="0">
              <a:buNone/>
              <a:defRPr sz="1600">
                <a:solidFill>
                  <a:schemeClr val="tx1">
                    <a:tint val="75000"/>
                  </a:schemeClr>
                </a:solidFill>
              </a:defRPr>
            </a:lvl8pPr>
            <a:lvl9pPr marL="3657417" indent="0">
              <a:buNone/>
              <a:defRPr sz="16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p>
            <a:pPr algn="l"/>
            <a:r>
              <a:rPr lang="en-GB" dirty="0"/>
              <a:t>© iMeta Technologies Ltd.</a:t>
            </a:r>
          </a:p>
        </p:txBody>
      </p:sp>
      <p:sp>
        <p:nvSpPr>
          <p:cNvPr id="6" name="Slide Number Placeholder 5"/>
          <p:cNvSpPr>
            <a:spLocks noGrp="1"/>
          </p:cNvSpPr>
          <p:nvPr>
            <p:ph type="sldNum" sz="quarter" idx="12"/>
          </p:nvPr>
        </p:nvSpPr>
        <p:spPr/>
        <p:txBody>
          <a:bodyPr/>
          <a:lstStyle/>
          <a:p>
            <a:fld id="{8F78FD05-7283-4AA7-995A-3CF920485A23}" type="slidenum">
              <a:rPr lang="en-GB" smtClean="0"/>
              <a:t>‹#›</a:t>
            </a:fld>
            <a:endParaRPr lang="en-GB"/>
          </a:p>
        </p:txBody>
      </p:sp>
    </p:spTree>
    <p:extLst>
      <p:ext uri="{BB962C8B-B14F-4D97-AF65-F5344CB8AC3E}">
        <p14:creationId xmlns:p14="http://schemas.microsoft.com/office/powerpoint/2010/main" val="992629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en-US" dirty="0"/>
              <a:t>Click to edit Master title style</a:t>
            </a:r>
          </a:p>
        </p:txBody>
      </p:sp>
      <p:sp>
        <p:nvSpPr>
          <p:cNvPr id="3" name="Content Placeholder 2"/>
          <p:cNvSpPr>
            <a:spLocks noGrp="1"/>
          </p:cNvSpPr>
          <p:nvPr>
            <p:ph sz="half" idx="1"/>
          </p:nvPr>
        </p:nvSpPr>
        <p:spPr>
          <a:xfrm>
            <a:off x="693043" y="2012414"/>
            <a:ext cx="4284266" cy="4796544"/>
          </a:xfrm>
        </p:spPr>
        <p:txBody>
          <a:bodyPr/>
          <a:lstStyle>
            <a:lvl1pPr>
              <a:lnSpc>
                <a:spcPct val="10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0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03316" y="2012414"/>
            <a:ext cx="4284266" cy="4796544"/>
          </a:xfrm>
        </p:spPr>
        <p:txBody>
          <a:bodyPr/>
          <a:lstStyle>
            <a:lvl1pPr>
              <a:lnSpc>
                <a:spcPct val="10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0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pPr algn="l"/>
            <a:r>
              <a:rPr lang="en-GB" dirty="0"/>
              <a:t>© iMeta Technologies Ltd.</a:t>
            </a:r>
          </a:p>
        </p:txBody>
      </p:sp>
      <p:sp>
        <p:nvSpPr>
          <p:cNvPr id="7" name="Slide Number Placeholder 6"/>
          <p:cNvSpPr>
            <a:spLocks noGrp="1"/>
          </p:cNvSpPr>
          <p:nvPr>
            <p:ph type="sldNum" sz="quarter" idx="12"/>
          </p:nvPr>
        </p:nvSpPr>
        <p:spPr/>
        <p:txBody>
          <a:bodyPr/>
          <a:lstStyle/>
          <a:p>
            <a:fld id="{8F78FD05-7283-4AA7-995A-3CF920485A23}" type="slidenum">
              <a:rPr lang="en-GB" smtClean="0"/>
              <a:t>‹#›</a:t>
            </a:fld>
            <a:endParaRPr lang="en-GB"/>
          </a:p>
        </p:txBody>
      </p:sp>
    </p:spTree>
    <p:extLst>
      <p:ext uri="{BB962C8B-B14F-4D97-AF65-F5344CB8AC3E}">
        <p14:creationId xmlns:p14="http://schemas.microsoft.com/office/powerpoint/2010/main" val="438528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357" y="1026799"/>
            <a:ext cx="8694539" cy="836876"/>
          </a:xfrm>
        </p:spPr>
        <p:txBody>
          <a:bodyPr>
            <a:normAutofit/>
          </a:bodyPr>
          <a:lstStyle>
            <a:lvl1pPr>
              <a:lnSpc>
                <a:spcPct val="100000"/>
              </a:lnSpc>
              <a:spcBef>
                <a:spcPts val="0"/>
              </a:spcBef>
              <a:defRPr sz="4000"/>
            </a:lvl1pPr>
          </a:lstStyle>
          <a:p>
            <a:r>
              <a:rPr lang="en-US" dirty="0"/>
              <a:t>Click to edit Master title style</a:t>
            </a:r>
          </a:p>
        </p:txBody>
      </p:sp>
      <p:sp>
        <p:nvSpPr>
          <p:cNvPr id="3" name="Text Placeholder 2"/>
          <p:cNvSpPr>
            <a:spLocks noGrp="1"/>
          </p:cNvSpPr>
          <p:nvPr>
            <p:ph type="body" idx="1"/>
          </p:nvPr>
        </p:nvSpPr>
        <p:spPr>
          <a:xfrm>
            <a:off x="694357" y="1853172"/>
            <a:ext cx="4264576" cy="908210"/>
          </a:xfrm>
        </p:spPr>
        <p:txBody>
          <a:bodyPr anchor="b"/>
          <a:lstStyle>
            <a:lvl1pPr marL="0" indent="0">
              <a:lnSpc>
                <a:spcPct val="100000"/>
              </a:lnSpc>
              <a:spcBef>
                <a:spcPts val="0"/>
              </a:spcBef>
              <a:buNone/>
              <a:defRPr sz="2400" b="1">
                <a:solidFill>
                  <a:schemeClr val="tx1"/>
                </a:solidFill>
              </a:defRPr>
            </a:lvl1pPr>
            <a:lvl2pPr marL="457177" indent="0">
              <a:buNone/>
              <a:defRPr sz="2000" b="1"/>
            </a:lvl2pPr>
            <a:lvl3pPr marL="914354" indent="0">
              <a:buNone/>
              <a:defRPr sz="1800" b="1"/>
            </a:lvl3pPr>
            <a:lvl4pPr marL="1371531"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94357" y="2761381"/>
            <a:ext cx="4264576" cy="4061576"/>
          </a:xfrm>
        </p:spPr>
        <p:txBody>
          <a:bodyPr/>
          <a:lstStyle>
            <a:lvl1pPr>
              <a:lnSpc>
                <a:spcPct val="10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0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103320" y="1853172"/>
            <a:ext cx="4285579" cy="908210"/>
          </a:xfrm>
        </p:spPr>
        <p:txBody>
          <a:bodyPr anchor="b"/>
          <a:lstStyle>
            <a:lvl1pPr marL="0" indent="0">
              <a:lnSpc>
                <a:spcPct val="100000"/>
              </a:lnSpc>
              <a:spcBef>
                <a:spcPts val="0"/>
              </a:spcBef>
              <a:buNone/>
              <a:defRPr sz="2400" b="1">
                <a:solidFill>
                  <a:schemeClr val="tx1"/>
                </a:solidFill>
              </a:defRPr>
            </a:lvl1pPr>
            <a:lvl2pPr marL="457177" indent="0">
              <a:buNone/>
              <a:defRPr sz="2000" b="1"/>
            </a:lvl2pPr>
            <a:lvl3pPr marL="914354" indent="0">
              <a:buNone/>
              <a:defRPr sz="1800" b="1"/>
            </a:lvl3pPr>
            <a:lvl4pPr marL="1371531"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103320" y="2761381"/>
            <a:ext cx="4285579" cy="4061576"/>
          </a:xfrm>
        </p:spPr>
        <p:txBody>
          <a:bodyPr/>
          <a:lstStyle>
            <a:lvl1pPr>
              <a:lnSpc>
                <a:spcPct val="10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0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lvl1pPr>
              <a:lnSpc>
                <a:spcPct val="100000"/>
              </a:lnSpc>
              <a:spcBef>
                <a:spcPts val="0"/>
              </a:spcBef>
              <a:defRPr/>
            </a:lvl1pPr>
          </a:lstStyle>
          <a:p>
            <a:pPr algn="l"/>
            <a:r>
              <a:rPr lang="en-GB" dirty="0"/>
              <a:t>© iMeta Technologies Ltd.</a:t>
            </a:r>
          </a:p>
        </p:txBody>
      </p:sp>
      <p:sp>
        <p:nvSpPr>
          <p:cNvPr id="9" name="Slide Number Placeholder 8"/>
          <p:cNvSpPr>
            <a:spLocks noGrp="1"/>
          </p:cNvSpPr>
          <p:nvPr>
            <p:ph type="sldNum" sz="quarter" idx="12"/>
          </p:nvPr>
        </p:nvSpPr>
        <p:spPr/>
        <p:txBody>
          <a:bodyPr/>
          <a:lstStyle>
            <a:lvl1pPr>
              <a:lnSpc>
                <a:spcPct val="100000"/>
              </a:lnSpc>
              <a:spcBef>
                <a:spcPts val="0"/>
              </a:spcBef>
              <a:defRPr/>
            </a:lvl1pPr>
          </a:lstStyle>
          <a:p>
            <a:fld id="{8F78FD05-7283-4AA7-995A-3CF920485A23}" type="slidenum">
              <a:rPr lang="en-GB" smtClean="0"/>
              <a:pPr/>
              <a:t>‹#›</a:t>
            </a:fld>
            <a:endParaRPr lang="en-GB"/>
          </a:p>
        </p:txBody>
      </p:sp>
    </p:spTree>
    <p:extLst>
      <p:ext uri="{BB962C8B-B14F-4D97-AF65-F5344CB8AC3E}">
        <p14:creationId xmlns:p14="http://schemas.microsoft.com/office/powerpoint/2010/main" val="2862137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en-US" dirty="0"/>
              <a:t>Click to edit Master title style</a:t>
            </a:r>
          </a:p>
        </p:txBody>
      </p:sp>
      <p:sp>
        <p:nvSpPr>
          <p:cNvPr id="4" name="Footer Placeholder 3"/>
          <p:cNvSpPr>
            <a:spLocks noGrp="1"/>
          </p:cNvSpPr>
          <p:nvPr>
            <p:ph type="ftr" sz="quarter" idx="11"/>
          </p:nvPr>
        </p:nvSpPr>
        <p:spPr/>
        <p:txBody>
          <a:bodyPr/>
          <a:lstStyle/>
          <a:p>
            <a:pPr algn="l"/>
            <a:r>
              <a:rPr lang="en-GB" dirty="0"/>
              <a:t>© iMeta Technologies Ltd.</a:t>
            </a:r>
          </a:p>
        </p:txBody>
      </p:sp>
      <p:sp>
        <p:nvSpPr>
          <p:cNvPr id="5" name="Slide Number Placeholder 4"/>
          <p:cNvSpPr>
            <a:spLocks noGrp="1"/>
          </p:cNvSpPr>
          <p:nvPr>
            <p:ph type="sldNum" sz="quarter" idx="12"/>
          </p:nvPr>
        </p:nvSpPr>
        <p:spPr/>
        <p:txBody>
          <a:bodyPr/>
          <a:lstStyle/>
          <a:p>
            <a:fld id="{8F78FD05-7283-4AA7-995A-3CF920485A23}" type="slidenum">
              <a:rPr lang="en-GB" smtClean="0"/>
              <a:t>‹#›</a:t>
            </a:fld>
            <a:endParaRPr lang="en-GB"/>
          </a:p>
        </p:txBody>
      </p:sp>
    </p:spTree>
    <p:extLst>
      <p:ext uri="{BB962C8B-B14F-4D97-AF65-F5344CB8AC3E}">
        <p14:creationId xmlns:p14="http://schemas.microsoft.com/office/powerpoint/2010/main" val="3580160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lgn="l"/>
            <a:r>
              <a:rPr lang="en-GB" dirty="0"/>
              <a:t>© iMeta Technologies Ltd.</a:t>
            </a:r>
          </a:p>
        </p:txBody>
      </p:sp>
      <p:sp>
        <p:nvSpPr>
          <p:cNvPr id="4" name="Slide Number Placeholder 3"/>
          <p:cNvSpPr>
            <a:spLocks noGrp="1"/>
          </p:cNvSpPr>
          <p:nvPr>
            <p:ph type="sldNum" sz="quarter" idx="12"/>
          </p:nvPr>
        </p:nvSpPr>
        <p:spPr/>
        <p:txBody>
          <a:bodyPr/>
          <a:lstStyle/>
          <a:p>
            <a:fld id="{8F78FD05-7283-4AA7-995A-3CF920485A23}" type="slidenum">
              <a:rPr lang="en-GB" smtClean="0"/>
              <a:t>‹#›</a:t>
            </a:fld>
            <a:endParaRPr lang="en-GB"/>
          </a:p>
        </p:txBody>
      </p:sp>
    </p:spTree>
    <p:extLst>
      <p:ext uri="{BB962C8B-B14F-4D97-AF65-F5344CB8AC3E}">
        <p14:creationId xmlns:p14="http://schemas.microsoft.com/office/powerpoint/2010/main" val="949587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356" y="1088457"/>
            <a:ext cx="3251264" cy="1179446"/>
          </a:xfrm>
        </p:spPr>
        <p:txBody>
          <a:bodyPr anchor="b"/>
          <a:lstStyle>
            <a:lvl1pPr>
              <a:lnSpc>
                <a:spcPct val="100000"/>
              </a:lnSpc>
              <a:spcBef>
                <a:spcPts val="0"/>
              </a:spcBef>
              <a:defRPr sz="3200"/>
            </a:lvl1pPr>
          </a:lstStyle>
          <a:p>
            <a:r>
              <a:rPr lang="en-US"/>
              <a:t>Click to edit Master title style</a:t>
            </a:r>
            <a:endParaRPr lang="en-US" dirty="0"/>
          </a:p>
        </p:txBody>
      </p:sp>
      <p:sp>
        <p:nvSpPr>
          <p:cNvPr id="3" name="Content Placeholder 2"/>
          <p:cNvSpPr>
            <a:spLocks noGrp="1"/>
          </p:cNvSpPr>
          <p:nvPr>
            <p:ph idx="1"/>
          </p:nvPr>
        </p:nvSpPr>
        <p:spPr>
          <a:xfrm>
            <a:off x="4285579" y="1088459"/>
            <a:ext cx="5103316" cy="5372269"/>
          </a:xfrm>
        </p:spPr>
        <p:txBody>
          <a:bodyPr/>
          <a:lstStyle>
            <a:lvl1pPr>
              <a:lnSpc>
                <a:spcPct val="100000"/>
              </a:lnSpc>
              <a:spcBef>
                <a:spcPts val="0"/>
              </a:spcBef>
              <a:defRPr sz="3200">
                <a:solidFill>
                  <a:schemeClr val="tx1"/>
                </a:solidFill>
              </a:defRPr>
            </a:lvl1pPr>
            <a:lvl2pPr>
              <a:lnSpc>
                <a:spcPct val="100000"/>
              </a:lnSpc>
              <a:spcBef>
                <a:spcPts val="0"/>
              </a:spcBef>
              <a:defRPr sz="2800">
                <a:solidFill>
                  <a:schemeClr val="tx1"/>
                </a:solidFill>
              </a:defRPr>
            </a:lvl2pPr>
            <a:lvl3pPr>
              <a:lnSpc>
                <a:spcPct val="100000"/>
              </a:lnSpc>
              <a:spcBef>
                <a:spcPts val="0"/>
              </a:spcBef>
              <a:defRPr sz="2400">
                <a:solidFill>
                  <a:schemeClr val="tx1"/>
                </a:solidFill>
              </a:defRPr>
            </a:lvl3pPr>
            <a:lvl4pPr>
              <a:lnSpc>
                <a:spcPct val="100000"/>
              </a:lnSpc>
              <a:spcBef>
                <a:spcPts val="0"/>
              </a:spcBef>
              <a:defRPr sz="2000">
                <a:solidFill>
                  <a:schemeClr val="tx1"/>
                </a:solidFill>
              </a:defRPr>
            </a:lvl4pPr>
            <a:lvl5pPr>
              <a:lnSpc>
                <a:spcPct val="100000"/>
              </a:lnSpc>
              <a:spcBef>
                <a:spcPts val="0"/>
              </a:spcBef>
              <a:defRPr sz="20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94356" y="2267902"/>
            <a:ext cx="3251264" cy="4201570"/>
          </a:xfrm>
        </p:spPr>
        <p:txBody>
          <a:bodyPr/>
          <a:lstStyle>
            <a:lvl1pPr marL="0" indent="0">
              <a:lnSpc>
                <a:spcPct val="100000"/>
              </a:lnSpc>
              <a:spcBef>
                <a:spcPts val="0"/>
              </a:spcBef>
              <a:buNone/>
              <a:defRPr sz="1600">
                <a:solidFill>
                  <a:schemeClr val="tx1"/>
                </a:solidFill>
              </a:defRPr>
            </a:lvl1pPr>
            <a:lvl2pPr marL="457177" indent="0">
              <a:buNone/>
              <a:defRPr sz="1400"/>
            </a:lvl2pPr>
            <a:lvl3pPr marL="914354" indent="0">
              <a:buNone/>
              <a:defRPr sz="1200"/>
            </a:lvl3pPr>
            <a:lvl4pPr marL="1371531" indent="0">
              <a:buNone/>
              <a:defRPr sz="1000"/>
            </a:lvl4pPr>
            <a:lvl5pPr marL="1828709" indent="0">
              <a:buNone/>
              <a:defRPr sz="1000"/>
            </a:lvl5pPr>
            <a:lvl6pPr marL="2285886" indent="0">
              <a:buNone/>
              <a:defRPr sz="1000"/>
            </a:lvl6pPr>
            <a:lvl7pPr marL="2743063" indent="0">
              <a:buNone/>
              <a:defRPr sz="1000"/>
            </a:lvl7pPr>
            <a:lvl8pPr marL="3200240" indent="0">
              <a:buNone/>
              <a:defRPr sz="1000"/>
            </a:lvl8pPr>
            <a:lvl9pPr marL="3657417" indent="0">
              <a:buNone/>
              <a:defRPr sz="1000"/>
            </a:lvl9pPr>
          </a:lstStyle>
          <a:p>
            <a:pPr lvl="0"/>
            <a:r>
              <a:rPr lang="en-US" dirty="0"/>
              <a:t>Click to edit Master text styles</a:t>
            </a:r>
          </a:p>
        </p:txBody>
      </p:sp>
      <p:sp>
        <p:nvSpPr>
          <p:cNvPr id="6" name="Footer Placeholder 5"/>
          <p:cNvSpPr>
            <a:spLocks noGrp="1"/>
          </p:cNvSpPr>
          <p:nvPr>
            <p:ph type="ftr" sz="quarter" idx="11"/>
          </p:nvPr>
        </p:nvSpPr>
        <p:spPr/>
        <p:txBody>
          <a:bodyPr/>
          <a:lstStyle>
            <a:lvl1pPr>
              <a:lnSpc>
                <a:spcPct val="100000"/>
              </a:lnSpc>
              <a:spcBef>
                <a:spcPts val="0"/>
              </a:spcBef>
              <a:defRPr/>
            </a:lvl1pPr>
          </a:lstStyle>
          <a:p>
            <a:pPr algn="l"/>
            <a:r>
              <a:rPr lang="en-GB" dirty="0"/>
              <a:t>© iMeta Technologies Ltd.</a:t>
            </a:r>
          </a:p>
        </p:txBody>
      </p:sp>
      <p:sp>
        <p:nvSpPr>
          <p:cNvPr id="7" name="Slide Number Placeholder 6"/>
          <p:cNvSpPr>
            <a:spLocks noGrp="1"/>
          </p:cNvSpPr>
          <p:nvPr>
            <p:ph type="sldNum" sz="quarter" idx="12"/>
          </p:nvPr>
        </p:nvSpPr>
        <p:spPr/>
        <p:txBody>
          <a:bodyPr/>
          <a:lstStyle>
            <a:lvl1pPr>
              <a:lnSpc>
                <a:spcPct val="100000"/>
              </a:lnSpc>
              <a:spcBef>
                <a:spcPts val="0"/>
              </a:spcBef>
              <a:defRPr/>
            </a:lvl1pPr>
          </a:lstStyle>
          <a:p>
            <a:fld id="{8F78FD05-7283-4AA7-995A-3CF920485A23}" type="slidenum">
              <a:rPr lang="en-GB" smtClean="0"/>
              <a:pPr/>
              <a:t>‹#›</a:t>
            </a:fld>
            <a:endParaRPr lang="en-GB"/>
          </a:p>
        </p:txBody>
      </p:sp>
    </p:spTree>
    <p:extLst>
      <p:ext uri="{BB962C8B-B14F-4D97-AF65-F5344CB8AC3E}">
        <p14:creationId xmlns:p14="http://schemas.microsoft.com/office/powerpoint/2010/main" val="2179009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356" y="1088457"/>
            <a:ext cx="3251264" cy="1179446"/>
          </a:xfrm>
        </p:spPr>
        <p:txBody>
          <a:bodyPr anchor="b"/>
          <a:lstStyle>
            <a:lvl1pPr>
              <a:lnSpc>
                <a:spcPct val="100000"/>
              </a:lnSpc>
              <a:spcBef>
                <a:spcPts val="0"/>
              </a:spcBef>
              <a:defRPr sz="3200"/>
            </a:lvl1pPr>
          </a:lstStyle>
          <a:p>
            <a:r>
              <a:rPr lang="en-US" dirty="0"/>
              <a:t>Click to edit Master title style</a:t>
            </a:r>
          </a:p>
        </p:txBody>
      </p:sp>
      <p:sp>
        <p:nvSpPr>
          <p:cNvPr id="3" name="Picture Placeholder 2"/>
          <p:cNvSpPr>
            <a:spLocks noGrp="1" noChangeAspect="1"/>
          </p:cNvSpPr>
          <p:nvPr>
            <p:ph type="pic" idx="1"/>
          </p:nvPr>
        </p:nvSpPr>
        <p:spPr>
          <a:xfrm>
            <a:off x="4285579" y="1088459"/>
            <a:ext cx="5103316" cy="5372269"/>
          </a:xfrm>
        </p:spPr>
        <p:txBody>
          <a:bodyPr anchor="t"/>
          <a:lstStyle>
            <a:lvl1pPr marL="0" indent="0">
              <a:lnSpc>
                <a:spcPct val="100000"/>
              </a:lnSpc>
              <a:spcBef>
                <a:spcPts val="0"/>
              </a:spcBef>
              <a:buNone/>
              <a:defRPr sz="3200">
                <a:solidFill>
                  <a:schemeClr val="tx1"/>
                </a:solidFill>
              </a:defRPr>
            </a:lvl1pPr>
            <a:lvl2pPr marL="457177" indent="0">
              <a:buNone/>
              <a:defRPr sz="2800"/>
            </a:lvl2pPr>
            <a:lvl3pPr marL="914354" indent="0">
              <a:buNone/>
              <a:defRPr sz="2400"/>
            </a:lvl3pPr>
            <a:lvl4pPr marL="1371531" indent="0">
              <a:buNone/>
              <a:defRPr sz="2000"/>
            </a:lvl4pPr>
            <a:lvl5pPr marL="1828709" indent="0">
              <a:buNone/>
              <a:defRPr sz="2000"/>
            </a:lvl5pPr>
            <a:lvl6pPr marL="2285886" indent="0">
              <a:buNone/>
              <a:defRPr sz="2000"/>
            </a:lvl6pPr>
            <a:lvl7pPr marL="2743063" indent="0">
              <a:buNone/>
              <a:defRPr sz="2000"/>
            </a:lvl7pPr>
            <a:lvl8pPr marL="3200240" indent="0">
              <a:buNone/>
              <a:defRPr sz="2000"/>
            </a:lvl8pPr>
            <a:lvl9pPr marL="3657417" indent="0">
              <a:buNone/>
              <a:defRPr sz="2000"/>
            </a:lvl9pPr>
          </a:lstStyle>
          <a:p>
            <a:r>
              <a:rPr lang="en-US" dirty="0"/>
              <a:t>Click icon to add picture</a:t>
            </a:r>
          </a:p>
        </p:txBody>
      </p:sp>
      <p:sp>
        <p:nvSpPr>
          <p:cNvPr id="4" name="Text Placeholder 3"/>
          <p:cNvSpPr>
            <a:spLocks noGrp="1"/>
          </p:cNvSpPr>
          <p:nvPr>
            <p:ph type="body" sz="half" idx="2"/>
          </p:nvPr>
        </p:nvSpPr>
        <p:spPr>
          <a:xfrm>
            <a:off x="694356" y="2267902"/>
            <a:ext cx="3251264" cy="4201570"/>
          </a:xfrm>
        </p:spPr>
        <p:txBody>
          <a:bodyPr/>
          <a:lstStyle>
            <a:lvl1pPr marL="0" indent="0">
              <a:lnSpc>
                <a:spcPct val="100000"/>
              </a:lnSpc>
              <a:spcBef>
                <a:spcPts val="0"/>
              </a:spcBef>
              <a:buNone/>
              <a:defRPr sz="1600">
                <a:solidFill>
                  <a:schemeClr val="tx1"/>
                </a:solidFill>
              </a:defRPr>
            </a:lvl1pPr>
            <a:lvl2pPr marL="457177" indent="0">
              <a:buNone/>
              <a:defRPr sz="1400"/>
            </a:lvl2pPr>
            <a:lvl3pPr marL="914354" indent="0">
              <a:buNone/>
              <a:defRPr sz="1200"/>
            </a:lvl3pPr>
            <a:lvl4pPr marL="1371531" indent="0">
              <a:buNone/>
              <a:defRPr sz="1000"/>
            </a:lvl4pPr>
            <a:lvl5pPr marL="1828709" indent="0">
              <a:buNone/>
              <a:defRPr sz="1000"/>
            </a:lvl5pPr>
            <a:lvl6pPr marL="2285886" indent="0">
              <a:buNone/>
              <a:defRPr sz="1000"/>
            </a:lvl6pPr>
            <a:lvl7pPr marL="2743063" indent="0">
              <a:buNone/>
              <a:defRPr sz="1000"/>
            </a:lvl7pPr>
            <a:lvl8pPr marL="3200240" indent="0">
              <a:buNone/>
              <a:defRPr sz="1000"/>
            </a:lvl8pPr>
            <a:lvl9pPr marL="3657417" indent="0">
              <a:buNone/>
              <a:defRPr sz="1000"/>
            </a:lvl9pPr>
          </a:lstStyle>
          <a:p>
            <a:pPr lvl="0"/>
            <a:r>
              <a:rPr lang="en-US" dirty="0"/>
              <a:t>Click to edit Master text styles</a:t>
            </a:r>
          </a:p>
        </p:txBody>
      </p:sp>
      <p:sp>
        <p:nvSpPr>
          <p:cNvPr id="6" name="Footer Placeholder 5"/>
          <p:cNvSpPr>
            <a:spLocks noGrp="1"/>
          </p:cNvSpPr>
          <p:nvPr>
            <p:ph type="ftr" sz="quarter" idx="11"/>
          </p:nvPr>
        </p:nvSpPr>
        <p:spPr/>
        <p:txBody>
          <a:bodyPr/>
          <a:lstStyle>
            <a:lvl1pPr>
              <a:lnSpc>
                <a:spcPct val="100000"/>
              </a:lnSpc>
              <a:spcBef>
                <a:spcPts val="0"/>
              </a:spcBef>
              <a:defRPr/>
            </a:lvl1pPr>
          </a:lstStyle>
          <a:p>
            <a:pPr algn="l"/>
            <a:r>
              <a:rPr lang="en-GB" dirty="0"/>
              <a:t>© iMeta Technologies Ltd.</a:t>
            </a:r>
          </a:p>
        </p:txBody>
      </p:sp>
      <p:sp>
        <p:nvSpPr>
          <p:cNvPr id="7" name="Slide Number Placeholder 6"/>
          <p:cNvSpPr>
            <a:spLocks noGrp="1"/>
          </p:cNvSpPr>
          <p:nvPr>
            <p:ph type="sldNum" sz="quarter" idx="12"/>
          </p:nvPr>
        </p:nvSpPr>
        <p:spPr/>
        <p:txBody>
          <a:bodyPr/>
          <a:lstStyle>
            <a:lvl1pPr>
              <a:lnSpc>
                <a:spcPct val="100000"/>
              </a:lnSpc>
              <a:spcBef>
                <a:spcPts val="0"/>
              </a:spcBef>
              <a:defRPr/>
            </a:lvl1pPr>
          </a:lstStyle>
          <a:p>
            <a:fld id="{8F78FD05-7283-4AA7-995A-3CF920485A23}" type="slidenum">
              <a:rPr lang="en-GB" smtClean="0"/>
              <a:pPr/>
              <a:t>‹#›</a:t>
            </a:fld>
            <a:endParaRPr lang="en-GB"/>
          </a:p>
        </p:txBody>
      </p:sp>
    </p:spTree>
    <p:extLst>
      <p:ext uri="{BB962C8B-B14F-4D97-AF65-F5344CB8AC3E}">
        <p14:creationId xmlns:p14="http://schemas.microsoft.com/office/powerpoint/2010/main" val="70764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3044" y="1152851"/>
            <a:ext cx="8694539" cy="710824"/>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93044" y="2012414"/>
            <a:ext cx="8694539" cy="479654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93045" y="7006704"/>
            <a:ext cx="4133697" cy="402483"/>
          </a:xfrm>
          <a:prstGeom prst="rect">
            <a:avLst/>
          </a:prstGeom>
        </p:spPr>
        <p:txBody>
          <a:bodyPr vert="horz" lIns="0" tIns="0" rIns="0" bIns="0" rtlCol="0" anchor="ctr"/>
          <a:lstStyle>
            <a:lvl1pPr algn="ctr">
              <a:lnSpc>
                <a:spcPct val="100000"/>
              </a:lnSpc>
              <a:spcBef>
                <a:spcPts val="0"/>
              </a:spcBef>
              <a:spcAft>
                <a:spcPts val="0"/>
              </a:spcAft>
              <a:defRPr sz="900">
                <a:solidFill>
                  <a:schemeClr val="tx1">
                    <a:tint val="75000"/>
                  </a:schemeClr>
                </a:solidFill>
              </a:defRPr>
            </a:lvl1pPr>
          </a:lstStyle>
          <a:p>
            <a:pPr algn="l"/>
            <a:r>
              <a:rPr lang="en-GB" dirty="0"/>
              <a:t>© iMeta Technologies Ltd.</a:t>
            </a:r>
          </a:p>
        </p:txBody>
      </p:sp>
      <p:sp>
        <p:nvSpPr>
          <p:cNvPr id="6" name="Slide Number Placeholder 5"/>
          <p:cNvSpPr>
            <a:spLocks noGrp="1"/>
          </p:cNvSpPr>
          <p:nvPr>
            <p:ph type="sldNum" sz="quarter" idx="4"/>
          </p:nvPr>
        </p:nvSpPr>
        <p:spPr>
          <a:xfrm>
            <a:off x="4997598" y="7006704"/>
            <a:ext cx="4389984" cy="402483"/>
          </a:xfrm>
          <a:prstGeom prst="rect">
            <a:avLst/>
          </a:prstGeom>
        </p:spPr>
        <p:txBody>
          <a:bodyPr vert="horz" lIns="0" tIns="0" rIns="0" bIns="0" rtlCol="0" anchor="ctr"/>
          <a:lstStyle>
            <a:lvl1pPr algn="r">
              <a:lnSpc>
                <a:spcPct val="100000"/>
              </a:lnSpc>
              <a:spcBef>
                <a:spcPts val="0"/>
              </a:spcBef>
              <a:spcAft>
                <a:spcPts val="0"/>
              </a:spcAft>
              <a:defRPr sz="1000">
                <a:solidFill>
                  <a:schemeClr val="tx1">
                    <a:tint val="75000"/>
                  </a:schemeClr>
                </a:solidFill>
              </a:defRPr>
            </a:lvl1pPr>
          </a:lstStyle>
          <a:p>
            <a:fld id="{8F78FD05-7283-4AA7-995A-3CF920485A23}" type="slidenum">
              <a:rPr lang="en-GB" smtClean="0"/>
              <a:pPr/>
              <a:t>‹#›</a:t>
            </a:fld>
            <a:endParaRPr lang="en-GB" dirty="0"/>
          </a:p>
        </p:txBody>
      </p:sp>
      <p:grpSp>
        <p:nvGrpSpPr>
          <p:cNvPr id="7" name="Header"/>
          <p:cNvGrpSpPr/>
          <p:nvPr userDrawn="1"/>
        </p:nvGrpSpPr>
        <p:grpSpPr>
          <a:xfrm>
            <a:off x="1" y="1"/>
            <a:ext cx="10080625" cy="992083"/>
            <a:chOff x="0" y="0"/>
            <a:chExt cx="9144000" cy="900000"/>
          </a:xfrm>
        </p:grpSpPr>
        <p:sp>
          <p:nvSpPr>
            <p:cNvPr id="8" name="Header Background"/>
            <p:cNvSpPr txBox="1">
              <a:spLocks/>
            </p:cNvSpPr>
            <p:nvPr/>
          </p:nvSpPr>
          <p:spPr>
            <a:xfrm>
              <a:off x="0" y="0"/>
              <a:ext cx="9144000" cy="900000"/>
            </a:xfrm>
            <a:prstGeom prst="rect">
              <a:avLst/>
            </a:prstGeom>
            <a:solidFill>
              <a:schemeClr val="accent3"/>
            </a:solidFill>
            <a:ln w="38100">
              <a:noFill/>
              <a:miter lim="800000"/>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r">
                <a:lnSpc>
                  <a:spcPct val="100000"/>
                </a:lnSpc>
                <a:spcBef>
                  <a:spcPts val="0"/>
                </a:spcBef>
                <a:spcAft>
                  <a:spcPts val="0"/>
                </a:spcAft>
              </a:pPr>
              <a:r>
                <a:rPr lang="en-GB" sz="1050" b="1" dirty="0">
                  <a:solidFill>
                    <a:srgbClr val="061E5A"/>
                  </a:solidFill>
                  <a:latin typeface="Calibri" panose="020F0502020204030204" pitchFamily="34" charset="0"/>
                  <a:ea typeface="Segoe UI" panose="020B0502040204020203" pitchFamily="34" charset="0"/>
                  <a:cs typeface="Segoe UI" panose="020B0502040204020203" pitchFamily="34" charset="0"/>
                </a:rPr>
                <a:t>  </a:t>
              </a:r>
              <a:endParaRPr lang="en-GB" sz="750" dirty="0">
                <a:solidFill>
                  <a:srgbClr val="606060"/>
                </a:solidFill>
                <a:ea typeface="Segoe UI" panose="020B0502040204020203" pitchFamily="34" charset="0"/>
                <a:cs typeface="Times New Roman" panose="02020603050405020304" pitchFamily="18" charset="0"/>
              </a:endParaRPr>
            </a:p>
          </p:txBody>
        </p:sp>
        <p:pic>
          <p:nvPicPr>
            <p:cNvPr id="9" name="iMeta Logo Header"/>
            <p:cNvPicPr/>
            <p:nvPr/>
          </p:nvPicPr>
          <p:blipFill>
            <a:blip r:embed="rId13" cstate="print">
              <a:extLst>
                <a:ext uri="{28A0092B-C50C-407E-A947-70E740481C1C}">
                  <a14:useLocalDpi xmlns:a14="http://schemas.microsoft.com/office/drawing/2010/main" val="0"/>
                </a:ext>
              </a:extLst>
            </a:blip>
            <a:stretch>
              <a:fillRect/>
            </a:stretch>
          </p:blipFill>
          <p:spPr>
            <a:xfrm>
              <a:off x="559117" y="169068"/>
              <a:ext cx="1167765" cy="538639"/>
            </a:xfrm>
            <a:prstGeom prst="rect">
              <a:avLst/>
            </a:prstGeom>
          </p:spPr>
        </p:pic>
      </p:grpSp>
      <p:sp>
        <p:nvSpPr>
          <p:cNvPr id="4" name="Rectangle 3"/>
          <p:cNvSpPr/>
          <p:nvPr userDrawn="1"/>
        </p:nvSpPr>
        <p:spPr>
          <a:xfrm>
            <a:off x="8646805" y="339052"/>
            <a:ext cx="1168910" cy="261610"/>
          </a:xfrm>
          <a:prstGeom prst="rect">
            <a:avLst/>
          </a:prstGeom>
        </p:spPr>
        <p:txBody>
          <a:bodyPr wrap="none">
            <a:spAutoFit/>
          </a:bodyPr>
          <a:lstStyle/>
          <a:p>
            <a:r>
              <a:rPr lang="en-GB" sz="1100" b="1" dirty="0">
                <a:solidFill>
                  <a:srgbClr val="061E5A"/>
                </a:solidFill>
                <a:latin typeface="Calibri" panose="020F0502020204030204" pitchFamily="34" charset="0"/>
                <a:ea typeface="Segoe UI" panose="020B0502040204020203" pitchFamily="34" charset="0"/>
                <a:cs typeface="Segoe UI" panose="020B0502040204020203" pitchFamily="34" charset="0"/>
              </a:rPr>
              <a:t>www.imeta.com</a:t>
            </a:r>
            <a:endParaRPr lang="en-GB" sz="1100" dirty="0"/>
          </a:p>
        </p:txBody>
      </p:sp>
    </p:spTree>
    <p:extLst>
      <p:ext uri="{BB962C8B-B14F-4D97-AF65-F5344CB8AC3E}">
        <p14:creationId xmlns:p14="http://schemas.microsoft.com/office/powerpoint/2010/main" val="21130717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354" rtl="0" eaLnBrk="1" latinLnBrk="0" hangingPunct="1">
        <a:lnSpc>
          <a:spcPct val="100000"/>
        </a:lnSpc>
        <a:spcBef>
          <a:spcPts val="0"/>
        </a:spcBef>
        <a:spcAft>
          <a:spcPts val="0"/>
        </a:spcAft>
        <a:buNone/>
        <a:defRPr sz="4000" kern="1200">
          <a:solidFill>
            <a:schemeClr val="accent2"/>
          </a:solidFill>
          <a:latin typeface="+mj-lt"/>
          <a:ea typeface="+mj-ea"/>
          <a:cs typeface="+mj-cs"/>
        </a:defRPr>
      </a:lvl1pPr>
    </p:titleStyle>
    <p:bodyStyle>
      <a:lvl1pPr marL="228589" indent="-228589" algn="l" defTabSz="914354" rtl="0" eaLnBrk="1" latinLnBrk="0" hangingPunct="1">
        <a:lnSpc>
          <a:spcPct val="100000"/>
        </a:lnSpc>
        <a:spcBef>
          <a:spcPts val="0"/>
        </a:spcBef>
        <a:spcAft>
          <a:spcPts val="0"/>
        </a:spcAft>
        <a:buFont typeface="Arial" panose="020B0604020202020204" pitchFamily="34" charset="0"/>
        <a:buChar char="•"/>
        <a:defRPr sz="2800" kern="1200">
          <a:solidFill>
            <a:schemeClr val="tx2"/>
          </a:solidFill>
          <a:latin typeface="+mn-lt"/>
          <a:ea typeface="+mn-ea"/>
          <a:cs typeface="+mn-cs"/>
        </a:defRPr>
      </a:lvl1pPr>
      <a:lvl2pPr marL="685766" indent="-228589" algn="l" defTabSz="914354" rtl="0" eaLnBrk="1" latinLnBrk="0" hangingPunct="1">
        <a:lnSpc>
          <a:spcPct val="100000"/>
        </a:lnSpc>
        <a:spcBef>
          <a:spcPts val="0"/>
        </a:spcBef>
        <a:spcAft>
          <a:spcPts val="0"/>
        </a:spcAft>
        <a:buFont typeface="Arial" panose="020B0604020202020204" pitchFamily="34" charset="0"/>
        <a:buChar char="•"/>
        <a:defRPr sz="2400" kern="1200">
          <a:solidFill>
            <a:schemeClr val="tx2"/>
          </a:solidFill>
          <a:latin typeface="+mn-lt"/>
          <a:ea typeface="+mn-ea"/>
          <a:cs typeface="+mn-cs"/>
        </a:defRPr>
      </a:lvl2pPr>
      <a:lvl3pPr marL="1142943" indent="-228589" algn="l" defTabSz="914354" rtl="0" eaLnBrk="1" latinLnBrk="0" hangingPunct="1">
        <a:lnSpc>
          <a:spcPct val="100000"/>
        </a:lnSpc>
        <a:spcBef>
          <a:spcPts val="0"/>
        </a:spcBef>
        <a:spcAft>
          <a:spcPts val="0"/>
        </a:spcAft>
        <a:buFont typeface="Arial" panose="020B0604020202020204" pitchFamily="34" charset="0"/>
        <a:buChar char="•"/>
        <a:defRPr sz="2000" kern="1200">
          <a:solidFill>
            <a:schemeClr val="tx2"/>
          </a:solidFill>
          <a:latin typeface="+mn-lt"/>
          <a:ea typeface="+mn-ea"/>
          <a:cs typeface="+mn-cs"/>
        </a:defRPr>
      </a:lvl3pPr>
      <a:lvl4pPr marL="1600120" indent="-228589" algn="l" defTabSz="914354" rtl="0" eaLnBrk="1" latinLnBrk="0" hangingPunct="1">
        <a:lnSpc>
          <a:spcPct val="100000"/>
        </a:lnSpc>
        <a:spcBef>
          <a:spcPts val="0"/>
        </a:spcBef>
        <a:spcAft>
          <a:spcPts val="0"/>
        </a:spcAft>
        <a:buFont typeface="Arial" panose="020B0604020202020204" pitchFamily="34" charset="0"/>
        <a:buChar char="•"/>
        <a:defRPr sz="1800" kern="1200">
          <a:solidFill>
            <a:schemeClr val="tx2"/>
          </a:solidFill>
          <a:latin typeface="+mn-lt"/>
          <a:ea typeface="+mn-ea"/>
          <a:cs typeface="+mn-cs"/>
        </a:defRPr>
      </a:lvl4pPr>
      <a:lvl5pPr marL="2057297" indent="-228589" algn="l" defTabSz="914354" rtl="0" eaLnBrk="1" latinLnBrk="0" hangingPunct="1">
        <a:lnSpc>
          <a:spcPct val="100000"/>
        </a:lnSpc>
        <a:spcBef>
          <a:spcPts val="0"/>
        </a:spcBef>
        <a:spcAft>
          <a:spcPts val="0"/>
        </a:spcAft>
        <a:buFont typeface="Arial" panose="020B0604020202020204" pitchFamily="34" charset="0"/>
        <a:buChar char="•"/>
        <a:defRPr sz="1800" kern="1200">
          <a:solidFill>
            <a:schemeClr val="tx2"/>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1"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5"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7"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1"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3"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7"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78.emf"/><Relationship Id="rId4" Type="http://schemas.openxmlformats.org/officeDocument/2006/relationships/oleObject" Target="../embeddings/oleObject3.bin"/></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79.emf"/><Relationship Id="rId4" Type="http://schemas.openxmlformats.org/officeDocument/2006/relationships/oleObject" Target="../embeddings/oleObject4.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80.emf"/><Relationship Id="rId4"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81.emf"/></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89.emf"/><Relationship Id="rId4" Type="http://schemas.openxmlformats.org/officeDocument/2006/relationships/oleObject" Target="../embeddings/oleObject7.bin"/></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4.xml"/><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1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5.xml"/><Relationship Id="rId1" Type="http://schemas.openxmlformats.org/officeDocument/2006/relationships/slideLayout" Target="../slideLayouts/slideLayout4.xml"/><Relationship Id="rId4" Type="http://schemas.openxmlformats.org/officeDocument/2006/relationships/image" Target="../media/image107.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95.xml"/><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22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7.wmf"/><Relationship Id="rId5" Type="http://schemas.openxmlformats.org/officeDocument/2006/relationships/oleObject" Target="../embeddings/oleObject1.bin"/><Relationship Id="rId4" Type="http://schemas.openxmlformats.org/officeDocument/2006/relationships/image" Target="../media/image16.emf"/></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9.emf"/><Relationship Id="rId5" Type="http://schemas.openxmlformats.org/officeDocument/2006/relationships/package" Target="../embeddings/Microsoft_Visio_Drawing2.vsdx"/><Relationship Id="rId4" Type="http://schemas.openxmlformats.org/officeDocument/2006/relationships/image" Target="../media/image18.emf"/></Relationships>
</file>

<file path=ppt/slides/_rels/slide26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hyperlink" Target="https://logging.apache.org/log4net/" TargetMode="External"/><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61.xml"/><Relationship Id="rId1" Type="http://schemas.openxmlformats.org/officeDocument/2006/relationships/slideLayout" Target="../slideLayouts/slideLayout4.xml"/></Relationships>
</file>

<file path=ppt/slides/_rels/slide29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62.xml"/><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xml"/></Relationships>
</file>

<file path=ppt/slides/_rels/slide3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71.xml"/><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hyperlink" Target="https://www.omgeo.com/alert" TargetMode="External"/><Relationship Id="rId2" Type="http://schemas.openxmlformats.org/officeDocument/2006/relationships/notesSlide" Target="../notesSlides/notesSlide275.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alertct.omgeo.net/cleartrust/ct_logon.jsp"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70.png"/><Relationship Id="rId5" Type="http://schemas.openxmlformats.org/officeDocument/2006/relationships/image" Target="../media/image69.w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lstStyle/>
          <a:p>
            <a:r>
              <a:rPr lang="en-GB" dirty="0"/>
              <a:t>iMeta SSI for SCB</a:t>
            </a:r>
          </a:p>
        </p:txBody>
      </p:sp>
      <p:sp>
        <p:nvSpPr>
          <p:cNvPr id="3" name="Subtitle 2"/>
          <p:cNvSpPr>
            <a:spLocks noGrp="1"/>
          </p:cNvSpPr>
          <p:nvPr>
            <p:ph type="subTitle" idx="1"/>
          </p:nvPr>
        </p:nvSpPr>
        <p:spPr>
          <a:xfrm>
            <a:off x="1569122" y="4641709"/>
            <a:ext cx="6957802" cy="1791317"/>
          </a:xfrm>
        </p:spPr>
        <p:txBody>
          <a:bodyPr/>
          <a:lstStyle/>
          <a:p>
            <a:r>
              <a:rPr lang="en-GB" dirty="0"/>
              <a:t>Technical Training</a:t>
            </a:r>
          </a:p>
          <a:p>
            <a:r>
              <a:rPr lang="en-GB" dirty="0"/>
              <a:t>Day 1</a:t>
            </a:r>
          </a:p>
        </p:txBody>
      </p:sp>
    </p:spTree>
    <p:extLst>
      <p:ext uri="{BB962C8B-B14F-4D97-AF65-F5344CB8AC3E}">
        <p14:creationId xmlns:p14="http://schemas.microsoft.com/office/powerpoint/2010/main" val="214514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lstStyle/>
          <a:p>
            <a:r>
              <a:rPr lang="en-GB" dirty="0"/>
              <a:t>Introduction to iMeta SSI</a:t>
            </a:r>
          </a:p>
        </p:txBody>
      </p:sp>
      <p:sp>
        <p:nvSpPr>
          <p:cNvPr id="3" name="Subtitle 2"/>
          <p:cNvSpPr>
            <a:spLocks noGrp="1"/>
          </p:cNvSpPr>
          <p:nvPr>
            <p:ph type="subTitle" idx="1"/>
          </p:nvPr>
        </p:nvSpPr>
        <p:spPr>
          <a:xfrm>
            <a:off x="1569122" y="4641709"/>
            <a:ext cx="6957802" cy="1791317"/>
          </a:xfrm>
        </p:spPr>
        <p:txBody>
          <a:bodyPr/>
          <a:lstStyle/>
          <a:p>
            <a:endParaRPr lang="en-GB" dirty="0"/>
          </a:p>
        </p:txBody>
      </p:sp>
      <p:sp>
        <p:nvSpPr>
          <p:cNvPr id="4" name="TextBox 3"/>
          <p:cNvSpPr txBox="1"/>
          <p:nvPr/>
        </p:nvSpPr>
        <p:spPr>
          <a:xfrm>
            <a:off x="468316" y="6901064"/>
            <a:ext cx="853119" cy="307777"/>
          </a:xfrm>
          <a:prstGeom prst="rect">
            <a:avLst/>
          </a:prstGeom>
          <a:noFill/>
        </p:spPr>
        <p:txBody>
          <a:bodyPr wrap="none" rtlCol="0">
            <a:spAutoFit/>
          </a:bodyPr>
          <a:lstStyle/>
          <a:p>
            <a:r>
              <a:rPr lang="en-GB" sz="1400" dirty="0">
                <a:solidFill>
                  <a:schemeClr val="bg1">
                    <a:lumMod val="65000"/>
                  </a:schemeClr>
                </a:solidFill>
              </a:rPr>
              <a:t>10:30am</a:t>
            </a:r>
          </a:p>
        </p:txBody>
      </p:sp>
    </p:spTree>
    <p:extLst>
      <p:ext uri="{BB962C8B-B14F-4D97-AF65-F5344CB8AC3E}">
        <p14:creationId xmlns:p14="http://schemas.microsoft.com/office/powerpoint/2010/main" val="36534891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044" y="1269895"/>
            <a:ext cx="7886700" cy="955135"/>
          </a:xfrm>
        </p:spPr>
        <p:txBody>
          <a:bodyPr>
            <a:normAutofit/>
          </a:bodyPr>
          <a:lstStyle/>
          <a:p>
            <a:r>
              <a:rPr lang="en-GB" dirty="0"/>
              <a:t>User Permissions</a:t>
            </a:r>
          </a:p>
        </p:txBody>
      </p:sp>
      <p:sp>
        <p:nvSpPr>
          <p:cNvPr id="3" name="Content Placeholder 2"/>
          <p:cNvSpPr>
            <a:spLocks noGrp="1"/>
          </p:cNvSpPr>
          <p:nvPr>
            <p:ph idx="1"/>
          </p:nvPr>
        </p:nvSpPr>
        <p:spPr>
          <a:xfrm>
            <a:off x="693044" y="2225029"/>
            <a:ext cx="8694539" cy="4834989"/>
          </a:xfrm>
        </p:spPr>
        <p:txBody>
          <a:bodyPr>
            <a:noAutofit/>
          </a:bodyPr>
          <a:lstStyle/>
          <a:p>
            <a:r>
              <a:rPr lang="en-GB" sz="2000" b="1" dirty="0"/>
              <a:t>FM PDCs </a:t>
            </a:r>
          </a:p>
          <a:p>
            <a:pPr lvl="1"/>
            <a:r>
              <a:rPr lang="en-GB" sz="1800" dirty="0"/>
              <a:t>Users part of the PM PDCs group can perform the following:</a:t>
            </a:r>
          </a:p>
          <a:p>
            <a:pPr lvl="2"/>
            <a:r>
              <a:rPr lang="en-GB" sz="1600" dirty="0"/>
              <a:t>The same permissions as for the Administrator apart from the System Administration permissions</a:t>
            </a:r>
          </a:p>
          <a:p>
            <a:pPr lvl="2"/>
            <a:r>
              <a:rPr lang="en-GB" sz="1600" dirty="0"/>
              <a:t>Create, Edit, Delete only in the Static Data tab</a:t>
            </a:r>
          </a:p>
          <a:p>
            <a:pPr lvl="1"/>
            <a:endParaRPr lang="en-GB" sz="1200" dirty="0"/>
          </a:p>
        </p:txBody>
      </p:sp>
    </p:spTree>
    <p:extLst>
      <p:ext uri="{BB962C8B-B14F-4D97-AF65-F5344CB8AC3E}">
        <p14:creationId xmlns:p14="http://schemas.microsoft.com/office/powerpoint/2010/main" val="16872636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Property Permissions</a:t>
            </a:r>
          </a:p>
        </p:txBody>
      </p:sp>
      <p:sp>
        <p:nvSpPr>
          <p:cNvPr id="3" name="Content Placeholder 2"/>
          <p:cNvSpPr>
            <a:spLocks noGrp="1"/>
          </p:cNvSpPr>
          <p:nvPr>
            <p:ph idx="1"/>
          </p:nvPr>
        </p:nvSpPr>
        <p:spPr>
          <a:xfrm>
            <a:off x="869149" y="2079429"/>
            <a:ext cx="8655485" cy="4747364"/>
          </a:xfrm>
        </p:spPr>
        <p:txBody>
          <a:bodyPr>
            <a:normAutofit/>
          </a:bodyPr>
          <a:lstStyle/>
          <a:p>
            <a:pPr>
              <a:lnSpc>
                <a:spcPct val="160000"/>
              </a:lnSpc>
            </a:pPr>
            <a:r>
              <a:rPr lang="en-GB" dirty="0"/>
              <a:t>iMeta SSI also allows various fields to have permissions applied</a:t>
            </a:r>
          </a:p>
          <a:p>
            <a:pPr>
              <a:lnSpc>
                <a:spcPct val="160000"/>
              </a:lnSpc>
            </a:pPr>
            <a:r>
              <a:rPr lang="en-GB" dirty="0"/>
              <a:t>Permissions applied via the Property Permissions tab in System Administration</a:t>
            </a:r>
          </a:p>
          <a:p>
            <a:pPr>
              <a:lnSpc>
                <a:spcPct val="160000"/>
              </a:lnSpc>
            </a:pPr>
            <a:endParaRPr lang="en-GB" sz="2000" dirty="0"/>
          </a:p>
          <a:p>
            <a:pPr marL="0" indent="0">
              <a:lnSpc>
                <a:spcPct val="160000"/>
              </a:lnSpc>
              <a:buNone/>
            </a:pPr>
            <a:endParaRPr lang="en-GB" sz="2000" dirty="0"/>
          </a:p>
        </p:txBody>
      </p:sp>
      <p:pic>
        <p:nvPicPr>
          <p:cNvPr id="5" name="Picture 4"/>
          <p:cNvPicPr>
            <a:picLocks noChangeAspect="1"/>
          </p:cNvPicPr>
          <p:nvPr/>
        </p:nvPicPr>
        <p:blipFill>
          <a:blip r:embed="rId3"/>
          <a:stretch>
            <a:fillRect/>
          </a:stretch>
        </p:blipFill>
        <p:spPr>
          <a:xfrm>
            <a:off x="2464909" y="5166353"/>
            <a:ext cx="5463958" cy="1660440"/>
          </a:xfrm>
          <a:prstGeom prst="rect">
            <a:avLst/>
          </a:prstGeom>
        </p:spPr>
      </p:pic>
      <p:sp>
        <p:nvSpPr>
          <p:cNvPr id="6" name="Oval 5"/>
          <p:cNvSpPr/>
          <p:nvPr/>
        </p:nvSpPr>
        <p:spPr>
          <a:xfrm>
            <a:off x="5854505" y="5511564"/>
            <a:ext cx="789140" cy="22546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68" dirty="0"/>
          </a:p>
        </p:txBody>
      </p:sp>
    </p:spTree>
    <p:extLst>
      <p:ext uri="{BB962C8B-B14F-4D97-AF65-F5344CB8AC3E}">
        <p14:creationId xmlns:p14="http://schemas.microsoft.com/office/powerpoint/2010/main" val="38336084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lstStyle/>
          <a:p>
            <a:r>
              <a:rPr lang="en-GB" dirty="0"/>
              <a:t>Lunch</a:t>
            </a:r>
          </a:p>
        </p:txBody>
      </p:sp>
      <p:sp>
        <p:nvSpPr>
          <p:cNvPr id="3" name="Subtitle 2"/>
          <p:cNvSpPr>
            <a:spLocks noGrp="1"/>
          </p:cNvSpPr>
          <p:nvPr>
            <p:ph type="subTitle" idx="1"/>
          </p:nvPr>
        </p:nvSpPr>
        <p:spPr>
          <a:xfrm>
            <a:off x="1569122" y="4641709"/>
            <a:ext cx="6957802" cy="1791317"/>
          </a:xfrm>
        </p:spPr>
        <p:txBody>
          <a:bodyPr/>
          <a:lstStyle/>
          <a:p>
            <a:r>
              <a:rPr lang="en-GB" dirty="0"/>
              <a:t>Resume at 1:30pm</a:t>
            </a:r>
          </a:p>
        </p:txBody>
      </p:sp>
      <p:sp>
        <p:nvSpPr>
          <p:cNvPr id="4" name="TextBox 3"/>
          <p:cNvSpPr txBox="1"/>
          <p:nvPr/>
        </p:nvSpPr>
        <p:spPr>
          <a:xfrm>
            <a:off x="468316" y="6901064"/>
            <a:ext cx="867545" cy="307777"/>
          </a:xfrm>
          <a:prstGeom prst="rect">
            <a:avLst/>
          </a:prstGeom>
          <a:noFill/>
        </p:spPr>
        <p:txBody>
          <a:bodyPr wrap="none" rtlCol="0">
            <a:spAutoFit/>
          </a:bodyPr>
          <a:lstStyle/>
          <a:p>
            <a:r>
              <a:rPr lang="en-GB" sz="1400" dirty="0">
                <a:solidFill>
                  <a:schemeClr val="bg1">
                    <a:lumMod val="65000"/>
                  </a:schemeClr>
                </a:solidFill>
              </a:rPr>
              <a:t>12:30pm</a:t>
            </a:r>
          </a:p>
        </p:txBody>
      </p:sp>
    </p:spTree>
    <p:extLst>
      <p:ext uri="{BB962C8B-B14F-4D97-AF65-F5344CB8AC3E}">
        <p14:creationId xmlns:p14="http://schemas.microsoft.com/office/powerpoint/2010/main" val="19809178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lstStyle/>
          <a:p>
            <a:r>
              <a:rPr lang="en-GB" dirty="0"/>
              <a:t>System Architecture</a:t>
            </a:r>
          </a:p>
        </p:txBody>
      </p:sp>
      <p:sp>
        <p:nvSpPr>
          <p:cNvPr id="3" name="Subtitle 2"/>
          <p:cNvSpPr>
            <a:spLocks noGrp="1"/>
          </p:cNvSpPr>
          <p:nvPr>
            <p:ph type="subTitle" idx="1"/>
          </p:nvPr>
        </p:nvSpPr>
        <p:spPr>
          <a:xfrm>
            <a:off x="1569122" y="4641709"/>
            <a:ext cx="6957802" cy="1791317"/>
          </a:xfrm>
        </p:spPr>
        <p:txBody>
          <a:bodyPr/>
          <a:lstStyle/>
          <a:p>
            <a:endParaRPr lang="en-GB" dirty="0"/>
          </a:p>
        </p:txBody>
      </p:sp>
      <p:sp>
        <p:nvSpPr>
          <p:cNvPr id="4" name="TextBox 3"/>
          <p:cNvSpPr txBox="1"/>
          <p:nvPr/>
        </p:nvSpPr>
        <p:spPr>
          <a:xfrm>
            <a:off x="468316" y="6901064"/>
            <a:ext cx="771365" cy="307777"/>
          </a:xfrm>
          <a:prstGeom prst="rect">
            <a:avLst/>
          </a:prstGeom>
          <a:noFill/>
        </p:spPr>
        <p:txBody>
          <a:bodyPr wrap="none" rtlCol="0">
            <a:spAutoFit/>
          </a:bodyPr>
          <a:lstStyle/>
          <a:p>
            <a:r>
              <a:rPr lang="en-GB" sz="1400" dirty="0">
                <a:solidFill>
                  <a:schemeClr val="bg1">
                    <a:lumMod val="65000"/>
                  </a:schemeClr>
                </a:solidFill>
              </a:rPr>
              <a:t>1:30pm</a:t>
            </a:r>
          </a:p>
        </p:txBody>
      </p:sp>
    </p:spTree>
    <p:extLst>
      <p:ext uri="{BB962C8B-B14F-4D97-AF65-F5344CB8AC3E}">
        <p14:creationId xmlns:p14="http://schemas.microsoft.com/office/powerpoint/2010/main" val="29307661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SCB iMeta SSI Solution</a:t>
            </a:r>
          </a:p>
        </p:txBody>
      </p:sp>
      <p:pic>
        <p:nvPicPr>
          <p:cNvPr id="3" name="Picture 2"/>
          <p:cNvPicPr>
            <a:picLocks noChangeAspect="1"/>
          </p:cNvPicPr>
          <p:nvPr/>
        </p:nvPicPr>
        <p:blipFill>
          <a:blip r:embed="rId3"/>
          <a:stretch>
            <a:fillRect/>
          </a:stretch>
        </p:blipFill>
        <p:spPr>
          <a:xfrm>
            <a:off x="608337" y="2038663"/>
            <a:ext cx="8768720" cy="4978825"/>
          </a:xfrm>
          <a:prstGeom prst="rect">
            <a:avLst/>
          </a:prstGeom>
        </p:spPr>
      </p:pic>
    </p:spTree>
    <p:extLst>
      <p:ext uri="{BB962C8B-B14F-4D97-AF65-F5344CB8AC3E}">
        <p14:creationId xmlns:p14="http://schemas.microsoft.com/office/powerpoint/2010/main" val="15643056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iMeta SSI System Architecture</a:t>
            </a:r>
          </a:p>
        </p:txBody>
      </p:sp>
      <p:graphicFrame>
        <p:nvGraphicFramePr>
          <p:cNvPr id="9" name="Object 8"/>
          <p:cNvGraphicFramePr>
            <a:graphicFrameLocks noChangeAspect="1"/>
          </p:cNvGraphicFramePr>
          <p:nvPr>
            <p:extLst>
              <p:ext uri="{D42A27DB-BD31-4B8C-83A1-F6EECF244321}">
                <p14:modId xmlns:p14="http://schemas.microsoft.com/office/powerpoint/2010/main" val="4227803015"/>
              </p:ext>
            </p:extLst>
          </p:nvPr>
        </p:nvGraphicFramePr>
        <p:xfrm>
          <a:off x="985169" y="1942970"/>
          <a:ext cx="8110288" cy="5425393"/>
        </p:xfrm>
        <a:graphic>
          <a:graphicData uri="http://schemas.openxmlformats.org/presentationml/2006/ole">
            <mc:AlternateContent xmlns:mc="http://schemas.openxmlformats.org/markup-compatibility/2006">
              <mc:Choice xmlns:v="urn:schemas-microsoft-com:vml" Requires="v">
                <p:oleObj spid="_x0000_s11355" name="Visio" r:id="rId4" imgW="10173511" imgH="6772109" progId="Visio.Drawing.15">
                  <p:embed/>
                </p:oleObj>
              </mc:Choice>
              <mc:Fallback>
                <p:oleObj name="Visio" r:id="rId4" imgW="10173511" imgH="6772109" progId="Visio.Drawing.15">
                  <p:embed/>
                  <p:pic>
                    <p:nvPicPr>
                      <p:cNvPr id="0" name=""/>
                      <p:cNvPicPr/>
                      <p:nvPr/>
                    </p:nvPicPr>
                    <p:blipFill>
                      <a:blip r:embed="rId5"/>
                      <a:stretch>
                        <a:fillRect/>
                      </a:stretch>
                    </p:blipFill>
                    <p:spPr>
                      <a:xfrm>
                        <a:off x="985169" y="1942970"/>
                        <a:ext cx="8110288" cy="5425393"/>
                      </a:xfrm>
                      <a:prstGeom prst="rect">
                        <a:avLst/>
                      </a:prstGeom>
                    </p:spPr>
                  </p:pic>
                </p:oleObj>
              </mc:Fallback>
            </mc:AlternateContent>
          </a:graphicData>
        </a:graphic>
      </p:graphicFrame>
    </p:spTree>
    <p:extLst>
      <p:ext uri="{BB962C8B-B14F-4D97-AF65-F5344CB8AC3E}">
        <p14:creationId xmlns:p14="http://schemas.microsoft.com/office/powerpoint/2010/main" val="2040181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Components</a:t>
            </a:r>
          </a:p>
        </p:txBody>
      </p:sp>
      <p:sp>
        <p:nvSpPr>
          <p:cNvPr id="3" name="Content Placeholder 2"/>
          <p:cNvSpPr>
            <a:spLocks noGrp="1"/>
          </p:cNvSpPr>
          <p:nvPr>
            <p:ph sz="half" idx="1"/>
          </p:nvPr>
        </p:nvSpPr>
        <p:spPr>
          <a:xfrm>
            <a:off x="693043" y="2012413"/>
            <a:ext cx="4284266" cy="5100767"/>
          </a:xfrm>
        </p:spPr>
        <p:txBody>
          <a:bodyPr>
            <a:normAutofit/>
          </a:bodyPr>
          <a:lstStyle/>
          <a:p>
            <a:r>
              <a:rPr lang="en-GB" sz="1800" b="1" dirty="0"/>
              <a:t>Service Host</a:t>
            </a:r>
          </a:p>
          <a:p>
            <a:pPr lvl="1"/>
            <a:r>
              <a:rPr lang="en-GB" sz="1600" dirty="0"/>
              <a:t>State Machine queue – queued background actions</a:t>
            </a:r>
          </a:p>
          <a:p>
            <a:pPr lvl="1"/>
            <a:r>
              <a:rPr lang="en-GB" sz="1600" dirty="0"/>
              <a:t>Upstream – Interface to SCI (MQ) for Counterparty/Agent messages </a:t>
            </a:r>
          </a:p>
          <a:p>
            <a:pPr lvl="1"/>
            <a:r>
              <a:rPr lang="en-GB" sz="1600" dirty="0"/>
              <a:t>Downstream – Interface to BPMS (MQ) for SSI messages to publish to Settlement systems</a:t>
            </a:r>
          </a:p>
          <a:p>
            <a:pPr lvl="1"/>
            <a:r>
              <a:rPr lang="en-GB" sz="1600" dirty="0"/>
              <a:t>Other object change</a:t>
            </a:r>
          </a:p>
          <a:p>
            <a:pPr lvl="1"/>
            <a:r>
              <a:rPr lang="en-GB" sz="1600" dirty="0" err="1"/>
              <a:t>Ack</a:t>
            </a:r>
            <a:r>
              <a:rPr lang="en-GB" sz="1600" dirty="0"/>
              <a:t>/</a:t>
            </a:r>
            <a:r>
              <a:rPr lang="en-GB" sz="1600" dirty="0" err="1"/>
              <a:t>Nack</a:t>
            </a:r>
            <a:r>
              <a:rPr lang="en-GB" sz="1600" dirty="0"/>
              <a:t> processing from BPMS</a:t>
            </a:r>
          </a:p>
          <a:p>
            <a:pPr lvl="1"/>
            <a:r>
              <a:rPr lang="en-GB" sz="1600" dirty="0"/>
              <a:t>Daily </a:t>
            </a:r>
            <a:r>
              <a:rPr lang="en-GB" sz="1600" dirty="0" err="1"/>
              <a:t>sproc</a:t>
            </a:r>
            <a:r>
              <a:rPr lang="en-GB" sz="1600" dirty="0"/>
              <a:t> runner</a:t>
            </a:r>
          </a:p>
          <a:p>
            <a:pPr lvl="1"/>
            <a:r>
              <a:rPr lang="en-GB" sz="1600" dirty="0"/>
              <a:t>Delete closed objects</a:t>
            </a:r>
          </a:p>
          <a:p>
            <a:pPr lvl="1"/>
            <a:r>
              <a:rPr lang="en-GB" sz="1600" dirty="0"/>
              <a:t>Others</a:t>
            </a:r>
          </a:p>
          <a:p>
            <a:pPr marL="0" indent="0">
              <a:buNone/>
            </a:pPr>
            <a:endParaRPr lang="en-GB" sz="1800" dirty="0"/>
          </a:p>
          <a:p>
            <a:r>
              <a:rPr lang="en-GB" sz="1800" b="1" dirty="0"/>
              <a:t>Web Services</a:t>
            </a:r>
            <a:endParaRPr lang="en-GB" sz="1800" dirty="0"/>
          </a:p>
          <a:p>
            <a:pPr lvl="1"/>
            <a:r>
              <a:rPr lang="en-GB" sz="1600" dirty="0"/>
              <a:t>Interface providing Client functionality</a:t>
            </a:r>
          </a:p>
          <a:p>
            <a:pPr lvl="1"/>
            <a:endParaRPr lang="en-GB" sz="1800" dirty="0"/>
          </a:p>
          <a:p>
            <a:r>
              <a:rPr lang="en-GB" sz="1800" b="1" dirty="0"/>
              <a:t>Client</a:t>
            </a:r>
            <a:endParaRPr lang="en-GB" sz="1800" dirty="0"/>
          </a:p>
          <a:p>
            <a:pPr lvl="1"/>
            <a:r>
              <a:rPr lang="en-GB" sz="1600" dirty="0"/>
              <a:t>Managing objects, task queues and system management</a:t>
            </a:r>
          </a:p>
          <a:p>
            <a:endParaRPr lang="en-GB" dirty="0"/>
          </a:p>
        </p:txBody>
      </p:sp>
      <p:sp>
        <p:nvSpPr>
          <p:cNvPr id="4" name="Content Placeholder 3"/>
          <p:cNvSpPr>
            <a:spLocks noGrp="1"/>
          </p:cNvSpPr>
          <p:nvPr>
            <p:ph sz="half" idx="2"/>
          </p:nvPr>
        </p:nvSpPr>
        <p:spPr>
          <a:xfrm>
            <a:off x="5103316" y="2012414"/>
            <a:ext cx="4284266" cy="5100766"/>
          </a:xfrm>
        </p:spPr>
        <p:txBody>
          <a:bodyPr>
            <a:normAutofit/>
          </a:bodyPr>
          <a:lstStyle/>
          <a:p>
            <a:r>
              <a:rPr lang="en-GB" sz="1800" b="1" dirty="0"/>
              <a:t>Alert </a:t>
            </a:r>
            <a:r>
              <a:rPr lang="en-GB" sz="1800" b="1" dirty="0" err="1"/>
              <a:t>Poller</a:t>
            </a:r>
            <a:endParaRPr lang="en-GB" sz="1800" dirty="0"/>
          </a:p>
          <a:p>
            <a:pPr lvl="1"/>
            <a:r>
              <a:rPr lang="en-GB" sz="1600" dirty="0"/>
              <a:t>Polls for Alert messages</a:t>
            </a:r>
          </a:p>
          <a:p>
            <a:endParaRPr lang="en-GB" sz="1800" dirty="0"/>
          </a:p>
          <a:p>
            <a:r>
              <a:rPr lang="en-GB" sz="1800" b="1" dirty="0"/>
              <a:t>Alert Downloader</a:t>
            </a:r>
            <a:endParaRPr lang="en-GB" sz="1800" dirty="0"/>
          </a:p>
          <a:p>
            <a:pPr lvl="1"/>
            <a:r>
              <a:rPr lang="en-GB" sz="1600" dirty="0"/>
              <a:t>Downloads Raw Alert SSIs and Trading Accounts data in response to relevant Alert messages from </a:t>
            </a:r>
            <a:r>
              <a:rPr lang="en-GB" sz="1600" dirty="0" err="1"/>
              <a:t>AlertPoller</a:t>
            </a:r>
            <a:endParaRPr lang="en-GB" sz="1600" dirty="0"/>
          </a:p>
          <a:p>
            <a:endParaRPr lang="en-GB" sz="1800" dirty="0"/>
          </a:p>
          <a:p>
            <a:r>
              <a:rPr lang="en-GB" sz="1800" b="1" dirty="0"/>
              <a:t>Alert Cache</a:t>
            </a:r>
          </a:p>
          <a:p>
            <a:pPr lvl="1"/>
            <a:r>
              <a:rPr lang="en-GB" sz="1600" dirty="0"/>
              <a:t>Optimises performance by caching raw Alert Data</a:t>
            </a:r>
          </a:p>
          <a:p>
            <a:pPr lvl="1"/>
            <a:r>
              <a:rPr lang="en-GB" sz="1600" dirty="0"/>
              <a:t>Reduces cost by downloading additional data in paid-for window</a:t>
            </a:r>
          </a:p>
          <a:p>
            <a:pPr marL="0" indent="0">
              <a:buNone/>
            </a:pPr>
            <a:endParaRPr lang="en-GB" sz="1800" dirty="0"/>
          </a:p>
          <a:p>
            <a:r>
              <a:rPr lang="en-GB" sz="1800" b="1" dirty="0"/>
              <a:t>State Machine</a:t>
            </a:r>
          </a:p>
          <a:p>
            <a:pPr lvl="1"/>
            <a:r>
              <a:rPr lang="en-GB" sz="1600" dirty="0"/>
              <a:t>‘Glue’</a:t>
            </a:r>
          </a:p>
          <a:p>
            <a:pPr lvl="1"/>
            <a:r>
              <a:rPr lang="en-GB" sz="1600" dirty="0"/>
              <a:t>State transition rules</a:t>
            </a:r>
          </a:p>
          <a:p>
            <a:pPr lvl="1"/>
            <a:r>
              <a:rPr lang="en-GB" sz="1600" dirty="0"/>
              <a:t>Permissions</a:t>
            </a:r>
          </a:p>
          <a:p>
            <a:pPr lvl="1"/>
            <a:r>
              <a:rPr lang="en-GB" sz="1600" dirty="0"/>
              <a:t>Validation</a:t>
            </a:r>
          </a:p>
          <a:p>
            <a:pPr lvl="1"/>
            <a:r>
              <a:rPr lang="en-GB" sz="1600" dirty="0"/>
              <a:t>Workflow</a:t>
            </a:r>
          </a:p>
          <a:p>
            <a:endParaRPr lang="en-GB" dirty="0"/>
          </a:p>
        </p:txBody>
      </p:sp>
    </p:spTree>
    <p:extLst>
      <p:ext uri="{BB962C8B-B14F-4D97-AF65-F5344CB8AC3E}">
        <p14:creationId xmlns:p14="http://schemas.microsoft.com/office/powerpoint/2010/main" val="2803194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Proposed change to Service Host</a:t>
            </a:r>
          </a:p>
        </p:txBody>
      </p:sp>
      <p:sp>
        <p:nvSpPr>
          <p:cNvPr id="3" name="Content Placeholder 2"/>
          <p:cNvSpPr>
            <a:spLocks noGrp="1"/>
          </p:cNvSpPr>
          <p:nvPr>
            <p:ph idx="1"/>
          </p:nvPr>
        </p:nvSpPr>
        <p:spPr/>
        <p:txBody>
          <a:bodyPr>
            <a:noAutofit/>
          </a:bodyPr>
          <a:lstStyle/>
          <a:p>
            <a:r>
              <a:rPr lang="en-GB" sz="2000" dirty="0"/>
              <a:t>At the time of writing, a plan to split up Service Host is being discussed between iMeta and SCB</a:t>
            </a:r>
          </a:p>
          <a:p>
            <a:endParaRPr lang="en-GB" sz="2000" dirty="0"/>
          </a:p>
          <a:p>
            <a:r>
              <a:rPr lang="en-GB" sz="2000" dirty="0"/>
              <a:t>If this proceeds, Service Host would remain, however it would do less</a:t>
            </a:r>
          </a:p>
          <a:p>
            <a:endParaRPr lang="en-GB" sz="2000" dirty="0"/>
          </a:p>
          <a:p>
            <a:r>
              <a:rPr lang="en-GB" sz="2000" dirty="0"/>
              <a:t>In addition, several new services would be created, which would take on the roles that are removed from Service Host</a:t>
            </a:r>
          </a:p>
          <a:p>
            <a:endParaRPr lang="en-GB" sz="2000" dirty="0"/>
          </a:p>
          <a:p>
            <a:r>
              <a:rPr lang="en-GB" sz="2000" dirty="0"/>
              <a:t>They are likely to be:</a:t>
            </a:r>
          </a:p>
          <a:p>
            <a:pPr lvl="1"/>
            <a:r>
              <a:rPr lang="en-GB" sz="1800" dirty="0"/>
              <a:t>Upstream Service</a:t>
            </a:r>
          </a:p>
          <a:p>
            <a:pPr lvl="1"/>
            <a:r>
              <a:rPr lang="en-GB" sz="1800" dirty="0"/>
              <a:t>State Machine Service</a:t>
            </a:r>
          </a:p>
          <a:p>
            <a:pPr lvl="1"/>
            <a:r>
              <a:rPr lang="en-GB" sz="1800" dirty="0"/>
              <a:t>Object Change Service</a:t>
            </a:r>
          </a:p>
          <a:p>
            <a:pPr lvl="1"/>
            <a:r>
              <a:rPr lang="en-GB" sz="1800" dirty="0" err="1"/>
              <a:t>Ack</a:t>
            </a:r>
            <a:r>
              <a:rPr lang="en-GB" sz="1800" dirty="0"/>
              <a:t>/</a:t>
            </a:r>
            <a:r>
              <a:rPr lang="en-GB" sz="1800" dirty="0" err="1"/>
              <a:t>Nack</a:t>
            </a:r>
            <a:r>
              <a:rPr lang="en-GB" sz="1800" dirty="0"/>
              <a:t> Receiving Service</a:t>
            </a:r>
          </a:p>
        </p:txBody>
      </p:sp>
    </p:spTree>
    <p:extLst>
      <p:ext uri="{BB962C8B-B14F-4D97-AF65-F5344CB8AC3E}">
        <p14:creationId xmlns:p14="http://schemas.microsoft.com/office/powerpoint/2010/main" val="22359195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Data flow illustration – new </a:t>
            </a:r>
            <a:r>
              <a:rPr lang="en-GB" dirty="0" err="1"/>
              <a:t>Cpty</a:t>
            </a:r>
            <a:r>
              <a:rPr lang="en-GB" dirty="0"/>
              <a:t>/TA from SCI</a:t>
            </a:r>
          </a:p>
        </p:txBody>
      </p:sp>
      <p:sp>
        <p:nvSpPr>
          <p:cNvPr id="3" name="Content Placeholder 2"/>
          <p:cNvSpPr>
            <a:spLocks noGrp="1"/>
          </p:cNvSpPr>
          <p:nvPr>
            <p:ph idx="1"/>
          </p:nvPr>
        </p:nvSpPr>
        <p:spPr>
          <a:xfrm>
            <a:off x="6179443" y="2038663"/>
            <a:ext cx="3208139" cy="4968192"/>
          </a:xfrm>
        </p:spPr>
        <p:txBody>
          <a:bodyPr>
            <a:normAutofit fontScale="85000" lnSpcReduction="20000"/>
          </a:bodyPr>
          <a:lstStyle/>
          <a:p>
            <a:r>
              <a:rPr lang="en-GB" dirty="0"/>
              <a:t>XML message received from SCI by Upstream processor</a:t>
            </a:r>
          </a:p>
          <a:p>
            <a:endParaRPr lang="en-GB" dirty="0"/>
          </a:p>
          <a:p>
            <a:r>
              <a:rPr lang="en-GB" dirty="0"/>
              <a:t>Record created in iMeta SSI via SM</a:t>
            </a:r>
          </a:p>
          <a:p>
            <a:endParaRPr lang="en-GB" dirty="0"/>
          </a:p>
          <a:p>
            <a:r>
              <a:rPr lang="en-GB" dirty="0"/>
              <a:t>Call made to Alert to retrieve Alert TA data</a:t>
            </a:r>
          </a:p>
          <a:p>
            <a:endParaRPr lang="en-GB" dirty="0"/>
          </a:p>
          <a:p>
            <a:r>
              <a:rPr lang="en-GB" dirty="0"/>
              <a:t>Calls made to Alert to retrieve SSIs</a:t>
            </a:r>
          </a:p>
          <a:p>
            <a:endParaRPr lang="en-GB" dirty="0"/>
          </a:p>
          <a:p>
            <a:r>
              <a:rPr lang="en-GB" dirty="0"/>
              <a:t>SSIs published downstream if Approved</a:t>
            </a:r>
          </a:p>
        </p:txBody>
      </p:sp>
      <p:graphicFrame>
        <p:nvGraphicFramePr>
          <p:cNvPr id="4" name="Object 3"/>
          <p:cNvGraphicFramePr>
            <a:graphicFrameLocks noChangeAspect="1"/>
          </p:cNvGraphicFramePr>
          <p:nvPr>
            <p:extLst>
              <p:ext uri="{D42A27DB-BD31-4B8C-83A1-F6EECF244321}">
                <p14:modId xmlns:p14="http://schemas.microsoft.com/office/powerpoint/2010/main" val="2328001679"/>
              </p:ext>
            </p:extLst>
          </p:nvPr>
        </p:nvGraphicFramePr>
        <p:xfrm>
          <a:off x="0" y="2282795"/>
          <a:ext cx="6430963" cy="4479925"/>
        </p:xfrm>
        <a:graphic>
          <a:graphicData uri="http://schemas.openxmlformats.org/presentationml/2006/ole">
            <mc:AlternateContent xmlns:mc="http://schemas.openxmlformats.org/markup-compatibility/2006">
              <mc:Choice xmlns:v="urn:schemas-microsoft-com:vml" Requires="v">
                <p:oleObj spid="_x0000_s13368" name="Visio" r:id="rId4" imgW="10250683" imgH="7140867" progId="Visio.Drawing.15">
                  <p:embed/>
                </p:oleObj>
              </mc:Choice>
              <mc:Fallback>
                <p:oleObj name="Visio" r:id="rId4" imgW="10250683" imgH="7140867" progId="Visio.Drawing.15">
                  <p:embed/>
                  <p:pic>
                    <p:nvPicPr>
                      <p:cNvPr id="0" name=""/>
                      <p:cNvPicPr/>
                      <p:nvPr/>
                    </p:nvPicPr>
                    <p:blipFill>
                      <a:blip r:embed="rId5"/>
                      <a:stretch>
                        <a:fillRect/>
                      </a:stretch>
                    </p:blipFill>
                    <p:spPr>
                      <a:xfrm>
                        <a:off x="0" y="2282795"/>
                        <a:ext cx="6430963" cy="4479925"/>
                      </a:xfrm>
                      <a:prstGeom prst="rect">
                        <a:avLst/>
                      </a:prstGeom>
                    </p:spPr>
                  </p:pic>
                </p:oleObj>
              </mc:Fallback>
            </mc:AlternateContent>
          </a:graphicData>
        </a:graphic>
      </p:graphicFrame>
    </p:spTree>
    <p:extLst>
      <p:ext uri="{BB962C8B-B14F-4D97-AF65-F5344CB8AC3E}">
        <p14:creationId xmlns:p14="http://schemas.microsoft.com/office/powerpoint/2010/main" val="35062000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Data flow illustration – Alert update to SSI</a:t>
            </a:r>
          </a:p>
        </p:txBody>
      </p:sp>
      <p:sp>
        <p:nvSpPr>
          <p:cNvPr id="3" name="Content Placeholder 2"/>
          <p:cNvSpPr>
            <a:spLocks noGrp="1"/>
          </p:cNvSpPr>
          <p:nvPr>
            <p:ph idx="1"/>
          </p:nvPr>
        </p:nvSpPr>
        <p:spPr>
          <a:xfrm>
            <a:off x="6198781" y="2038663"/>
            <a:ext cx="3423684" cy="5105669"/>
          </a:xfrm>
        </p:spPr>
        <p:txBody>
          <a:bodyPr>
            <a:normAutofit fontScale="77500" lnSpcReduction="20000"/>
          </a:bodyPr>
          <a:lstStyle/>
          <a:p>
            <a:r>
              <a:rPr lang="en-GB" dirty="0"/>
              <a:t>Alert </a:t>
            </a:r>
            <a:r>
              <a:rPr lang="en-GB" dirty="0" err="1"/>
              <a:t>Poller</a:t>
            </a:r>
            <a:r>
              <a:rPr lang="en-GB" dirty="0"/>
              <a:t> polls and receives a summery of acronyms for which SSIs have changed</a:t>
            </a:r>
          </a:p>
          <a:p>
            <a:endParaRPr lang="en-GB" dirty="0"/>
          </a:p>
          <a:p>
            <a:r>
              <a:rPr lang="en-GB" dirty="0"/>
              <a:t>For each acronym, Alert Messages are downloaded and stored in DB</a:t>
            </a:r>
          </a:p>
          <a:p>
            <a:endParaRPr lang="en-GB" dirty="0"/>
          </a:p>
          <a:p>
            <a:r>
              <a:rPr lang="en-GB" dirty="0"/>
              <a:t>Alert Downloader processes each Alert Message, downloading the changed SSI and updating the iMeta SSI version via the SM</a:t>
            </a:r>
          </a:p>
          <a:p>
            <a:endParaRPr lang="en-GB" dirty="0"/>
          </a:p>
          <a:p>
            <a:r>
              <a:rPr lang="en-GB" dirty="0"/>
              <a:t>If approved, the SSI is published downstream</a:t>
            </a:r>
          </a:p>
        </p:txBody>
      </p:sp>
      <p:graphicFrame>
        <p:nvGraphicFramePr>
          <p:cNvPr id="4" name="Object 3"/>
          <p:cNvGraphicFramePr>
            <a:graphicFrameLocks noChangeAspect="1"/>
          </p:cNvGraphicFramePr>
          <p:nvPr>
            <p:extLst>
              <p:ext uri="{D42A27DB-BD31-4B8C-83A1-F6EECF244321}">
                <p14:modId xmlns:p14="http://schemas.microsoft.com/office/powerpoint/2010/main" val="3464504543"/>
              </p:ext>
            </p:extLst>
          </p:nvPr>
        </p:nvGraphicFramePr>
        <p:xfrm>
          <a:off x="244550" y="2225030"/>
          <a:ext cx="6071190" cy="4919302"/>
        </p:xfrm>
        <a:graphic>
          <a:graphicData uri="http://schemas.openxmlformats.org/presentationml/2006/ole">
            <mc:AlternateContent xmlns:mc="http://schemas.openxmlformats.org/markup-compatibility/2006">
              <mc:Choice xmlns:v="urn:schemas-microsoft-com:vml" Requires="v">
                <p:oleObj spid="_x0000_s14393" name="Visio" r:id="rId4" imgW="9120654" imgH="7389729" progId="Visio.Drawing.15">
                  <p:embed/>
                </p:oleObj>
              </mc:Choice>
              <mc:Fallback>
                <p:oleObj name="Visio" r:id="rId4" imgW="9120654" imgH="7389729" progId="Visio.Drawing.15">
                  <p:embed/>
                  <p:pic>
                    <p:nvPicPr>
                      <p:cNvPr id="0" name=""/>
                      <p:cNvPicPr/>
                      <p:nvPr/>
                    </p:nvPicPr>
                    <p:blipFill>
                      <a:blip r:embed="rId5"/>
                      <a:stretch>
                        <a:fillRect/>
                      </a:stretch>
                    </p:blipFill>
                    <p:spPr>
                      <a:xfrm>
                        <a:off x="244550" y="2225030"/>
                        <a:ext cx="6071190" cy="4919302"/>
                      </a:xfrm>
                      <a:prstGeom prst="rect">
                        <a:avLst/>
                      </a:prstGeom>
                    </p:spPr>
                  </p:pic>
                </p:oleObj>
              </mc:Fallback>
            </mc:AlternateContent>
          </a:graphicData>
        </a:graphic>
      </p:graphicFrame>
    </p:spTree>
    <p:extLst>
      <p:ext uri="{BB962C8B-B14F-4D97-AF65-F5344CB8AC3E}">
        <p14:creationId xmlns:p14="http://schemas.microsoft.com/office/powerpoint/2010/main" val="666726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What is iMeta SSI?</a:t>
            </a:r>
          </a:p>
        </p:txBody>
      </p:sp>
      <p:sp>
        <p:nvSpPr>
          <p:cNvPr id="3" name="Content Placeholder 2"/>
          <p:cNvSpPr>
            <a:spLocks noGrp="1"/>
          </p:cNvSpPr>
          <p:nvPr>
            <p:ph idx="1"/>
          </p:nvPr>
        </p:nvSpPr>
        <p:spPr/>
        <p:txBody>
          <a:bodyPr>
            <a:normAutofit/>
          </a:bodyPr>
          <a:lstStyle/>
          <a:p>
            <a:pPr>
              <a:spcBef>
                <a:spcPts val="100"/>
              </a:spcBef>
            </a:pPr>
            <a:r>
              <a:rPr lang="en-GB" sz="1800" dirty="0"/>
              <a:t>iMeta SSI is a client - server application for the management of SSIs.</a:t>
            </a:r>
          </a:p>
          <a:p>
            <a:pPr lvl="1">
              <a:spcBef>
                <a:spcPts val="100"/>
              </a:spcBef>
            </a:pPr>
            <a:r>
              <a:rPr lang="en-GB" sz="1800" dirty="0"/>
              <a:t>Initially developed in 2008 now in use several major multinational banks</a:t>
            </a:r>
          </a:p>
          <a:p>
            <a:pPr lvl="1">
              <a:spcBef>
                <a:spcPts val="100"/>
              </a:spcBef>
            </a:pPr>
            <a:r>
              <a:rPr lang="en-GB" sz="1800" dirty="0"/>
              <a:t>Core functionality encapsulated in Base product common to all</a:t>
            </a:r>
          </a:p>
          <a:p>
            <a:pPr lvl="1">
              <a:spcBef>
                <a:spcPts val="100"/>
              </a:spcBef>
            </a:pPr>
            <a:r>
              <a:rPr lang="en-GB" sz="1800" dirty="0"/>
              <a:t>Customer specific functionality in Custom version</a:t>
            </a:r>
          </a:p>
          <a:p>
            <a:pPr>
              <a:spcBef>
                <a:spcPts val="100"/>
              </a:spcBef>
            </a:pPr>
            <a:endParaRPr lang="en-GB" sz="1800" dirty="0"/>
          </a:p>
          <a:p>
            <a:pPr>
              <a:spcBef>
                <a:spcPts val="100"/>
              </a:spcBef>
            </a:pPr>
            <a:r>
              <a:rPr lang="en-GB" sz="1800" dirty="0"/>
              <a:t>iMeta SSI can receive data from a number of sources. These include:</a:t>
            </a:r>
          </a:p>
          <a:p>
            <a:pPr lvl="1">
              <a:spcBef>
                <a:spcPts val="100"/>
              </a:spcBef>
            </a:pPr>
            <a:r>
              <a:rPr lang="en-US" sz="1800" dirty="0"/>
              <a:t>Manual Input</a:t>
            </a:r>
          </a:p>
          <a:p>
            <a:pPr lvl="1">
              <a:spcBef>
                <a:spcPts val="100"/>
              </a:spcBef>
            </a:pPr>
            <a:r>
              <a:rPr lang="en-US" sz="1800" dirty="0" err="1"/>
              <a:t>Omgeo</a:t>
            </a:r>
            <a:r>
              <a:rPr lang="en-US" sz="1800" dirty="0"/>
              <a:t> Alert (via Alert Direct)</a:t>
            </a:r>
          </a:p>
          <a:p>
            <a:pPr lvl="1">
              <a:spcBef>
                <a:spcPts val="100"/>
              </a:spcBef>
            </a:pPr>
            <a:r>
              <a:rPr lang="en-US" sz="1800" dirty="0"/>
              <a:t>Custom Data Feeds (Upstream)</a:t>
            </a:r>
          </a:p>
          <a:p>
            <a:pPr lvl="1">
              <a:spcBef>
                <a:spcPts val="100"/>
              </a:spcBef>
            </a:pPr>
            <a:r>
              <a:rPr lang="en-US" sz="1800" dirty="0"/>
              <a:t>Bulk upload (typically from spreadsheet) using Imports capability</a:t>
            </a:r>
          </a:p>
          <a:p>
            <a:pPr>
              <a:spcBef>
                <a:spcPts val="100"/>
              </a:spcBef>
            </a:pPr>
            <a:endParaRPr lang="en-GB" sz="1800" dirty="0"/>
          </a:p>
          <a:p>
            <a:pPr>
              <a:spcBef>
                <a:spcPts val="100"/>
              </a:spcBef>
            </a:pPr>
            <a:r>
              <a:rPr lang="en-GB" altLang="en-US" sz="1800" dirty="0"/>
              <a:t>iMeta SSI Enriches and manages this reference data</a:t>
            </a:r>
          </a:p>
          <a:p>
            <a:pPr>
              <a:spcBef>
                <a:spcPts val="100"/>
              </a:spcBef>
            </a:pPr>
            <a:endParaRPr lang="en-GB" altLang="en-US" sz="1800" dirty="0"/>
          </a:p>
          <a:p>
            <a:pPr>
              <a:spcBef>
                <a:spcPts val="100"/>
              </a:spcBef>
            </a:pPr>
            <a:r>
              <a:rPr lang="en-GB" altLang="en-US" sz="1800" dirty="0"/>
              <a:t>Automated Trading Account and SSI data distribution to (Downstream) settlement systems</a:t>
            </a:r>
            <a:endParaRPr lang="en-GB" dirty="0"/>
          </a:p>
        </p:txBody>
      </p:sp>
    </p:spTree>
    <p:extLst>
      <p:ext uri="{BB962C8B-B14F-4D97-AF65-F5344CB8AC3E}">
        <p14:creationId xmlns:p14="http://schemas.microsoft.com/office/powerpoint/2010/main" val="40272614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Data flow illustration – Manual change to SSI</a:t>
            </a:r>
          </a:p>
        </p:txBody>
      </p:sp>
      <p:sp>
        <p:nvSpPr>
          <p:cNvPr id="3" name="Content Placeholder 2"/>
          <p:cNvSpPr>
            <a:spLocks noGrp="1"/>
          </p:cNvSpPr>
          <p:nvPr>
            <p:ph idx="1"/>
          </p:nvPr>
        </p:nvSpPr>
        <p:spPr>
          <a:xfrm>
            <a:off x="6251944" y="2225030"/>
            <a:ext cx="3135639" cy="4784156"/>
          </a:xfrm>
        </p:spPr>
        <p:txBody>
          <a:bodyPr>
            <a:normAutofit fontScale="85000" lnSpcReduction="20000"/>
          </a:bodyPr>
          <a:lstStyle/>
          <a:p>
            <a:r>
              <a:rPr lang="en-GB" dirty="0"/>
              <a:t>User A makes change to SSI</a:t>
            </a:r>
          </a:p>
          <a:p>
            <a:endParaRPr lang="en-GB" dirty="0"/>
          </a:p>
          <a:p>
            <a:r>
              <a:rPr lang="en-GB" dirty="0"/>
              <a:t>SSI updated via SM and moved to Pending state</a:t>
            </a:r>
          </a:p>
          <a:p>
            <a:endParaRPr lang="en-GB" dirty="0"/>
          </a:p>
          <a:p>
            <a:r>
              <a:rPr lang="en-GB" dirty="0"/>
              <a:t>Task added to Review Queue</a:t>
            </a:r>
          </a:p>
          <a:p>
            <a:endParaRPr lang="en-GB" dirty="0"/>
          </a:p>
          <a:p>
            <a:r>
              <a:rPr lang="en-GB" dirty="0"/>
              <a:t>User B actions task and reviews change</a:t>
            </a:r>
          </a:p>
          <a:p>
            <a:endParaRPr lang="en-GB" dirty="0"/>
          </a:p>
          <a:p>
            <a:r>
              <a:rPr lang="en-GB" dirty="0"/>
              <a:t>SSI is approved and published downstream</a:t>
            </a:r>
          </a:p>
        </p:txBody>
      </p:sp>
      <p:graphicFrame>
        <p:nvGraphicFramePr>
          <p:cNvPr id="4" name="Object 3"/>
          <p:cNvGraphicFramePr>
            <a:graphicFrameLocks noChangeAspect="1"/>
          </p:cNvGraphicFramePr>
          <p:nvPr>
            <p:extLst>
              <p:ext uri="{D42A27DB-BD31-4B8C-83A1-F6EECF244321}">
                <p14:modId xmlns:p14="http://schemas.microsoft.com/office/powerpoint/2010/main" val="2865164003"/>
              </p:ext>
            </p:extLst>
          </p:nvPr>
        </p:nvGraphicFramePr>
        <p:xfrm>
          <a:off x="415861" y="2665984"/>
          <a:ext cx="5931777" cy="4343202"/>
        </p:xfrm>
        <a:graphic>
          <a:graphicData uri="http://schemas.openxmlformats.org/presentationml/2006/ole">
            <mc:AlternateContent xmlns:mc="http://schemas.openxmlformats.org/markup-compatibility/2006">
              <mc:Choice xmlns:v="urn:schemas-microsoft-com:vml" Requires="v">
                <p:oleObj spid="_x0000_s15416" name="Visio" r:id="rId3" imgW="9739981" imgH="7131469" progId="Visio.Drawing.15">
                  <p:embed/>
                </p:oleObj>
              </mc:Choice>
              <mc:Fallback>
                <p:oleObj name="Visio" r:id="rId3" imgW="9739981" imgH="7131469" progId="Visio.Drawing.15">
                  <p:embed/>
                  <p:pic>
                    <p:nvPicPr>
                      <p:cNvPr id="0" name=""/>
                      <p:cNvPicPr/>
                      <p:nvPr/>
                    </p:nvPicPr>
                    <p:blipFill>
                      <a:blip r:embed="rId4"/>
                      <a:stretch>
                        <a:fillRect/>
                      </a:stretch>
                    </p:blipFill>
                    <p:spPr>
                      <a:xfrm>
                        <a:off x="415861" y="2665984"/>
                        <a:ext cx="5931777" cy="4343202"/>
                      </a:xfrm>
                      <a:prstGeom prst="rect">
                        <a:avLst/>
                      </a:prstGeom>
                    </p:spPr>
                  </p:pic>
                </p:oleObj>
              </mc:Fallback>
            </mc:AlternateContent>
          </a:graphicData>
        </a:graphic>
      </p:graphicFrame>
    </p:spTree>
    <p:extLst>
      <p:ext uri="{BB962C8B-B14F-4D97-AF65-F5344CB8AC3E}">
        <p14:creationId xmlns:p14="http://schemas.microsoft.com/office/powerpoint/2010/main" val="10569219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Logging Overview</a:t>
            </a:r>
          </a:p>
        </p:txBody>
      </p:sp>
      <p:sp>
        <p:nvSpPr>
          <p:cNvPr id="3" name="Content Placeholder 2"/>
          <p:cNvSpPr>
            <a:spLocks noGrp="1"/>
          </p:cNvSpPr>
          <p:nvPr>
            <p:ph idx="1"/>
          </p:nvPr>
        </p:nvSpPr>
        <p:spPr/>
        <p:txBody>
          <a:bodyPr>
            <a:normAutofit fontScale="70000" lnSpcReduction="20000"/>
          </a:bodyPr>
          <a:lstStyle/>
          <a:p>
            <a:pPr>
              <a:lnSpc>
                <a:spcPct val="120000"/>
              </a:lnSpc>
            </a:pPr>
            <a:r>
              <a:rPr lang="en-GB" dirty="0"/>
              <a:t>Each component of iMeta SSI will create a log file</a:t>
            </a:r>
          </a:p>
          <a:p>
            <a:pPr>
              <a:lnSpc>
                <a:spcPct val="120000"/>
              </a:lnSpc>
            </a:pPr>
            <a:endParaRPr lang="en-GB" dirty="0"/>
          </a:p>
          <a:p>
            <a:pPr>
              <a:lnSpc>
                <a:spcPct val="120000"/>
              </a:lnSpc>
            </a:pPr>
            <a:r>
              <a:rPr lang="en-GB" dirty="0"/>
              <a:t>When investigating issues it will often be helpful to look at the logs to establish what has happened</a:t>
            </a:r>
          </a:p>
          <a:p>
            <a:pPr>
              <a:lnSpc>
                <a:spcPct val="120000"/>
              </a:lnSpc>
            </a:pPr>
            <a:endParaRPr lang="en-GB" dirty="0"/>
          </a:p>
          <a:p>
            <a:pPr>
              <a:lnSpc>
                <a:spcPct val="120000"/>
              </a:lnSpc>
            </a:pPr>
            <a:r>
              <a:rPr lang="en-GB" dirty="0"/>
              <a:t>In addition to the logs, we also have the object dump</a:t>
            </a:r>
          </a:p>
          <a:p>
            <a:pPr>
              <a:lnSpc>
                <a:spcPct val="120000"/>
              </a:lnSpc>
            </a:pPr>
            <a:endParaRPr lang="en-GB" dirty="0"/>
          </a:p>
          <a:p>
            <a:pPr>
              <a:lnSpc>
                <a:spcPct val="120000"/>
              </a:lnSpc>
            </a:pPr>
            <a:r>
              <a:rPr lang="en-GB" dirty="0"/>
              <a:t>Rules run on the client will be logged in the client log on the users profile: </a:t>
            </a:r>
          </a:p>
          <a:p>
            <a:pPr marL="457177" lvl="1" indent="0">
              <a:lnSpc>
                <a:spcPct val="120000"/>
              </a:lnSpc>
              <a:buNone/>
            </a:pPr>
            <a:r>
              <a:rPr lang="en-GB" dirty="0"/>
              <a:t>	</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tmp</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AssassinLogs</a:t>
            </a:r>
            <a:r>
              <a:rPr lang="en-GB" sz="1600" dirty="0">
                <a:latin typeface="Consolas" panose="020B0609020204030204" pitchFamily="49" charset="0"/>
                <a:cs typeface="Consolas" panose="020B0609020204030204" pitchFamily="49" charset="0"/>
              </a:rPr>
              <a:t>\Log.txt</a:t>
            </a:r>
          </a:p>
          <a:p>
            <a:pPr>
              <a:lnSpc>
                <a:spcPct val="120000"/>
              </a:lnSpc>
            </a:pPr>
            <a:endParaRPr lang="en-GB" dirty="0"/>
          </a:p>
          <a:p>
            <a:pPr>
              <a:lnSpc>
                <a:spcPct val="120000"/>
              </a:lnSpc>
            </a:pPr>
            <a:r>
              <a:rPr lang="en-GB" dirty="0"/>
              <a:t>Rules run on the server will be logged to the service logs: </a:t>
            </a:r>
          </a:p>
          <a:p>
            <a:pPr marL="0" indent="0">
              <a:lnSpc>
                <a:spcPct val="120000"/>
              </a:lnSpc>
              <a:buNone/>
            </a:pPr>
            <a:r>
              <a:rPr lang="en-GB" sz="1300" dirty="0">
                <a:latin typeface="Consolas" panose="020B0609020204030204" pitchFamily="49" charset="0"/>
                <a:cs typeface="Consolas" panose="020B0609020204030204" pitchFamily="49" charset="0"/>
              </a:rPr>
              <a:t>	[Assassin Installation Location]\Services\Log\Webservice.txt </a:t>
            </a:r>
          </a:p>
          <a:p>
            <a:pPr marL="0" indent="0">
              <a:lnSpc>
                <a:spcPct val="120000"/>
              </a:lnSpc>
              <a:buNone/>
            </a:pPr>
            <a:r>
              <a:rPr lang="en-GB" sz="1300" dirty="0">
                <a:latin typeface="Consolas" panose="020B0609020204030204" pitchFamily="49" charset="0"/>
                <a:cs typeface="Consolas" panose="020B0609020204030204" pitchFamily="49" charset="0"/>
              </a:rPr>
              <a:t>	[Assassin Installation Location]\Services\Log\serviceHost.txt</a:t>
            </a:r>
          </a:p>
          <a:p>
            <a:pPr marL="0" indent="0">
              <a:lnSpc>
                <a:spcPct val="120000"/>
              </a:lnSpc>
              <a:buNone/>
            </a:pPr>
            <a:r>
              <a:rPr lang="en-GB" sz="1300" dirty="0">
                <a:latin typeface="Consolas" panose="020B0609020204030204" pitchFamily="49" charset="0"/>
                <a:cs typeface="Consolas" panose="020B0609020204030204" pitchFamily="49" charset="0"/>
              </a:rPr>
              <a:t>	[Assassin Installation Location]\Services\Log\AlertPoll.txt</a:t>
            </a:r>
          </a:p>
          <a:p>
            <a:pPr marL="0" indent="0">
              <a:lnSpc>
                <a:spcPct val="120000"/>
              </a:lnSpc>
              <a:buNone/>
            </a:pPr>
            <a:r>
              <a:rPr lang="en-GB" sz="1300" dirty="0">
                <a:latin typeface="Consolas" panose="020B0609020204030204" pitchFamily="49" charset="0"/>
                <a:cs typeface="Consolas" panose="020B0609020204030204" pitchFamily="49" charset="0"/>
              </a:rPr>
              <a:t>	[Assassin Installation Location]\Services\Log\AlertDownloader.txt</a:t>
            </a:r>
          </a:p>
          <a:p>
            <a:pPr marL="0" indent="0">
              <a:lnSpc>
                <a:spcPct val="120000"/>
              </a:lnSpc>
              <a:buNone/>
            </a:pPr>
            <a:r>
              <a:rPr lang="en-GB" sz="1300" dirty="0">
                <a:latin typeface="Consolas" panose="020B0609020204030204" pitchFamily="49" charset="0"/>
                <a:cs typeface="Consolas" panose="020B0609020204030204" pitchFamily="49" charset="0"/>
              </a:rPr>
              <a:t>	[Assassin Installation Location]\Services\Log\DataLoad.txt</a:t>
            </a:r>
          </a:p>
          <a:p>
            <a:pPr marL="0" indent="0">
              <a:lnSpc>
                <a:spcPct val="120000"/>
              </a:lnSpc>
              <a:buNone/>
            </a:pPr>
            <a:endParaRPr lang="en-GB" sz="1300" dirty="0">
              <a:latin typeface="Consolas" panose="020B0609020204030204" pitchFamily="49" charset="0"/>
              <a:cs typeface="Consolas" panose="020B0609020204030204" pitchFamily="49" charset="0"/>
            </a:endParaRPr>
          </a:p>
          <a:p>
            <a:pPr>
              <a:lnSpc>
                <a:spcPct val="120000"/>
              </a:lnSpc>
            </a:pPr>
            <a:r>
              <a:rPr lang="en-GB" dirty="0"/>
              <a:t>More on both logging and object dump later on</a:t>
            </a:r>
          </a:p>
          <a:p>
            <a:pPr>
              <a:lnSpc>
                <a:spcPct val="120000"/>
              </a:lnSpc>
            </a:pPr>
            <a:endParaRPr lang="en-GB" dirty="0"/>
          </a:p>
        </p:txBody>
      </p:sp>
    </p:spTree>
    <p:extLst>
      <p:ext uri="{BB962C8B-B14F-4D97-AF65-F5344CB8AC3E}">
        <p14:creationId xmlns:p14="http://schemas.microsoft.com/office/powerpoint/2010/main" val="15362521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lstStyle/>
          <a:p>
            <a:r>
              <a:rPr lang="en-GB" dirty="0"/>
              <a:t>Database (part 1)</a:t>
            </a:r>
          </a:p>
        </p:txBody>
      </p:sp>
      <p:sp>
        <p:nvSpPr>
          <p:cNvPr id="3" name="Subtitle 2"/>
          <p:cNvSpPr>
            <a:spLocks noGrp="1"/>
          </p:cNvSpPr>
          <p:nvPr>
            <p:ph type="subTitle" idx="1"/>
          </p:nvPr>
        </p:nvSpPr>
        <p:spPr>
          <a:xfrm>
            <a:off x="1569122" y="4641709"/>
            <a:ext cx="6957802" cy="1791317"/>
          </a:xfrm>
        </p:spPr>
        <p:txBody>
          <a:bodyPr/>
          <a:lstStyle/>
          <a:p>
            <a:endParaRPr lang="en-GB" dirty="0"/>
          </a:p>
        </p:txBody>
      </p:sp>
      <p:sp>
        <p:nvSpPr>
          <p:cNvPr id="4" name="TextBox 3"/>
          <p:cNvSpPr txBox="1"/>
          <p:nvPr/>
        </p:nvSpPr>
        <p:spPr>
          <a:xfrm>
            <a:off x="468316" y="6901064"/>
            <a:ext cx="771365" cy="307777"/>
          </a:xfrm>
          <a:prstGeom prst="rect">
            <a:avLst/>
          </a:prstGeom>
          <a:noFill/>
        </p:spPr>
        <p:txBody>
          <a:bodyPr wrap="none" rtlCol="0">
            <a:spAutoFit/>
          </a:bodyPr>
          <a:lstStyle/>
          <a:p>
            <a:r>
              <a:rPr lang="en-GB" sz="1400" dirty="0">
                <a:solidFill>
                  <a:schemeClr val="bg1">
                    <a:lumMod val="65000"/>
                  </a:schemeClr>
                </a:solidFill>
              </a:rPr>
              <a:t>2:30pm</a:t>
            </a:r>
          </a:p>
        </p:txBody>
      </p:sp>
    </p:spTree>
    <p:extLst>
      <p:ext uri="{BB962C8B-B14F-4D97-AF65-F5344CB8AC3E}">
        <p14:creationId xmlns:p14="http://schemas.microsoft.com/office/powerpoint/2010/main" val="39363953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Database Introduction</a:t>
            </a:r>
          </a:p>
        </p:txBody>
      </p:sp>
      <p:sp>
        <p:nvSpPr>
          <p:cNvPr id="3" name="Content Placeholder 2"/>
          <p:cNvSpPr>
            <a:spLocks noGrp="1"/>
          </p:cNvSpPr>
          <p:nvPr>
            <p:ph idx="1"/>
          </p:nvPr>
        </p:nvSpPr>
        <p:spPr/>
        <p:txBody>
          <a:bodyPr>
            <a:normAutofit lnSpcReduction="10000"/>
          </a:bodyPr>
          <a:lstStyle/>
          <a:p>
            <a:r>
              <a:rPr lang="en-GB" sz="2600" dirty="0"/>
              <a:t>iMeta SSI can connect to either </a:t>
            </a:r>
            <a:r>
              <a:rPr lang="en-GB" sz="2600" b="1" u="sng" dirty="0"/>
              <a:t>Oracle</a:t>
            </a:r>
            <a:r>
              <a:rPr lang="en-GB" sz="2600" dirty="0"/>
              <a:t> or SQL Server</a:t>
            </a:r>
          </a:p>
          <a:p>
            <a:endParaRPr lang="en-GB" dirty="0"/>
          </a:p>
          <a:p>
            <a:r>
              <a:rPr lang="en-GB" sz="2600" dirty="0"/>
              <a:t>The database holds:</a:t>
            </a:r>
          </a:p>
          <a:p>
            <a:pPr lvl="1"/>
            <a:r>
              <a:rPr lang="en-GB" sz="2200" dirty="0"/>
              <a:t>Managed reference data (SSI, TA, </a:t>
            </a:r>
            <a:r>
              <a:rPr lang="en-GB" sz="2200" dirty="0" err="1"/>
              <a:t>Cpty</a:t>
            </a:r>
            <a:r>
              <a:rPr lang="en-GB" sz="2200" dirty="0"/>
              <a:t> etc.)</a:t>
            </a:r>
          </a:p>
          <a:p>
            <a:pPr lvl="1"/>
            <a:r>
              <a:rPr lang="en-GB" sz="2200" dirty="0"/>
              <a:t>Transient data (User action queues, Alert Message queue, State Machine queue etc.)</a:t>
            </a:r>
          </a:p>
          <a:p>
            <a:pPr lvl="1"/>
            <a:r>
              <a:rPr lang="en-GB" sz="2200" dirty="0"/>
              <a:t>Static data (country list, currency list etc.)</a:t>
            </a:r>
          </a:p>
          <a:p>
            <a:pPr lvl="1"/>
            <a:r>
              <a:rPr lang="en-GB" sz="2200" dirty="0"/>
              <a:t>Configuration (validation, workflow, Alert credentials)</a:t>
            </a:r>
          </a:p>
          <a:p>
            <a:pPr lvl="1"/>
            <a:r>
              <a:rPr lang="en-GB" sz="2200" dirty="0"/>
              <a:t>Audit</a:t>
            </a:r>
          </a:p>
          <a:p>
            <a:pPr lvl="1"/>
            <a:endParaRPr lang="en-GB" dirty="0"/>
          </a:p>
          <a:p>
            <a:r>
              <a:rPr lang="en-GB" sz="2600" dirty="0"/>
              <a:t>Other than small amounts of configuration (held in </a:t>
            </a:r>
            <a:r>
              <a:rPr lang="en-GB" sz="2600" dirty="0" err="1"/>
              <a:t>runtime.config</a:t>
            </a:r>
            <a:r>
              <a:rPr lang="en-GB" sz="2600" dirty="0"/>
              <a:t> and app/</a:t>
            </a:r>
            <a:r>
              <a:rPr lang="en-GB" sz="2600" dirty="0" err="1"/>
              <a:t>web.config</a:t>
            </a:r>
            <a:r>
              <a:rPr lang="en-GB" sz="2600" dirty="0"/>
              <a:t> files), database holds everything</a:t>
            </a:r>
          </a:p>
          <a:p>
            <a:endParaRPr lang="en-GB" dirty="0"/>
          </a:p>
        </p:txBody>
      </p:sp>
    </p:spTree>
    <p:extLst>
      <p:ext uri="{BB962C8B-B14F-4D97-AF65-F5344CB8AC3E}">
        <p14:creationId xmlns:p14="http://schemas.microsoft.com/office/powerpoint/2010/main" val="10855384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iMeta SSI Data Model</a:t>
            </a:r>
          </a:p>
        </p:txBody>
      </p:sp>
      <p:sp>
        <p:nvSpPr>
          <p:cNvPr id="6" name="Content Placeholder 5"/>
          <p:cNvSpPr>
            <a:spLocks noGrp="1"/>
          </p:cNvSpPr>
          <p:nvPr>
            <p:ph idx="1"/>
          </p:nvPr>
        </p:nvSpPr>
        <p:spPr>
          <a:xfrm>
            <a:off x="1096962" y="2369347"/>
            <a:ext cx="7974174" cy="4539609"/>
          </a:xfrm>
        </p:spPr>
        <p:txBody>
          <a:bodyPr>
            <a:noAutofit/>
          </a:bodyPr>
          <a:lstStyle/>
          <a:p>
            <a:r>
              <a:rPr lang="en-GB" sz="2000" dirty="0"/>
              <a:t>iMeta SSI uses a bespoke ORM called </a:t>
            </a:r>
            <a:r>
              <a:rPr lang="en-GB" sz="2000" dirty="0" err="1"/>
              <a:t>metaCore</a:t>
            </a:r>
            <a:r>
              <a:rPr lang="en-GB" sz="2000" dirty="0"/>
              <a:t> to convert between c# application code and Oracle database based on an XML data model</a:t>
            </a:r>
          </a:p>
          <a:p>
            <a:pPr marL="0" indent="0">
              <a:buNone/>
            </a:pPr>
            <a:r>
              <a:rPr lang="en-GB" sz="2000" dirty="0"/>
              <a:t>	(ORM - Object Relational Mapping)</a:t>
            </a:r>
          </a:p>
          <a:p>
            <a:pPr marL="0" indent="0">
              <a:buNone/>
            </a:pPr>
            <a:endParaRPr lang="en-GB" sz="2000" dirty="0"/>
          </a:p>
          <a:p>
            <a:r>
              <a:rPr lang="en-GB" sz="2000" dirty="0"/>
              <a:t>Auditing and Archiving are built into the ORM &amp; occur automatically when records are written to the database by application code</a:t>
            </a:r>
          </a:p>
          <a:p>
            <a:endParaRPr lang="en-GB" sz="2000" dirty="0"/>
          </a:p>
          <a:p>
            <a:r>
              <a:rPr lang="en-GB" sz="2000" dirty="0"/>
              <a:t>The Archive is important in iMeta SSI, it is used for Rollback and as part of approval process / change cycle</a:t>
            </a:r>
          </a:p>
          <a:p>
            <a:endParaRPr lang="en-GB" sz="2000" dirty="0"/>
          </a:p>
          <a:p>
            <a:r>
              <a:rPr lang="en-GB" sz="2000" dirty="0"/>
              <a:t>Database tables &amp; columns are case sensitive (in Oracle)</a:t>
            </a:r>
          </a:p>
          <a:p>
            <a:endParaRPr lang="en-GB" sz="2000" dirty="0"/>
          </a:p>
          <a:p>
            <a:r>
              <a:rPr lang="en-GB" sz="2000" dirty="0"/>
              <a:t>Components of records in the database are related to one another by Object Identifier “</a:t>
            </a:r>
            <a:r>
              <a:rPr lang="en-GB" sz="2000" dirty="0" err="1"/>
              <a:t>oid</a:t>
            </a:r>
            <a:r>
              <a:rPr lang="en-GB" sz="2000" dirty="0"/>
              <a:t>” – this is the primary key for an object</a:t>
            </a:r>
          </a:p>
          <a:p>
            <a:endParaRPr lang="en-GB" sz="2000" dirty="0"/>
          </a:p>
        </p:txBody>
      </p:sp>
    </p:spTree>
    <p:extLst>
      <p:ext uri="{BB962C8B-B14F-4D97-AF65-F5344CB8AC3E}">
        <p14:creationId xmlns:p14="http://schemas.microsoft.com/office/powerpoint/2010/main" val="14452408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iMeta SSI Data Model</a:t>
            </a:r>
          </a:p>
        </p:txBody>
      </p:sp>
      <p:sp>
        <p:nvSpPr>
          <p:cNvPr id="3" name="Content Placeholder 2"/>
          <p:cNvSpPr>
            <a:spLocks noGrp="1"/>
          </p:cNvSpPr>
          <p:nvPr>
            <p:ph idx="1"/>
          </p:nvPr>
        </p:nvSpPr>
        <p:spPr>
          <a:xfrm>
            <a:off x="1096962" y="2369344"/>
            <a:ext cx="8058150" cy="4158456"/>
          </a:xfrm>
        </p:spPr>
        <p:txBody>
          <a:bodyPr>
            <a:normAutofit fontScale="92500" lnSpcReduction="10000"/>
          </a:bodyPr>
          <a:lstStyle/>
          <a:p>
            <a:r>
              <a:rPr lang="en-GB" sz="2200" dirty="0"/>
              <a:t>When querying the database for a record, general rule:  join on “</a:t>
            </a:r>
            <a:r>
              <a:rPr lang="en-GB" sz="2200" dirty="0" err="1"/>
              <a:t>oid</a:t>
            </a:r>
            <a:r>
              <a:rPr lang="en-GB" sz="2200" dirty="0"/>
              <a:t>”</a:t>
            </a:r>
          </a:p>
          <a:p>
            <a:endParaRPr lang="en-GB" sz="2200" dirty="0"/>
          </a:p>
          <a:p>
            <a:r>
              <a:rPr lang="en-GB" sz="2200" dirty="0" err="1"/>
              <a:t>oid</a:t>
            </a:r>
            <a:r>
              <a:rPr lang="en-GB" sz="2200" dirty="0"/>
              <a:t>, </a:t>
            </a:r>
            <a:r>
              <a:rPr lang="en-GB" sz="2200" dirty="0" err="1"/>
              <a:t>eid</a:t>
            </a:r>
            <a:r>
              <a:rPr lang="en-GB" sz="2200" dirty="0"/>
              <a:t> and </a:t>
            </a:r>
            <a:r>
              <a:rPr lang="en-GB" sz="2200" dirty="0" err="1"/>
              <a:t>pid</a:t>
            </a:r>
            <a:r>
              <a:rPr lang="en-GB" sz="2200" dirty="0"/>
              <a:t> are used to manage child lists</a:t>
            </a:r>
          </a:p>
          <a:p>
            <a:endParaRPr lang="en-GB" sz="2200" dirty="0"/>
          </a:p>
          <a:p>
            <a:r>
              <a:rPr lang="en-GB" sz="2200" dirty="0" err="1"/>
              <a:t>docOrder</a:t>
            </a:r>
            <a:r>
              <a:rPr lang="en-GB" sz="2200" dirty="0"/>
              <a:t> is used to maintain order in lists</a:t>
            </a:r>
          </a:p>
          <a:p>
            <a:endParaRPr lang="en-GB" sz="2200" dirty="0"/>
          </a:p>
          <a:p>
            <a:r>
              <a:rPr lang="en-GB" sz="2200" dirty="0"/>
              <a:t>__version and __action are used in archive tables</a:t>
            </a:r>
          </a:p>
          <a:p>
            <a:endParaRPr lang="en-GB" sz="2200" dirty="0"/>
          </a:p>
          <a:p>
            <a:r>
              <a:rPr lang="en-GB" sz="2200" dirty="0"/>
              <a:t>The base classes of the majority of iMeta SSI records are:</a:t>
            </a:r>
          </a:p>
          <a:p>
            <a:pPr lvl="1"/>
            <a:r>
              <a:rPr lang="en-GB" sz="1800" dirty="0"/>
              <a:t>Assassin Object</a:t>
            </a:r>
          </a:p>
          <a:p>
            <a:pPr lvl="2"/>
            <a:r>
              <a:rPr lang="en-GB" sz="1600" dirty="0"/>
              <a:t>Counterparty / Trading Account / SSI</a:t>
            </a:r>
          </a:p>
          <a:p>
            <a:pPr lvl="1"/>
            <a:r>
              <a:rPr lang="en-GB" sz="1800" dirty="0"/>
              <a:t>Admin Object</a:t>
            </a:r>
          </a:p>
          <a:p>
            <a:pPr lvl="2"/>
            <a:r>
              <a:rPr lang="en-GB" sz="1600" dirty="0"/>
              <a:t>Static Data e.g. Country, Security, Currency etc…</a:t>
            </a:r>
          </a:p>
          <a:p>
            <a:endParaRPr lang="en-GB" dirty="0"/>
          </a:p>
          <a:p>
            <a:r>
              <a:rPr lang="en-GB" dirty="0"/>
              <a:t>Look at database</a:t>
            </a:r>
          </a:p>
          <a:p>
            <a:endParaRPr lang="en-GB" dirty="0"/>
          </a:p>
          <a:p>
            <a:pPr marL="0" indent="0">
              <a:buNone/>
            </a:pPr>
            <a:endParaRPr lang="en-GB" dirty="0"/>
          </a:p>
        </p:txBody>
      </p:sp>
    </p:spTree>
    <p:extLst>
      <p:ext uri="{BB962C8B-B14F-4D97-AF65-F5344CB8AC3E}">
        <p14:creationId xmlns:p14="http://schemas.microsoft.com/office/powerpoint/2010/main" val="9019925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Database Table Mapping overview</a:t>
            </a:r>
          </a:p>
        </p:txBody>
      </p:sp>
      <p:sp>
        <p:nvSpPr>
          <p:cNvPr id="3" name="Content Placeholder 2"/>
          <p:cNvSpPr>
            <a:spLocks noGrp="1"/>
          </p:cNvSpPr>
          <p:nvPr>
            <p:ph idx="1"/>
          </p:nvPr>
        </p:nvSpPr>
        <p:spPr>
          <a:xfrm>
            <a:off x="1096965" y="2200279"/>
            <a:ext cx="8010601" cy="4597661"/>
          </a:xfrm>
        </p:spPr>
        <p:txBody>
          <a:bodyPr>
            <a:noAutofit/>
          </a:bodyPr>
          <a:lstStyle/>
          <a:p>
            <a:pPr marL="0" indent="0">
              <a:buNone/>
            </a:pPr>
            <a:r>
              <a:rPr lang="en-GB" sz="1600" dirty="0"/>
              <a:t>“SSI” – Standing Settlement Instruction</a:t>
            </a:r>
          </a:p>
          <a:p>
            <a:pPr marL="0" indent="0">
              <a:buNone/>
            </a:pPr>
            <a:r>
              <a:rPr lang="en-GB" sz="1600" dirty="0"/>
              <a:t>“</a:t>
            </a:r>
            <a:r>
              <a:rPr lang="en-GB" sz="1600" dirty="0" err="1"/>
              <a:t>TradAcc</a:t>
            </a:r>
            <a:r>
              <a:rPr lang="en-GB" sz="1600" dirty="0"/>
              <a:t>” – Trading Account</a:t>
            </a:r>
          </a:p>
          <a:p>
            <a:pPr marL="0" indent="0">
              <a:buNone/>
            </a:pPr>
            <a:r>
              <a:rPr lang="en-GB" sz="1600" dirty="0"/>
              <a:t>“</a:t>
            </a:r>
            <a:r>
              <a:rPr lang="en-GB" sz="1600" dirty="0" err="1"/>
              <a:t>Cpty</a:t>
            </a:r>
            <a:r>
              <a:rPr lang="en-GB" sz="1600" dirty="0"/>
              <a:t>” – Counterparty</a:t>
            </a:r>
          </a:p>
          <a:p>
            <a:pPr marL="0" indent="0">
              <a:buNone/>
            </a:pPr>
            <a:endParaRPr lang="en-GB" sz="1600" dirty="0"/>
          </a:p>
          <a:p>
            <a:pPr marL="0" indent="0">
              <a:buNone/>
            </a:pPr>
            <a:r>
              <a:rPr lang="en-GB" sz="1600" dirty="0"/>
              <a:t>“</a:t>
            </a:r>
            <a:r>
              <a:rPr lang="en-GB" sz="1600" dirty="0" err="1"/>
              <a:t>AssObj</a:t>
            </a:r>
            <a:r>
              <a:rPr lang="en-GB" sz="1600" dirty="0"/>
              <a:t>” – Assassin Object</a:t>
            </a:r>
          </a:p>
          <a:p>
            <a:pPr marL="0" indent="0">
              <a:buNone/>
            </a:pPr>
            <a:r>
              <a:rPr lang="en-GB" sz="1600" dirty="0"/>
              <a:t>“</a:t>
            </a:r>
            <a:r>
              <a:rPr lang="en-GB" sz="1600" dirty="0" err="1"/>
              <a:t>AssObj</a:t>
            </a:r>
            <a:r>
              <a:rPr lang="en-GB" sz="1600" dirty="0"/>
              <a:t>#__</a:t>
            </a:r>
            <a:r>
              <a:rPr lang="en-GB" sz="1600" dirty="0" err="1"/>
              <a:t>i</a:t>
            </a:r>
            <a:r>
              <a:rPr lang="en-GB" sz="1600" dirty="0"/>
              <a:t>”  – Assassin Object Info metadata</a:t>
            </a:r>
          </a:p>
          <a:p>
            <a:pPr marL="0" indent="0">
              <a:buNone/>
            </a:pPr>
            <a:r>
              <a:rPr lang="en-GB" sz="1600" dirty="0"/>
              <a:t>“</a:t>
            </a:r>
            <a:r>
              <a:rPr lang="en-GB" sz="1600" dirty="0" err="1"/>
              <a:t>AssObj#Core</a:t>
            </a:r>
            <a:r>
              <a:rPr lang="en-GB" sz="1600" dirty="0"/>
              <a:t>”  – Assassin Object Core metadata</a:t>
            </a:r>
          </a:p>
          <a:p>
            <a:pPr marL="0" indent="0">
              <a:buNone/>
            </a:pPr>
            <a:r>
              <a:rPr lang="en-GB" sz="1600" dirty="0"/>
              <a:t>“</a:t>
            </a:r>
            <a:r>
              <a:rPr lang="en-GB" sz="1600" dirty="0" err="1"/>
              <a:t>AssObj#Change</a:t>
            </a:r>
            <a:r>
              <a:rPr lang="en-GB" sz="1600" dirty="0"/>
              <a:t>” – Assassin Object Change metadata</a:t>
            </a:r>
          </a:p>
          <a:p>
            <a:pPr marL="0" indent="0">
              <a:buNone/>
            </a:pPr>
            <a:r>
              <a:rPr lang="en-GB" sz="1600" dirty="0"/>
              <a:t>“</a:t>
            </a:r>
            <a:r>
              <a:rPr lang="en-GB" sz="1600" dirty="0" err="1"/>
              <a:t>AssObj#ValFail</a:t>
            </a:r>
            <a:r>
              <a:rPr lang="en-GB" sz="1600" dirty="0"/>
              <a:t>” – Assassin Object validation failures</a:t>
            </a:r>
          </a:p>
          <a:p>
            <a:pPr marL="0" indent="0">
              <a:buNone/>
            </a:pPr>
            <a:r>
              <a:rPr lang="en-GB" sz="1600" dirty="0"/>
              <a:t>“</a:t>
            </a:r>
            <a:r>
              <a:rPr lang="en-GB" sz="1600" dirty="0" err="1"/>
              <a:t>AssObj#Notes</a:t>
            </a:r>
            <a:r>
              <a:rPr lang="en-GB" sz="1600" dirty="0"/>
              <a:t>” - Notes</a:t>
            </a:r>
          </a:p>
          <a:p>
            <a:pPr marL="0" indent="0">
              <a:buNone/>
            </a:pPr>
            <a:r>
              <a:rPr lang="en-GB" sz="1600" dirty="0"/>
              <a:t>“</a:t>
            </a:r>
            <a:r>
              <a:rPr lang="en-GB" sz="1600" dirty="0" err="1"/>
              <a:t>AssObj#Docs</a:t>
            </a:r>
            <a:r>
              <a:rPr lang="en-GB" sz="1600" dirty="0"/>
              <a:t>” - Documents</a:t>
            </a:r>
          </a:p>
          <a:p>
            <a:pPr marL="0" indent="0">
              <a:buNone/>
            </a:pPr>
            <a:r>
              <a:rPr lang="en-GB" sz="1600" dirty="0"/>
              <a:t>“</a:t>
            </a:r>
            <a:r>
              <a:rPr lang="en-GB" sz="1600" dirty="0" err="1"/>
              <a:t>AssObj#SystemCodes</a:t>
            </a:r>
            <a:r>
              <a:rPr lang="en-GB" sz="1600" dirty="0"/>
              <a:t>” – System Codes</a:t>
            </a:r>
          </a:p>
          <a:p>
            <a:pPr marL="0" indent="0">
              <a:buNone/>
            </a:pPr>
            <a:r>
              <a:rPr lang="en-GB" sz="1600" dirty="0"/>
              <a:t>“</a:t>
            </a:r>
            <a:r>
              <a:rPr lang="en-GB" sz="1600" dirty="0" err="1"/>
              <a:t>AssObj#LatestEditors</a:t>
            </a:r>
            <a:r>
              <a:rPr lang="en-GB" sz="1600" dirty="0"/>
              <a:t>”, “</a:t>
            </a:r>
            <a:r>
              <a:rPr lang="en-GB" sz="1600" dirty="0" err="1"/>
              <a:t>AssObj#LatestReviewers</a:t>
            </a:r>
            <a:r>
              <a:rPr lang="en-GB" sz="1600" dirty="0"/>
              <a:t>”</a:t>
            </a:r>
            <a:endParaRPr lang="en-GB" sz="1200" dirty="0"/>
          </a:p>
          <a:p>
            <a:pPr marL="0" indent="0">
              <a:buNone/>
            </a:pPr>
            <a:endParaRPr lang="en-GB" sz="1200" dirty="0"/>
          </a:p>
          <a:p>
            <a:pPr marL="0" indent="0">
              <a:buNone/>
            </a:pPr>
            <a:r>
              <a:rPr lang="en-GB" sz="1600" dirty="0"/>
              <a:t>Tables ending #__a are for Archive Records</a:t>
            </a:r>
          </a:p>
          <a:p>
            <a:pPr marL="0" indent="0">
              <a:buNone/>
            </a:pPr>
            <a:r>
              <a:rPr lang="en-GB" sz="1600" dirty="0"/>
              <a:t>Tables ending #__</a:t>
            </a:r>
            <a:r>
              <a:rPr lang="en-GB" sz="1600" dirty="0" err="1"/>
              <a:t>acl</a:t>
            </a:r>
            <a:r>
              <a:rPr lang="en-GB" sz="1600" dirty="0"/>
              <a:t> are used for security – out of scope</a:t>
            </a:r>
            <a:endParaRPr lang="en-GB" sz="1200" dirty="0"/>
          </a:p>
          <a:p>
            <a:pPr marL="0" indent="0">
              <a:buNone/>
            </a:pPr>
            <a:endParaRPr lang="en-GB" sz="1200" dirty="0"/>
          </a:p>
          <a:p>
            <a:pPr marL="0" indent="0">
              <a:buNone/>
            </a:pPr>
            <a:r>
              <a:rPr lang="en-GB" sz="1600" dirty="0"/>
              <a:t>Audit records are found here:</a:t>
            </a:r>
          </a:p>
          <a:p>
            <a:pPr marL="0" indent="0">
              <a:buNone/>
            </a:pPr>
            <a:r>
              <a:rPr lang="en-GB" sz="1600" dirty="0"/>
              <a:t>“</a:t>
            </a:r>
            <a:r>
              <a:rPr lang="en-GB" sz="1600" dirty="0" err="1"/>
              <a:t>AssassinAudit</a:t>
            </a:r>
            <a:r>
              <a:rPr lang="en-GB" sz="1600" dirty="0"/>
              <a:t>”     and      “</a:t>
            </a:r>
            <a:r>
              <a:rPr lang="en-GB" sz="1600" dirty="0" err="1"/>
              <a:t>AssassinAudit#Changes</a:t>
            </a:r>
            <a:r>
              <a:rPr lang="en-GB" sz="1600" dirty="0"/>
              <a:t>” </a:t>
            </a:r>
          </a:p>
          <a:p>
            <a:pPr marL="0" indent="0">
              <a:buNone/>
            </a:pPr>
            <a:endParaRPr lang="en-GB" sz="1600" dirty="0"/>
          </a:p>
        </p:txBody>
      </p:sp>
    </p:spTree>
    <p:extLst>
      <p:ext uri="{BB962C8B-B14F-4D97-AF65-F5344CB8AC3E}">
        <p14:creationId xmlns:p14="http://schemas.microsoft.com/office/powerpoint/2010/main" val="33291519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Breakdown of SSI Structure</a:t>
            </a:r>
          </a:p>
        </p:txBody>
      </p:sp>
      <p:sp>
        <p:nvSpPr>
          <p:cNvPr id="3" name="Content Placeholder 2"/>
          <p:cNvSpPr>
            <a:spLocks noGrp="1"/>
          </p:cNvSpPr>
          <p:nvPr>
            <p:ph idx="1"/>
          </p:nvPr>
        </p:nvSpPr>
        <p:spPr>
          <a:xfrm>
            <a:off x="1096963" y="3104966"/>
            <a:ext cx="7886700" cy="3908900"/>
          </a:xfrm>
        </p:spPr>
        <p:txBody>
          <a:bodyPr>
            <a:normAutofit fontScale="92500" lnSpcReduction="10000"/>
          </a:bodyPr>
          <a:lstStyle/>
          <a:p>
            <a:pPr marL="0" indent="0">
              <a:buNone/>
            </a:pPr>
            <a:r>
              <a:rPr lang="en-GB" sz="1600" dirty="0"/>
              <a:t>For example:</a:t>
            </a:r>
          </a:p>
          <a:p>
            <a:pPr marL="0" indent="0">
              <a:buNone/>
            </a:pPr>
            <a:r>
              <a:rPr lang="en-GB" sz="1600" dirty="0"/>
              <a:t>	To get the details of an SSI, which is an Assassin Object and has a number of steps:</a:t>
            </a:r>
          </a:p>
          <a:p>
            <a:pPr marL="0" indent="0">
              <a:buNone/>
            </a:pPr>
            <a:endParaRPr lang="en-GB" sz="1400" dirty="0">
              <a:latin typeface="Consolas" panose="020B0609020204030204" pitchFamily="49" charset="0"/>
              <a:cs typeface="Consolas" panose="020B0609020204030204" pitchFamily="49" charset="0"/>
            </a:endParaRPr>
          </a:p>
          <a:p>
            <a:pPr marL="0" indent="0">
              <a:buNone/>
            </a:pPr>
            <a:r>
              <a:rPr lang="en-GB" sz="1500" dirty="0">
                <a:latin typeface="Consolas" panose="020B0609020204030204" pitchFamily="49" charset="0"/>
                <a:cs typeface="Consolas" panose="020B0609020204030204" pitchFamily="49" charset="0"/>
              </a:rPr>
              <a:t>select * </a:t>
            </a:r>
          </a:p>
          <a:p>
            <a:pPr marL="0" indent="0">
              <a:buNone/>
            </a:pPr>
            <a:r>
              <a:rPr lang="en-GB" sz="1500" dirty="0">
                <a:latin typeface="Consolas" panose="020B0609020204030204" pitchFamily="49" charset="0"/>
                <a:cs typeface="Consolas" panose="020B0609020204030204" pitchFamily="49" charset="0"/>
              </a:rPr>
              <a:t>from "SSI" </a:t>
            </a:r>
            <a:r>
              <a:rPr lang="en-GB" sz="1500" dirty="0" err="1">
                <a:latin typeface="Consolas" panose="020B0609020204030204" pitchFamily="49" charset="0"/>
                <a:cs typeface="Consolas" panose="020B0609020204030204" pitchFamily="49" charset="0"/>
              </a:rPr>
              <a:t>ssi</a:t>
            </a:r>
            <a:r>
              <a:rPr lang="en-GB" sz="1500" dirty="0">
                <a:latin typeface="Consolas" panose="020B0609020204030204" pitchFamily="49" charset="0"/>
                <a:cs typeface="Consolas" panose="020B0609020204030204" pitchFamily="49" charset="0"/>
              </a:rPr>
              <a:t>                                       	      -- Main SSI data</a:t>
            </a:r>
          </a:p>
          <a:p>
            <a:pPr marL="0" indent="0">
              <a:buNone/>
            </a:pPr>
            <a:r>
              <a:rPr lang="en-GB" sz="1500" dirty="0">
                <a:latin typeface="Consolas" panose="020B0609020204030204" pitchFamily="49" charset="0"/>
                <a:cs typeface="Consolas" panose="020B0609020204030204" pitchFamily="49" charset="0"/>
              </a:rPr>
              <a:t>join "</a:t>
            </a:r>
            <a:r>
              <a:rPr lang="en-GB" sz="1500" dirty="0" err="1">
                <a:latin typeface="Consolas" panose="020B0609020204030204" pitchFamily="49" charset="0"/>
                <a:cs typeface="Consolas" panose="020B0609020204030204" pitchFamily="49" charset="0"/>
              </a:rPr>
              <a:t>SSI#SetChain</a:t>
            </a: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ssisc</a:t>
            </a:r>
            <a:r>
              <a:rPr lang="en-GB" sz="1500" dirty="0">
                <a:latin typeface="Consolas" panose="020B0609020204030204" pitchFamily="49" charset="0"/>
                <a:cs typeface="Consolas" panose="020B0609020204030204" pitchFamily="49" charset="0"/>
              </a:rPr>
              <a:t> on </a:t>
            </a:r>
            <a:r>
              <a:rPr lang="en-GB" sz="1500" dirty="0" err="1">
                <a:latin typeface="Consolas" panose="020B0609020204030204" pitchFamily="49" charset="0"/>
                <a:cs typeface="Consolas" panose="020B0609020204030204" pitchFamily="49" charset="0"/>
              </a:rPr>
              <a:t>ssi</a:t>
            </a:r>
            <a:r>
              <a:rPr lang="en-GB" sz="1500" dirty="0">
                <a:latin typeface="Consolas" panose="020B0609020204030204" pitchFamily="49" charset="0"/>
                <a:cs typeface="Consolas" panose="020B0609020204030204" pitchFamily="49" charset="0"/>
              </a:rPr>
              <a:t>."</a:t>
            </a:r>
            <a:r>
              <a:rPr lang="en-GB" sz="1500" dirty="0" err="1">
                <a:latin typeface="Consolas" panose="020B0609020204030204" pitchFamily="49" charset="0"/>
                <a:cs typeface="Consolas" panose="020B0609020204030204" pitchFamily="49" charset="0"/>
              </a:rPr>
              <a:t>oid</a:t>
            </a:r>
            <a:r>
              <a:rPr lang="en-GB" sz="1500" dirty="0">
                <a:latin typeface="Consolas" panose="020B0609020204030204" pitchFamily="49" charset="0"/>
                <a:cs typeface="Consolas" panose="020B0609020204030204" pitchFamily="49" charset="0"/>
              </a:rPr>
              <a:t>" = </a:t>
            </a:r>
            <a:r>
              <a:rPr lang="en-GB" sz="1500" dirty="0" err="1">
                <a:latin typeface="Consolas" panose="020B0609020204030204" pitchFamily="49" charset="0"/>
                <a:cs typeface="Consolas" panose="020B0609020204030204" pitchFamily="49" charset="0"/>
              </a:rPr>
              <a:t>ssisc</a:t>
            </a:r>
            <a:r>
              <a:rPr lang="en-GB" sz="1500" dirty="0">
                <a:latin typeface="Consolas" panose="020B0609020204030204" pitchFamily="49" charset="0"/>
                <a:cs typeface="Consolas" panose="020B0609020204030204" pitchFamily="49" charset="0"/>
              </a:rPr>
              <a:t>."</a:t>
            </a:r>
            <a:r>
              <a:rPr lang="en-GB" sz="1500" dirty="0" err="1">
                <a:latin typeface="Consolas" panose="020B0609020204030204" pitchFamily="49" charset="0"/>
                <a:cs typeface="Consolas" panose="020B0609020204030204" pitchFamily="49" charset="0"/>
              </a:rPr>
              <a:t>oid</a:t>
            </a:r>
            <a:r>
              <a:rPr lang="en-GB" sz="1500" dirty="0">
                <a:latin typeface="Consolas" panose="020B0609020204030204" pitchFamily="49" charset="0"/>
                <a:cs typeface="Consolas" panose="020B0609020204030204" pitchFamily="49" charset="0"/>
              </a:rPr>
              <a:t>"          -- Step</a:t>
            </a:r>
          </a:p>
          <a:p>
            <a:pPr marL="0" indent="0">
              <a:buNone/>
            </a:pPr>
            <a:r>
              <a:rPr lang="en-GB" sz="1500" dirty="0">
                <a:latin typeface="Consolas" panose="020B0609020204030204" pitchFamily="49" charset="0"/>
                <a:cs typeface="Consolas" panose="020B0609020204030204" pitchFamily="49" charset="0"/>
              </a:rPr>
              <a:t>join "</a:t>
            </a:r>
            <a:r>
              <a:rPr lang="en-GB" sz="1500" dirty="0" err="1">
                <a:latin typeface="Consolas" panose="020B0609020204030204" pitchFamily="49" charset="0"/>
                <a:cs typeface="Consolas" panose="020B0609020204030204" pitchFamily="49" charset="0"/>
              </a:rPr>
              <a:t>AssObj</a:t>
            </a: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ao</a:t>
            </a:r>
            <a:r>
              <a:rPr lang="en-GB" sz="1500" dirty="0">
                <a:latin typeface="Consolas" panose="020B0609020204030204" pitchFamily="49" charset="0"/>
                <a:cs typeface="Consolas" panose="020B0609020204030204" pitchFamily="49" charset="0"/>
              </a:rPr>
              <a:t> on </a:t>
            </a:r>
            <a:r>
              <a:rPr lang="en-GB" sz="1500" dirty="0" err="1">
                <a:latin typeface="Consolas" panose="020B0609020204030204" pitchFamily="49" charset="0"/>
                <a:cs typeface="Consolas" panose="020B0609020204030204" pitchFamily="49" charset="0"/>
              </a:rPr>
              <a:t>ssi</a:t>
            </a:r>
            <a:r>
              <a:rPr lang="en-GB" sz="1500" dirty="0">
                <a:latin typeface="Consolas" panose="020B0609020204030204" pitchFamily="49" charset="0"/>
                <a:cs typeface="Consolas" panose="020B0609020204030204" pitchFamily="49" charset="0"/>
              </a:rPr>
              <a:t>."</a:t>
            </a:r>
            <a:r>
              <a:rPr lang="en-GB" sz="1500" dirty="0" err="1">
                <a:latin typeface="Consolas" panose="020B0609020204030204" pitchFamily="49" charset="0"/>
                <a:cs typeface="Consolas" panose="020B0609020204030204" pitchFamily="49" charset="0"/>
              </a:rPr>
              <a:t>oid</a:t>
            </a:r>
            <a:r>
              <a:rPr lang="en-GB" sz="1500" dirty="0">
                <a:latin typeface="Consolas" panose="020B0609020204030204" pitchFamily="49" charset="0"/>
                <a:cs typeface="Consolas" panose="020B0609020204030204" pitchFamily="49" charset="0"/>
              </a:rPr>
              <a:t>" = </a:t>
            </a:r>
            <a:r>
              <a:rPr lang="en-GB" sz="1500" dirty="0" err="1">
                <a:latin typeface="Consolas" panose="020B0609020204030204" pitchFamily="49" charset="0"/>
                <a:cs typeface="Consolas" panose="020B0609020204030204" pitchFamily="49" charset="0"/>
              </a:rPr>
              <a:t>ao</a:t>
            </a:r>
            <a:r>
              <a:rPr lang="en-GB" sz="1500" dirty="0">
                <a:latin typeface="Consolas" panose="020B0609020204030204" pitchFamily="49" charset="0"/>
                <a:cs typeface="Consolas" panose="020B0609020204030204" pitchFamily="49" charset="0"/>
              </a:rPr>
              <a:t>."</a:t>
            </a:r>
            <a:r>
              <a:rPr lang="en-GB" sz="1500" dirty="0" err="1">
                <a:latin typeface="Consolas" panose="020B0609020204030204" pitchFamily="49" charset="0"/>
                <a:cs typeface="Consolas" panose="020B0609020204030204" pitchFamily="49" charset="0"/>
              </a:rPr>
              <a:t>oid</a:t>
            </a:r>
            <a:r>
              <a:rPr lang="en-GB" sz="1500" dirty="0">
                <a:latin typeface="Consolas" panose="020B0609020204030204" pitchFamily="49" charset="0"/>
                <a:cs typeface="Consolas" panose="020B0609020204030204" pitchFamily="49" charset="0"/>
              </a:rPr>
              <a:t>"                      -- Parent</a:t>
            </a:r>
          </a:p>
          <a:p>
            <a:pPr marL="0" indent="0">
              <a:buNone/>
            </a:pPr>
            <a:r>
              <a:rPr lang="en-GB" sz="1500" dirty="0">
                <a:latin typeface="Consolas" panose="020B0609020204030204" pitchFamily="49" charset="0"/>
                <a:cs typeface="Consolas" panose="020B0609020204030204" pitchFamily="49" charset="0"/>
              </a:rPr>
              <a:t>join "</a:t>
            </a:r>
            <a:r>
              <a:rPr lang="en-GB" sz="1500" dirty="0" err="1">
                <a:latin typeface="Consolas" panose="020B0609020204030204" pitchFamily="49" charset="0"/>
                <a:cs typeface="Consolas" panose="020B0609020204030204" pitchFamily="49" charset="0"/>
              </a:rPr>
              <a:t>AssObj#SystemCodes</a:t>
            </a: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aosc</a:t>
            </a:r>
            <a:r>
              <a:rPr lang="en-GB" sz="1500" dirty="0">
                <a:latin typeface="Consolas" panose="020B0609020204030204" pitchFamily="49" charset="0"/>
                <a:cs typeface="Consolas" panose="020B0609020204030204" pitchFamily="49" charset="0"/>
              </a:rPr>
              <a:t> on </a:t>
            </a:r>
            <a:r>
              <a:rPr lang="en-GB" sz="1500" dirty="0" err="1">
                <a:latin typeface="Consolas" panose="020B0609020204030204" pitchFamily="49" charset="0"/>
                <a:cs typeface="Consolas" panose="020B0609020204030204" pitchFamily="49" charset="0"/>
              </a:rPr>
              <a:t>ssi</a:t>
            </a:r>
            <a:r>
              <a:rPr lang="en-GB" sz="1500" dirty="0">
                <a:latin typeface="Consolas" panose="020B0609020204030204" pitchFamily="49" charset="0"/>
                <a:cs typeface="Consolas" panose="020B0609020204030204" pitchFamily="49" charset="0"/>
              </a:rPr>
              <a:t>."</a:t>
            </a:r>
            <a:r>
              <a:rPr lang="en-GB" sz="1500" dirty="0" err="1">
                <a:latin typeface="Consolas" panose="020B0609020204030204" pitchFamily="49" charset="0"/>
                <a:cs typeface="Consolas" panose="020B0609020204030204" pitchFamily="49" charset="0"/>
              </a:rPr>
              <a:t>oid</a:t>
            </a:r>
            <a:r>
              <a:rPr lang="en-GB" sz="1500" dirty="0">
                <a:latin typeface="Consolas" panose="020B0609020204030204" pitchFamily="49" charset="0"/>
                <a:cs typeface="Consolas" panose="020B0609020204030204" pitchFamily="49" charset="0"/>
              </a:rPr>
              <a:t>" = </a:t>
            </a:r>
            <a:r>
              <a:rPr lang="en-GB" sz="1500" dirty="0" err="1">
                <a:latin typeface="Consolas" panose="020B0609020204030204" pitchFamily="49" charset="0"/>
                <a:cs typeface="Consolas" panose="020B0609020204030204" pitchFamily="49" charset="0"/>
              </a:rPr>
              <a:t>aosc</a:t>
            </a:r>
            <a:r>
              <a:rPr lang="en-GB" sz="1500" dirty="0">
                <a:latin typeface="Consolas" panose="020B0609020204030204" pitchFamily="49" charset="0"/>
                <a:cs typeface="Consolas" panose="020B0609020204030204" pitchFamily="49" charset="0"/>
              </a:rPr>
              <a:t>."</a:t>
            </a:r>
            <a:r>
              <a:rPr lang="en-GB" sz="1500" dirty="0" err="1">
                <a:latin typeface="Consolas" panose="020B0609020204030204" pitchFamily="49" charset="0"/>
                <a:cs typeface="Consolas" panose="020B0609020204030204" pitchFamily="49" charset="0"/>
              </a:rPr>
              <a:t>oid</a:t>
            </a:r>
            <a:r>
              <a:rPr lang="en-GB" sz="1500" dirty="0">
                <a:latin typeface="Consolas" panose="020B0609020204030204" pitchFamily="49" charset="0"/>
                <a:cs typeface="Consolas" panose="020B0609020204030204" pitchFamily="49" charset="0"/>
              </a:rPr>
              <a:t>"      -- System codes</a:t>
            </a:r>
          </a:p>
          <a:p>
            <a:pPr marL="0" indent="0">
              <a:buNone/>
            </a:pPr>
            <a:r>
              <a:rPr lang="en-GB" sz="1500" dirty="0">
                <a:latin typeface="Consolas" panose="020B0609020204030204" pitchFamily="49" charset="0"/>
                <a:cs typeface="Consolas" panose="020B0609020204030204" pitchFamily="49" charset="0"/>
              </a:rPr>
              <a:t>join "</a:t>
            </a:r>
            <a:r>
              <a:rPr lang="en-GB" sz="1500" dirty="0" err="1">
                <a:latin typeface="Consolas" panose="020B0609020204030204" pitchFamily="49" charset="0"/>
                <a:cs typeface="Consolas" panose="020B0609020204030204" pitchFamily="49" charset="0"/>
              </a:rPr>
              <a:t>AssObj#Core</a:t>
            </a: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aoc</a:t>
            </a:r>
            <a:r>
              <a:rPr lang="en-GB" sz="1500" dirty="0">
                <a:latin typeface="Consolas" panose="020B0609020204030204" pitchFamily="49" charset="0"/>
                <a:cs typeface="Consolas" panose="020B0609020204030204" pitchFamily="49" charset="0"/>
              </a:rPr>
              <a:t> on </a:t>
            </a:r>
            <a:r>
              <a:rPr lang="en-GB" sz="1500" dirty="0" err="1">
                <a:latin typeface="Consolas" panose="020B0609020204030204" pitchFamily="49" charset="0"/>
                <a:cs typeface="Consolas" panose="020B0609020204030204" pitchFamily="49" charset="0"/>
              </a:rPr>
              <a:t>ssi</a:t>
            </a:r>
            <a:r>
              <a:rPr lang="en-GB" sz="1500" dirty="0">
                <a:latin typeface="Consolas" panose="020B0609020204030204" pitchFamily="49" charset="0"/>
                <a:cs typeface="Consolas" panose="020B0609020204030204" pitchFamily="49" charset="0"/>
              </a:rPr>
              <a:t>."</a:t>
            </a:r>
            <a:r>
              <a:rPr lang="en-GB" sz="1500" dirty="0" err="1">
                <a:latin typeface="Consolas" panose="020B0609020204030204" pitchFamily="49" charset="0"/>
                <a:cs typeface="Consolas" panose="020B0609020204030204" pitchFamily="49" charset="0"/>
              </a:rPr>
              <a:t>oid</a:t>
            </a:r>
            <a:r>
              <a:rPr lang="en-GB" sz="1500" dirty="0">
                <a:latin typeface="Consolas" panose="020B0609020204030204" pitchFamily="49" charset="0"/>
                <a:cs typeface="Consolas" panose="020B0609020204030204" pitchFamily="49" charset="0"/>
              </a:rPr>
              <a:t>" = </a:t>
            </a:r>
            <a:r>
              <a:rPr lang="en-GB" sz="1500" dirty="0" err="1">
                <a:latin typeface="Consolas" panose="020B0609020204030204" pitchFamily="49" charset="0"/>
                <a:cs typeface="Consolas" panose="020B0609020204030204" pitchFamily="49" charset="0"/>
              </a:rPr>
              <a:t>aoc</a:t>
            </a:r>
            <a:r>
              <a:rPr lang="en-GB" sz="1500" dirty="0">
                <a:latin typeface="Consolas" panose="020B0609020204030204" pitchFamily="49" charset="0"/>
                <a:cs typeface="Consolas" panose="020B0609020204030204" pitchFamily="49" charset="0"/>
              </a:rPr>
              <a:t>."</a:t>
            </a:r>
            <a:r>
              <a:rPr lang="en-GB" sz="1500" dirty="0" err="1">
                <a:latin typeface="Consolas" panose="020B0609020204030204" pitchFamily="49" charset="0"/>
                <a:cs typeface="Consolas" panose="020B0609020204030204" pitchFamily="49" charset="0"/>
              </a:rPr>
              <a:t>oid</a:t>
            </a:r>
            <a:r>
              <a:rPr lang="en-GB" sz="1500" dirty="0">
                <a:latin typeface="Consolas" panose="020B0609020204030204" pitchFamily="49" charset="0"/>
                <a:cs typeface="Consolas" panose="020B0609020204030204" pitchFamily="49" charset="0"/>
              </a:rPr>
              <a:t>"               -- Core</a:t>
            </a:r>
          </a:p>
          <a:p>
            <a:pPr marL="0" indent="0">
              <a:buNone/>
            </a:pPr>
            <a:r>
              <a:rPr lang="en-GB" sz="1500" dirty="0">
                <a:latin typeface="Consolas" panose="020B0609020204030204" pitchFamily="49" charset="0"/>
                <a:cs typeface="Consolas" panose="020B0609020204030204" pitchFamily="49" charset="0"/>
              </a:rPr>
              <a:t>join "</a:t>
            </a:r>
            <a:r>
              <a:rPr lang="en-GB" sz="1500" dirty="0" err="1">
                <a:latin typeface="Consolas" panose="020B0609020204030204" pitchFamily="49" charset="0"/>
                <a:cs typeface="Consolas" panose="020B0609020204030204" pitchFamily="49" charset="0"/>
              </a:rPr>
              <a:t>AssObj</a:t>
            </a:r>
            <a:r>
              <a:rPr lang="en-GB" sz="1500" dirty="0">
                <a:latin typeface="Consolas" panose="020B0609020204030204" pitchFamily="49" charset="0"/>
                <a:cs typeface="Consolas" panose="020B0609020204030204" pitchFamily="49" charset="0"/>
              </a:rPr>
              <a:t>#__</a:t>
            </a:r>
            <a:r>
              <a:rPr lang="en-GB" sz="1500" dirty="0" err="1">
                <a:latin typeface="Consolas" panose="020B0609020204030204" pitchFamily="49" charset="0"/>
                <a:cs typeface="Consolas" panose="020B0609020204030204" pitchFamily="49" charset="0"/>
              </a:rPr>
              <a:t>i</a:t>
            </a: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aoi</a:t>
            </a:r>
            <a:r>
              <a:rPr lang="en-GB" sz="1500" dirty="0">
                <a:latin typeface="Consolas" panose="020B0609020204030204" pitchFamily="49" charset="0"/>
                <a:cs typeface="Consolas" panose="020B0609020204030204" pitchFamily="49" charset="0"/>
              </a:rPr>
              <a:t> on </a:t>
            </a:r>
            <a:r>
              <a:rPr lang="en-GB" sz="1500" dirty="0" err="1">
                <a:latin typeface="Consolas" panose="020B0609020204030204" pitchFamily="49" charset="0"/>
                <a:cs typeface="Consolas" panose="020B0609020204030204" pitchFamily="49" charset="0"/>
              </a:rPr>
              <a:t>ssi</a:t>
            </a:r>
            <a:r>
              <a:rPr lang="en-GB" sz="1500" dirty="0">
                <a:latin typeface="Consolas" panose="020B0609020204030204" pitchFamily="49" charset="0"/>
                <a:cs typeface="Consolas" panose="020B0609020204030204" pitchFamily="49" charset="0"/>
              </a:rPr>
              <a:t>."</a:t>
            </a:r>
            <a:r>
              <a:rPr lang="en-GB" sz="1500" dirty="0" err="1">
                <a:latin typeface="Consolas" panose="020B0609020204030204" pitchFamily="49" charset="0"/>
                <a:cs typeface="Consolas" panose="020B0609020204030204" pitchFamily="49" charset="0"/>
              </a:rPr>
              <a:t>oid</a:t>
            </a:r>
            <a:r>
              <a:rPr lang="en-GB" sz="1500" dirty="0">
                <a:latin typeface="Consolas" panose="020B0609020204030204" pitchFamily="49" charset="0"/>
                <a:cs typeface="Consolas" panose="020B0609020204030204" pitchFamily="49" charset="0"/>
              </a:rPr>
              <a:t>" = </a:t>
            </a:r>
            <a:r>
              <a:rPr lang="en-GB" sz="1500" dirty="0" err="1">
                <a:latin typeface="Consolas" panose="020B0609020204030204" pitchFamily="49" charset="0"/>
                <a:cs typeface="Consolas" panose="020B0609020204030204" pitchFamily="49" charset="0"/>
              </a:rPr>
              <a:t>aoi</a:t>
            </a:r>
            <a:r>
              <a:rPr lang="en-GB" sz="1500" dirty="0">
                <a:latin typeface="Consolas" panose="020B0609020204030204" pitchFamily="49" charset="0"/>
                <a:cs typeface="Consolas" panose="020B0609020204030204" pitchFamily="49" charset="0"/>
              </a:rPr>
              <a:t>."</a:t>
            </a:r>
            <a:r>
              <a:rPr lang="en-GB" sz="1500" dirty="0" err="1">
                <a:latin typeface="Consolas" panose="020B0609020204030204" pitchFamily="49" charset="0"/>
                <a:cs typeface="Consolas" panose="020B0609020204030204" pitchFamily="49" charset="0"/>
              </a:rPr>
              <a:t>oid</a:t>
            </a:r>
            <a:r>
              <a:rPr lang="en-GB" sz="1500" dirty="0">
                <a:latin typeface="Consolas" panose="020B0609020204030204" pitchFamily="49" charset="0"/>
                <a:cs typeface="Consolas" panose="020B0609020204030204" pitchFamily="49" charset="0"/>
              </a:rPr>
              <a:t>"                -- Info</a:t>
            </a:r>
          </a:p>
          <a:p>
            <a:pPr marL="0" indent="0">
              <a:buNone/>
            </a:pPr>
            <a:r>
              <a:rPr lang="en-GB" sz="1500" dirty="0">
                <a:latin typeface="Consolas" panose="020B0609020204030204" pitchFamily="49" charset="0"/>
                <a:cs typeface="Consolas" panose="020B0609020204030204" pitchFamily="49" charset="0"/>
              </a:rPr>
              <a:t>join "</a:t>
            </a:r>
            <a:r>
              <a:rPr lang="en-GB" sz="1500" dirty="0" err="1">
                <a:latin typeface="Consolas" panose="020B0609020204030204" pitchFamily="49" charset="0"/>
                <a:cs typeface="Consolas" panose="020B0609020204030204" pitchFamily="49" charset="0"/>
              </a:rPr>
              <a:t>AssObj#Change</a:t>
            </a: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aoch</a:t>
            </a:r>
            <a:r>
              <a:rPr lang="en-GB" sz="1500" dirty="0">
                <a:latin typeface="Consolas" panose="020B0609020204030204" pitchFamily="49" charset="0"/>
                <a:cs typeface="Consolas" panose="020B0609020204030204" pitchFamily="49" charset="0"/>
              </a:rPr>
              <a:t> on </a:t>
            </a:r>
            <a:r>
              <a:rPr lang="en-GB" sz="1500" dirty="0" err="1">
                <a:latin typeface="Consolas" panose="020B0609020204030204" pitchFamily="49" charset="0"/>
                <a:cs typeface="Consolas" panose="020B0609020204030204" pitchFamily="49" charset="0"/>
              </a:rPr>
              <a:t>ssi</a:t>
            </a:r>
            <a:r>
              <a:rPr lang="en-GB" sz="1500" dirty="0">
                <a:latin typeface="Consolas" panose="020B0609020204030204" pitchFamily="49" charset="0"/>
                <a:cs typeface="Consolas" panose="020B0609020204030204" pitchFamily="49" charset="0"/>
              </a:rPr>
              <a:t>."</a:t>
            </a:r>
            <a:r>
              <a:rPr lang="en-GB" sz="1500" dirty="0" err="1">
                <a:latin typeface="Consolas" panose="020B0609020204030204" pitchFamily="49" charset="0"/>
                <a:cs typeface="Consolas" panose="020B0609020204030204" pitchFamily="49" charset="0"/>
              </a:rPr>
              <a:t>oid</a:t>
            </a:r>
            <a:r>
              <a:rPr lang="en-GB" sz="1500" dirty="0">
                <a:latin typeface="Consolas" panose="020B0609020204030204" pitchFamily="49" charset="0"/>
                <a:cs typeface="Consolas" panose="020B0609020204030204" pitchFamily="49" charset="0"/>
              </a:rPr>
              <a:t>" = </a:t>
            </a:r>
            <a:r>
              <a:rPr lang="en-GB" sz="1500" dirty="0" err="1">
                <a:latin typeface="Consolas" panose="020B0609020204030204" pitchFamily="49" charset="0"/>
                <a:cs typeface="Consolas" panose="020B0609020204030204" pitchFamily="49" charset="0"/>
              </a:rPr>
              <a:t>aoch</a:t>
            </a:r>
            <a:r>
              <a:rPr lang="en-GB" sz="1500" dirty="0">
                <a:latin typeface="Consolas" panose="020B0609020204030204" pitchFamily="49" charset="0"/>
                <a:cs typeface="Consolas" panose="020B0609020204030204" pitchFamily="49" charset="0"/>
              </a:rPr>
              <a:t>."</a:t>
            </a:r>
            <a:r>
              <a:rPr lang="en-GB" sz="1500" dirty="0" err="1">
                <a:latin typeface="Consolas" panose="020B0609020204030204" pitchFamily="49" charset="0"/>
                <a:cs typeface="Consolas" panose="020B0609020204030204" pitchFamily="49" charset="0"/>
              </a:rPr>
              <a:t>oid</a:t>
            </a:r>
            <a:r>
              <a:rPr lang="en-GB" sz="1500" dirty="0">
                <a:latin typeface="Consolas" panose="020B0609020204030204" pitchFamily="49" charset="0"/>
                <a:cs typeface="Consolas" panose="020B0609020204030204" pitchFamily="49" charset="0"/>
              </a:rPr>
              <a:t>"           -- Change  </a:t>
            </a:r>
          </a:p>
          <a:p>
            <a:pPr marL="0" indent="0">
              <a:buNone/>
            </a:pPr>
            <a:r>
              <a:rPr lang="en-GB" sz="1500" dirty="0">
                <a:latin typeface="Consolas" panose="020B0609020204030204" pitchFamily="49" charset="0"/>
                <a:cs typeface="Consolas" panose="020B0609020204030204" pitchFamily="49" charset="0"/>
              </a:rPr>
              <a:t>left join "</a:t>
            </a:r>
            <a:r>
              <a:rPr lang="en-GB" sz="1500" dirty="0" err="1">
                <a:latin typeface="Consolas" panose="020B0609020204030204" pitchFamily="49" charset="0"/>
                <a:cs typeface="Consolas" panose="020B0609020204030204" pitchFamily="49" charset="0"/>
              </a:rPr>
              <a:t>AssObj#LatestEditors</a:t>
            </a: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aole</a:t>
            </a:r>
            <a:r>
              <a:rPr lang="en-GB" sz="1500" dirty="0">
                <a:latin typeface="Consolas" panose="020B0609020204030204" pitchFamily="49" charset="0"/>
                <a:cs typeface="Consolas" panose="020B0609020204030204" pitchFamily="49" charset="0"/>
              </a:rPr>
              <a:t> on </a:t>
            </a:r>
            <a:r>
              <a:rPr lang="en-GB" sz="1500" dirty="0" err="1">
                <a:latin typeface="Consolas" panose="020B0609020204030204" pitchFamily="49" charset="0"/>
                <a:cs typeface="Consolas" panose="020B0609020204030204" pitchFamily="49" charset="0"/>
              </a:rPr>
              <a:t>ssi</a:t>
            </a:r>
            <a:r>
              <a:rPr lang="en-GB" sz="1500" dirty="0">
                <a:latin typeface="Consolas" panose="020B0609020204030204" pitchFamily="49" charset="0"/>
                <a:cs typeface="Consolas" panose="020B0609020204030204" pitchFamily="49" charset="0"/>
              </a:rPr>
              <a:t>."</a:t>
            </a:r>
            <a:r>
              <a:rPr lang="en-GB" sz="1500" dirty="0" err="1">
                <a:latin typeface="Consolas" panose="020B0609020204030204" pitchFamily="49" charset="0"/>
                <a:cs typeface="Consolas" panose="020B0609020204030204" pitchFamily="49" charset="0"/>
              </a:rPr>
              <a:t>oid</a:t>
            </a:r>
            <a:r>
              <a:rPr lang="en-GB" sz="1500" dirty="0">
                <a:latin typeface="Consolas" panose="020B0609020204030204" pitchFamily="49" charset="0"/>
                <a:cs typeface="Consolas" panose="020B0609020204030204" pitchFamily="49" charset="0"/>
              </a:rPr>
              <a:t>" = </a:t>
            </a:r>
            <a:r>
              <a:rPr lang="en-GB" sz="1500" dirty="0" err="1">
                <a:latin typeface="Consolas" panose="020B0609020204030204" pitchFamily="49" charset="0"/>
                <a:cs typeface="Consolas" panose="020B0609020204030204" pitchFamily="49" charset="0"/>
              </a:rPr>
              <a:t>aole</a:t>
            </a:r>
            <a:r>
              <a:rPr lang="en-GB" sz="1500" dirty="0">
                <a:latin typeface="Consolas" panose="020B0609020204030204" pitchFamily="49" charset="0"/>
                <a:cs typeface="Consolas" panose="020B0609020204030204" pitchFamily="49" charset="0"/>
              </a:rPr>
              <a:t>."</a:t>
            </a:r>
            <a:r>
              <a:rPr lang="en-GB" sz="1500" dirty="0" err="1">
                <a:latin typeface="Consolas" panose="020B0609020204030204" pitchFamily="49" charset="0"/>
                <a:cs typeface="Consolas" panose="020B0609020204030204" pitchFamily="49" charset="0"/>
              </a:rPr>
              <a:t>oid</a:t>
            </a:r>
            <a:r>
              <a:rPr lang="en-GB" sz="1500" dirty="0">
                <a:latin typeface="Consolas" panose="020B0609020204030204" pitchFamily="49" charset="0"/>
                <a:cs typeface="Consolas" panose="020B0609020204030204" pitchFamily="49" charset="0"/>
              </a:rPr>
              <a:t>"  -- Editors</a:t>
            </a:r>
          </a:p>
          <a:p>
            <a:pPr marL="0" indent="0">
              <a:buNone/>
            </a:pPr>
            <a:r>
              <a:rPr lang="en-GB" sz="1500" dirty="0">
                <a:latin typeface="Consolas" panose="020B0609020204030204" pitchFamily="49" charset="0"/>
                <a:cs typeface="Consolas" panose="020B0609020204030204" pitchFamily="49" charset="0"/>
              </a:rPr>
              <a:t>left join "</a:t>
            </a:r>
            <a:r>
              <a:rPr lang="en-GB" sz="1500" dirty="0" err="1">
                <a:latin typeface="Consolas" panose="020B0609020204030204" pitchFamily="49" charset="0"/>
                <a:cs typeface="Consolas" panose="020B0609020204030204" pitchFamily="49" charset="0"/>
              </a:rPr>
              <a:t>AssObj#LatestReviewers</a:t>
            </a: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aolr</a:t>
            </a:r>
            <a:r>
              <a:rPr lang="en-GB" sz="1500" dirty="0">
                <a:latin typeface="Consolas" panose="020B0609020204030204" pitchFamily="49" charset="0"/>
                <a:cs typeface="Consolas" panose="020B0609020204030204" pitchFamily="49" charset="0"/>
              </a:rPr>
              <a:t> on </a:t>
            </a:r>
            <a:r>
              <a:rPr lang="en-GB" sz="1500" dirty="0" err="1">
                <a:latin typeface="Consolas" panose="020B0609020204030204" pitchFamily="49" charset="0"/>
                <a:cs typeface="Consolas" panose="020B0609020204030204" pitchFamily="49" charset="0"/>
              </a:rPr>
              <a:t>ssi</a:t>
            </a:r>
            <a:r>
              <a:rPr lang="en-GB" sz="1500" dirty="0">
                <a:latin typeface="Consolas" panose="020B0609020204030204" pitchFamily="49" charset="0"/>
                <a:cs typeface="Consolas" panose="020B0609020204030204" pitchFamily="49" charset="0"/>
              </a:rPr>
              <a:t>."</a:t>
            </a:r>
            <a:r>
              <a:rPr lang="en-GB" sz="1500" dirty="0" err="1">
                <a:latin typeface="Consolas" panose="020B0609020204030204" pitchFamily="49" charset="0"/>
                <a:cs typeface="Consolas" panose="020B0609020204030204" pitchFamily="49" charset="0"/>
              </a:rPr>
              <a:t>oid</a:t>
            </a:r>
            <a:r>
              <a:rPr lang="en-GB" sz="1500" dirty="0">
                <a:latin typeface="Consolas" panose="020B0609020204030204" pitchFamily="49" charset="0"/>
                <a:cs typeface="Consolas" panose="020B0609020204030204" pitchFamily="49" charset="0"/>
              </a:rPr>
              <a:t>" = </a:t>
            </a:r>
            <a:r>
              <a:rPr lang="en-GB" sz="1500" dirty="0" err="1">
                <a:latin typeface="Consolas" panose="020B0609020204030204" pitchFamily="49" charset="0"/>
                <a:cs typeface="Consolas" panose="020B0609020204030204" pitchFamily="49" charset="0"/>
              </a:rPr>
              <a:t>aolr</a:t>
            </a:r>
            <a:r>
              <a:rPr lang="en-GB" sz="1500" dirty="0">
                <a:latin typeface="Consolas" panose="020B0609020204030204" pitchFamily="49" charset="0"/>
                <a:cs typeface="Consolas" panose="020B0609020204030204" pitchFamily="49" charset="0"/>
              </a:rPr>
              <a:t>."</a:t>
            </a:r>
            <a:r>
              <a:rPr lang="en-GB" sz="1500" dirty="0" err="1">
                <a:latin typeface="Consolas" panose="020B0609020204030204" pitchFamily="49" charset="0"/>
                <a:cs typeface="Consolas" panose="020B0609020204030204" pitchFamily="49" charset="0"/>
              </a:rPr>
              <a:t>oid</a:t>
            </a:r>
            <a:r>
              <a:rPr lang="en-GB" sz="1500" dirty="0">
                <a:latin typeface="Consolas" panose="020B0609020204030204" pitchFamily="49" charset="0"/>
                <a:cs typeface="Consolas" panose="020B0609020204030204" pitchFamily="49" charset="0"/>
              </a:rPr>
              <a:t>"-- Editors</a:t>
            </a:r>
          </a:p>
          <a:p>
            <a:pPr marL="0" indent="0">
              <a:buNone/>
            </a:pPr>
            <a:r>
              <a:rPr lang="en-GB" sz="1500" dirty="0">
                <a:latin typeface="Consolas" panose="020B0609020204030204" pitchFamily="49" charset="0"/>
                <a:cs typeface="Consolas" panose="020B0609020204030204" pitchFamily="49" charset="0"/>
              </a:rPr>
              <a:t>left join "</a:t>
            </a:r>
            <a:r>
              <a:rPr lang="en-GB" sz="1500" dirty="0" err="1">
                <a:latin typeface="Consolas" panose="020B0609020204030204" pitchFamily="49" charset="0"/>
                <a:cs typeface="Consolas" panose="020B0609020204030204" pitchFamily="49" charset="0"/>
              </a:rPr>
              <a:t>AssObj#Notes</a:t>
            </a: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aon</a:t>
            </a:r>
            <a:r>
              <a:rPr lang="en-GB" sz="1500" dirty="0">
                <a:latin typeface="Consolas" panose="020B0609020204030204" pitchFamily="49" charset="0"/>
                <a:cs typeface="Consolas" panose="020B0609020204030204" pitchFamily="49" charset="0"/>
              </a:rPr>
              <a:t> on </a:t>
            </a:r>
            <a:r>
              <a:rPr lang="en-GB" sz="1500" dirty="0" err="1">
                <a:latin typeface="Consolas" panose="020B0609020204030204" pitchFamily="49" charset="0"/>
                <a:cs typeface="Consolas" panose="020B0609020204030204" pitchFamily="49" charset="0"/>
              </a:rPr>
              <a:t>ssi</a:t>
            </a:r>
            <a:r>
              <a:rPr lang="en-GB" sz="1500" dirty="0">
                <a:latin typeface="Consolas" panose="020B0609020204030204" pitchFamily="49" charset="0"/>
                <a:cs typeface="Consolas" panose="020B0609020204030204" pitchFamily="49" charset="0"/>
              </a:rPr>
              <a:t>."</a:t>
            </a:r>
            <a:r>
              <a:rPr lang="en-GB" sz="1500" dirty="0" err="1">
                <a:latin typeface="Consolas" panose="020B0609020204030204" pitchFamily="49" charset="0"/>
                <a:cs typeface="Consolas" panose="020B0609020204030204" pitchFamily="49" charset="0"/>
              </a:rPr>
              <a:t>oid</a:t>
            </a:r>
            <a:r>
              <a:rPr lang="en-GB" sz="1500" dirty="0">
                <a:latin typeface="Consolas" panose="020B0609020204030204" pitchFamily="49" charset="0"/>
                <a:cs typeface="Consolas" panose="020B0609020204030204" pitchFamily="49" charset="0"/>
              </a:rPr>
              <a:t>" = </a:t>
            </a:r>
            <a:r>
              <a:rPr lang="en-GB" sz="1500" dirty="0" err="1">
                <a:latin typeface="Consolas" panose="020B0609020204030204" pitchFamily="49" charset="0"/>
                <a:cs typeface="Consolas" panose="020B0609020204030204" pitchFamily="49" charset="0"/>
              </a:rPr>
              <a:t>aon</a:t>
            </a:r>
            <a:r>
              <a:rPr lang="en-GB" sz="1500" dirty="0">
                <a:latin typeface="Consolas" panose="020B0609020204030204" pitchFamily="49" charset="0"/>
                <a:cs typeface="Consolas" panose="020B0609020204030204" pitchFamily="49" charset="0"/>
              </a:rPr>
              <a:t>."</a:t>
            </a:r>
            <a:r>
              <a:rPr lang="en-GB" sz="1500" dirty="0" err="1">
                <a:latin typeface="Consolas" panose="020B0609020204030204" pitchFamily="49" charset="0"/>
                <a:cs typeface="Consolas" panose="020B0609020204030204" pitchFamily="49" charset="0"/>
              </a:rPr>
              <a:t>oid</a:t>
            </a:r>
            <a:r>
              <a:rPr lang="en-GB" sz="1500" dirty="0">
                <a:latin typeface="Consolas" panose="020B0609020204030204" pitchFamily="49" charset="0"/>
                <a:cs typeface="Consolas" panose="020B0609020204030204" pitchFamily="49" charset="0"/>
              </a:rPr>
              <a:t>"            -- Notes</a:t>
            </a:r>
          </a:p>
          <a:p>
            <a:pPr marL="0" indent="0">
              <a:buNone/>
            </a:pPr>
            <a:r>
              <a:rPr lang="en-GB" sz="1500" dirty="0">
                <a:latin typeface="Consolas" panose="020B0609020204030204" pitchFamily="49" charset="0"/>
                <a:cs typeface="Consolas" panose="020B0609020204030204" pitchFamily="49" charset="0"/>
              </a:rPr>
              <a:t>left join "</a:t>
            </a:r>
            <a:r>
              <a:rPr lang="en-GB" sz="1500" dirty="0" err="1">
                <a:latin typeface="Consolas" panose="020B0609020204030204" pitchFamily="49" charset="0"/>
                <a:cs typeface="Consolas" panose="020B0609020204030204" pitchFamily="49" charset="0"/>
              </a:rPr>
              <a:t>AssObj#Docs</a:t>
            </a: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aod</a:t>
            </a:r>
            <a:r>
              <a:rPr lang="en-GB" sz="1500" dirty="0">
                <a:latin typeface="Consolas" panose="020B0609020204030204" pitchFamily="49" charset="0"/>
                <a:cs typeface="Consolas" panose="020B0609020204030204" pitchFamily="49" charset="0"/>
              </a:rPr>
              <a:t> on </a:t>
            </a:r>
            <a:r>
              <a:rPr lang="en-GB" sz="1500" dirty="0" err="1">
                <a:latin typeface="Consolas" panose="020B0609020204030204" pitchFamily="49" charset="0"/>
                <a:cs typeface="Consolas" panose="020B0609020204030204" pitchFamily="49" charset="0"/>
              </a:rPr>
              <a:t>ssi</a:t>
            </a:r>
            <a:r>
              <a:rPr lang="en-GB" sz="1500" dirty="0">
                <a:latin typeface="Consolas" panose="020B0609020204030204" pitchFamily="49" charset="0"/>
                <a:cs typeface="Consolas" panose="020B0609020204030204" pitchFamily="49" charset="0"/>
              </a:rPr>
              <a:t>."</a:t>
            </a:r>
            <a:r>
              <a:rPr lang="en-GB" sz="1500" dirty="0" err="1">
                <a:latin typeface="Consolas" panose="020B0609020204030204" pitchFamily="49" charset="0"/>
                <a:cs typeface="Consolas" panose="020B0609020204030204" pitchFamily="49" charset="0"/>
              </a:rPr>
              <a:t>oid</a:t>
            </a:r>
            <a:r>
              <a:rPr lang="en-GB" sz="1500" dirty="0">
                <a:latin typeface="Consolas" panose="020B0609020204030204" pitchFamily="49" charset="0"/>
                <a:cs typeface="Consolas" panose="020B0609020204030204" pitchFamily="49" charset="0"/>
              </a:rPr>
              <a:t>" = </a:t>
            </a:r>
            <a:r>
              <a:rPr lang="en-GB" sz="1500" dirty="0" err="1">
                <a:latin typeface="Consolas" panose="020B0609020204030204" pitchFamily="49" charset="0"/>
                <a:cs typeface="Consolas" panose="020B0609020204030204" pitchFamily="49" charset="0"/>
              </a:rPr>
              <a:t>aod</a:t>
            </a:r>
            <a:r>
              <a:rPr lang="en-GB" sz="1500" dirty="0">
                <a:latin typeface="Consolas" panose="020B0609020204030204" pitchFamily="49" charset="0"/>
                <a:cs typeface="Consolas" panose="020B0609020204030204" pitchFamily="49" charset="0"/>
              </a:rPr>
              <a:t>."</a:t>
            </a:r>
            <a:r>
              <a:rPr lang="en-GB" sz="1500" dirty="0" err="1">
                <a:latin typeface="Consolas" panose="020B0609020204030204" pitchFamily="49" charset="0"/>
                <a:cs typeface="Consolas" panose="020B0609020204030204" pitchFamily="49" charset="0"/>
              </a:rPr>
              <a:t>oid</a:t>
            </a:r>
            <a:r>
              <a:rPr lang="en-GB" sz="1500" dirty="0">
                <a:latin typeface="Consolas" panose="020B0609020204030204" pitchFamily="49" charset="0"/>
                <a:cs typeface="Consolas" panose="020B0609020204030204" pitchFamily="49" charset="0"/>
              </a:rPr>
              <a:t>"             -- Docs</a:t>
            </a:r>
          </a:p>
          <a:p>
            <a:pPr marL="0" indent="0">
              <a:buNone/>
            </a:pPr>
            <a:r>
              <a:rPr lang="en-GB" sz="1500" dirty="0">
                <a:latin typeface="Consolas" panose="020B0609020204030204" pitchFamily="49" charset="0"/>
                <a:cs typeface="Consolas" panose="020B0609020204030204" pitchFamily="49" charset="0"/>
              </a:rPr>
              <a:t>left join "</a:t>
            </a:r>
            <a:r>
              <a:rPr lang="en-GB" sz="1500" dirty="0" err="1">
                <a:latin typeface="Consolas" panose="020B0609020204030204" pitchFamily="49" charset="0"/>
                <a:cs typeface="Consolas" panose="020B0609020204030204" pitchFamily="49" charset="0"/>
              </a:rPr>
              <a:t>AssObj#ValFail</a:t>
            </a: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aov</a:t>
            </a:r>
            <a:r>
              <a:rPr lang="en-GB" sz="1500" dirty="0">
                <a:latin typeface="Consolas" panose="020B0609020204030204" pitchFamily="49" charset="0"/>
                <a:cs typeface="Consolas" panose="020B0609020204030204" pitchFamily="49" charset="0"/>
              </a:rPr>
              <a:t> on </a:t>
            </a:r>
            <a:r>
              <a:rPr lang="en-GB" sz="1500" dirty="0" err="1">
                <a:latin typeface="Consolas" panose="020B0609020204030204" pitchFamily="49" charset="0"/>
                <a:cs typeface="Consolas" panose="020B0609020204030204" pitchFamily="49" charset="0"/>
              </a:rPr>
              <a:t>ssi</a:t>
            </a:r>
            <a:r>
              <a:rPr lang="en-GB" sz="1500" dirty="0">
                <a:latin typeface="Consolas" panose="020B0609020204030204" pitchFamily="49" charset="0"/>
                <a:cs typeface="Consolas" panose="020B0609020204030204" pitchFamily="49" charset="0"/>
              </a:rPr>
              <a:t>."</a:t>
            </a:r>
            <a:r>
              <a:rPr lang="en-GB" sz="1500" dirty="0" err="1">
                <a:latin typeface="Consolas" panose="020B0609020204030204" pitchFamily="49" charset="0"/>
                <a:cs typeface="Consolas" panose="020B0609020204030204" pitchFamily="49" charset="0"/>
              </a:rPr>
              <a:t>oid</a:t>
            </a:r>
            <a:r>
              <a:rPr lang="en-GB" sz="1500" dirty="0">
                <a:latin typeface="Consolas" panose="020B0609020204030204" pitchFamily="49" charset="0"/>
                <a:cs typeface="Consolas" panose="020B0609020204030204" pitchFamily="49" charset="0"/>
              </a:rPr>
              <a:t>" = </a:t>
            </a:r>
            <a:r>
              <a:rPr lang="en-GB" sz="1500" dirty="0" err="1">
                <a:latin typeface="Consolas" panose="020B0609020204030204" pitchFamily="49" charset="0"/>
                <a:cs typeface="Consolas" panose="020B0609020204030204" pitchFamily="49" charset="0"/>
              </a:rPr>
              <a:t>aov</a:t>
            </a:r>
            <a:r>
              <a:rPr lang="en-GB" sz="1500" dirty="0">
                <a:latin typeface="Consolas" panose="020B0609020204030204" pitchFamily="49" charset="0"/>
                <a:cs typeface="Consolas" panose="020B0609020204030204" pitchFamily="49" charset="0"/>
              </a:rPr>
              <a:t>."</a:t>
            </a:r>
            <a:r>
              <a:rPr lang="en-GB" sz="1500" dirty="0" err="1">
                <a:latin typeface="Consolas" panose="020B0609020204030204" pitchFamily="49" charset="0"/>
                <a:cs typeface="Consolas" panose="020B0609020204030204" pitchFamily="49" charset="0"/>
              </a:rPr>
              <a:t>oid</a:t>
            </a:r>
            <a:r>
              <a:rPr lang="en-GB" sz="1500" dirty="0">
                <a:latin typeface="Consolas" panose="020B0609020204030204" pitchFamily="49" charset="0"/>
                <a:cs typeface="Consolas" panose="020B0609020204030204" pitchFamily="49" charset="0"/>
              </a:rPr>
              <a:t>"   -- Validation Failures</a:t>
            </a:r>
          </a:p>
          <a:p>
            <a:pPr marL="0" indent="0">
              <a:buNone/>
            </a:pPr>
            <a:endParaRPr lang="en-GB" sz="1400" dirty="0">
              <a:latin typeface="Consolas" panose="020B0609020204030204" pitchFamily="49" charset="0"/>
              <a:cs typeface="Consolas" panose="020B0609020204030204" pitchFamily="49" charset="0"/>
            </a:endParaRPr>
          </a:p>
          <a:p>
            <a:pPr marL="0" indent="0">
              <a:buNone/>
            </a:pPr>
            <a:endParaRPr lang="en-GB" sz="1400" dirty="0">
              <a:latin typeface="Consolas" panose="020B0609020204030204" pitchFamily="49" charset="0"/>
              <a:cs typeface="Consolas" panose="020B0609020204030204" pitchFamily="49" charset="0"/>
            </a:endParaRPr>
          </a:p>
          <a:p>
            <a:pPr marL="0" indent="0">
              <a:buNone/>
            </a:pPr>
            <a:r>
              <a:rPr lang="en-GB" sz="1400" dirty="0"/>
              <a:t>Note: There are left joins because these tables may not contain any data</a:t>
            </a:r>
            <a:endParaRPr lang="en-GB" sz="2400" dirty="0"/>
          </a:p>
        </p:txBody>
      </p:sp>
      <p:sp>
        <p:nvSpPr>
          <p:cNvPr id="5" name="Rectangle 4"/>
          <p:cNvSpPr/>
          <p:nvPr/>
        </p:nvSpPr>
        <p:spPr>
          <a:xfrm>
            <a:off x="1006536" y="2314621"/>
            <a:ext cx="7148452" cy="790345"/>
          </a:xfrm>
          <a:prstGeom prst="rect">
            <a:avLst/>
          </a:prstGeom>
        </p:spPr>
        <p:txBody>
          <a:bodyPr wrap="square">
            <a:spAutoFit/>
          </a:bodyPr>
          <a:lstStyle/>
          <a:p>
            <a:r>
              <a:rPr lang="en-GB" sz="2268" dirty="0" err="1">
                <a:solidFill>
                  <a:schemeClr val="tx2"/>
                </a:solidFill>
              </a:rPr>
              <a:t>SSI#SetChain</a:t>
            </a:r>
            <a:r>
              <a:rPr lang="en-GB" sz="2268" dirty="0">
                <a:solidFill>
                  <a:schemeClr val="tx2"/>
                </a:solidFill>
              </a:rPr>
              <a:t> – SSI Steps aka Settlement Chain Entries are here</a:t>
            </a:r>
          </a:p>
        </p:txBody>
      </p:sp>
    </p:spTree>
    <p:extLst>
      <p:ext uri="{BB962C8B-B14F-4D97-AF65-F5344CB8AC3E}">
        <p14:creationId xmlns:p14="http://schemas.microsoft.com/office/powerpoint/2010/main" val="22532157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077" y="983359"/>
            <a:ext cx="5695186" cy="803594"/>
          </a:xfrm>
        </p:spPr>
        <p:txBody>
          <a:bodyPr>
            <a:normAutofit/>
          </a:bodyPr>
          <a:lstStyle/>
          <a:p>
            <a:r>
              <a:rPr lang="en-GB" sz="3200" dirty="0"/>
              <a:t>SSI Structure in pseudo code form</a:t>
            </a:r>
          </a:p>
        </p:txBody>
      </p:sp>
      <p:sp>
        <p:nvSpPr>
          <p:cNvPr id="3" name="Content Placeholder 2"/>
          <p:cNvSpPr>
            <a:spLocks noGrp="1"/>
          </p:cNvSpPr>
          <p:nvPr>
            <p:ph idx="1"/>
          </p:nvPr>
        </p:nvSpPr>
        <p:spPr>
          <a:xfrm>
            <a:off x="1096962" y="1864889"/>
            <a:ext cx="7886700" cy="5594555"/>
          </a:xfrm>
        </p:spPr>
        <p:txBody>
          <a:bodyPr>
            <a:normAutofit fontScale="70000" lnSpcReduction="20000"/>
          </a:bodyPr>
          <a:lstStyle/>
          <a:p>
            <a:pPr marL="0" indent="0">
              <a:buNone/>
            </a:pPr>
            <a:r>
              <a:rPr lang="en-GB" sz="1800" dirty="0"/>
              <a:t>public class </a:t>
            </a:r>
            <a:r>
              <a:rPr lang="en-GB" sz="1800" dirty="0" err="1"/>
              <a:t>StandingSettlementInstruction</a:t>
            </a:r>
            <a:r>
              <a:rPr lang="en-GB" sz="1800" dirty="0"/>
              <a:t> extends </a:t>
            </a:r>
            <a:r>
              <a:rPr lang="en-GB" sz="1800" dirty="0" err="1"/>
              <a:t>AssassinObject</a:t>
            </a:r>
            <a:r>
              <a:rPr lang="en-GB" sz="1800" dirty="0"/>
              <a:t> {</a:t>
            </a:r>
          </a:p>
          <a:p>
            <a:pPr marL="0" indent="0">
              <a:buNone/>
            </a:pPr>
            <a:r>
              <a:rPr lang="en-GB" sz="1800" dirty="0"/>
              <a:t>	- </a:t>
            </a:r>
            <a:r>
              <a:rPr lang="en-GB" sz="1800" dirty="0" err="1"/>
              <a:t>TradingAccount</a:t>
            </a:r>
            <a:r>
              <a:rPr lang="en-GB" sz="1800" dirty="0"/>
              <a:t> </a:t>
            </a:r>
          </a:p>
          <a:p>
            <a:pPr marL="0" indent="0">
              <a:buNone/>
            </a:pPr>
            <a:r>
              <a:rPr lang="en-GB" sz="1800" dirty="0"/>
              <a:t>	- Country</a:t>
            </a:r>
          </a:p>
          <a:p>
            <a:pPr marL="0" indent="0">
              <a:buNone/>
            </a:pPr>
            <a:r>
              <a:rPr lang="en-GB" sz="1800" dirty="0"/>
              <a:t>	- Security</a:t>
            </a:r>
          </a:p>
          <a:p>
            <a:pPr marL="0" indent="0">
              <a:buNone/>
            </a:pPr>
            <a:r>
              <a:rPr lang="en-GB" sz="1800" dirty="0"/>
              <a:t>	- Method</a:t>
            </a:r>
          </a:p>
          <a:p>
            <a:pPr marL="0" indent="0">
              <a:buNone/>
            </a:pPr>
            <a:r>
              <a:rPr lang="en-GB" sz="1800" dirty="0"/>
              <a:t>	- Currency</a:t>
            </a:r>
          </a:p>
          <a:p>
            <a:pPr marL="0" indent="0">
              <a:buNone/>
            </a:pPr>
            <a:r>
              <a:rPr lang="en-GB" sz="1800" dirty="0"/>
              <a:t>	- </a:t>
            </a:r>
            <a:r>
              <a:rPr lang="en-GB" sz="1800" dirty="0" err="1"/>
              <a:t>IsDefault</a:t>
            </a:r>
            <a:endParaRPr lang="en-GB" sz="1800" dirty="0"/>
          </a:p>
          <a:p>
            <a:pPr marL="0" indent="0">
              <a:buNone/>
            </a:pPr>
            <a:r>
              <a:rPr lang="en-GB" sz="1800" dirty="0"/>
              <a:t>	- </a:t>
            </a:r>
            <a:r>
              <a:rPr lang="en-GB" sz="1800" dirty="0" err="1"/>
              <a:t>SettlementChainEntries</a:t>
            </a:r>
            <a:r>
              <a:rPr lang="en-GB" sz="1800" dirty="0"/>
              <a:t> </a:t>
            </a:r>
          </a:p>
          <a:p>
            <a:pPr marL="0" indent="0">
              <a:buNone/>
            </a:pPr>
            <a:r>
              <a:rPr lang="en-GB" sz="1800" dirty="0"/>
              <a:t>	….</a:t>
            </a:r>
          </a:p>
          <a:p>
            <a:pPr marL="0" indent="0">
              <a:buNone/>
            </a:pPr>
            <a:r>
              <a:rPr lang="en-GB" sz="1800" dirty="0"/>
              <a:t>	- </a:t>
            </a:r>
            <a:r>
              <a:rPr lang="en-GB" sz="1800" dirty="0" err="1"/>
              <a:t>SubSettlementMethod</a:t>
            </a:r>
            <a:endParaRPr lang="en-GB" sz="1800" dirty="0"/>
          </a:p>
          <a:p>
            <a:pPr marL="0" indent="0">
              <a:buNone/>
            </a:pPr>
            <a:r>
              <a:rPr lang="en-GB" sz="1800" dirty="0"/>
              <a:t>	- AdditionalInfo-1</a:t>
            </a:r>
          </a:p>
          <a:p>
            <a:pPr marL="0" indent="0">
              <a:buNone/>
            </a:pPr>
            <a:r>
              <a:rPr lang="en-GB" sz="1800" dirty="0"/>
              <a:t>}</a:t>
            </a:r>
          </a:p>
          <a:p>
            <a:pPr marL="0" indent="0">
              <a:buNone/>
            </a:pPr>
            <a:endParaRPr lang="en-GB" sz="1800" dirty="0"/>
          </a:p>
          <a:p>
            <a:pPr marL="0" indent="0">
              <a:buNone/>
            </a:pPr>
            <a:r>
              <a:rPr lang="en-GB" sz="1800" dirty="0"/>
              <a:t>public class </a:t>
            </a:r>
            <a:r>
              <a:rPr lang="en-GB" sz="1800" dirty="0" err="1"/>
              <a:t>AssassinObject</a:t>
            </a:r>
            <a:r>
              <a:rPr lang="en-GB" sz="1800" dirty="0"/>
              <a:t> {	</a:t>
            </a:r>
          </a:p>
          <a:p>
            <a:pPr marL="0" indent="0">
              <a:buNone/>
            </a:pPr>
            <a:r>
              <a:rPr lang="en-GB" sz="1800" dirty="0"/>
              <a:t>	- </a:t>
            </a:r>
            <a:r>
              <a:rPr lang="en-GB" sz="1800" dirty="0" err="1"/>
              <a:t>oid</a:t>
            </a:r>
            <a:endParaRPr lang="en-GB" sz="1800" dirty="0"/>
          </a:p>
          <a:p>
            <a:pPr marL="0" indent="0">
              <a:buNone/>
            </a:pPr>
            <a:r>
              <a:rPr lang="en-GB" sz="1800" dirty="0"/>
              <a:t>	- </a:t>
            </a:r>
            <a:r>
              <a:rPr lang="en-GB" sz="1800" dirty="0" err="1"/>
              <a:t>ChangeState</a:t>
            </a:r>
            <a:endParaRPr lang="en-GB" sz="1800" dirty="0"/>
          </a:p>
          <a:p>
            <a:pPr marL="0" indent="0">
              <a:buNone/>
            </a:pPr>
            <a:r>
              <a:rPr lang="en-GB" sz="1800" dirty="0"/>
              <a:t>	- </a:t>
            </a:r>
            <a:r>
              <a:rPr lang="en-GB" sz="1800" dirty="0" err="1"/>
              <a:t>StableChangeState</a:t>
            </a:r>
            <a:endParaRPr lang="en-GB" sz="1800" dirty="0"/>
          </a:p>
          <a:p>
            <a:pPr marL="0" indent="0">
              <a:buNone/>
            </a:pPr>
            <a:r>
              <a:rPr lang="en-GB" sz="1800" dirty="0"/>
              <a:t>	- </a:t>
            </a:r>
            <a:r>
              <a:rPr lang="en-GB" sz="1800" dirty="0" err="1"/>
              <a:t>StableChangeVersion</a:t>
            </a:r>
            <a:endParaRPr lang="en-GB" sz="1800" dirty="0"/>
          </a:p>
          <a:p>
            <a:pPr marL="0" indent="0">
              <a:buNone/>
            </a:pPr>
            <a:r>
              <a:rPr lang="en-GB" sz="1800" dirty="0"/>
              <a:t>	….</a:t>
            </a:r>
          </a:p>
          <a:p>
            <a:pPr marL="0" indent="0">
              <a:buNone/>
            </a:pPr>
            <a:r>
              <a:rPr lang="en-GB" sz="1800" dirty="0"/>
              <a:t>	Core</a:t>
            </a:r>
          </a:p>
          <a:p>
            <a:pPr marL="0" indent="0">
              <a:buNone/>
            </a:pPr>
            <a:r>
              <a:rPr lang="en-GB" sz="1800" dirty="0"/>
              <a:t>	    - Local Id</a:t>
            </a:r>
          </a:p>
          <a:p>
            <a:pPr marL="0" indent="0">
              <a:buNone/>
            </a:pPr>
            <a:r>
              <a:rPr lang="en-GB" sz="1800" dirty="0"/>
              <a:t>	    - Data Source</a:t>
            </a:r>
          </a:p>
          <a:p>
            <a:pPr marL="0" indent="0">
              <a:buNone/>
            </a:pPr>
            <a:r>
              <a:rPr lang="en-GB" sz="1800" dirty="0"/>
              <a:t>	    …</a:t>
            </a:r>
          </a:p>
          <a:p>
            <a:pPr marL="0" indent="0">
              <a:buNone/>
            </a:pPr>
            <a:r>
              <a:rPr lang="en-GB" sz="1800" dirty="0"/>
              <a:t>	Change</a:t>
            </a:r>
          </a:p>
          <a:p>
            <a:pPr marL="0" indent="0">
              <a:buNone/>
            </a:pPr>
            <a:r>
              <a:rPr lang="en-GB" sz="1800" dirty="0"/>
              <a:t>	    - </a:t>
            </a:r>
            <a:r>
              <a:rPr lang="en-GB" sz="1800" dirty="0" err="1"/>
              <a:t>LastApprovedVersion</a:t>
            </a:r>
            <a:endParaRPr lang="en-GB" sz="1800" dirty="0"/>
          </a:p>
          <a:p>
            <a:pPr marL="0" indent="0">
              <a:buNone/>
            </a:pPr>
            <a:r>
              <a:rPr lang="en-GB" sz="1800" dirty="0"/>
              <a:t>	    …</a:t>
            </a:r>
          </a:p>
          <a:p>
            <a:pPr marL="0" indent="0">
              <a:buNone/>
            </a:pPr>
            <a:r>
              <a:rPr lang="en-GB" sz="1800" dirty="0"/>
              <a:t>	Info</a:t>
            </a:r>
          </a:p>
          <a:p>
            <a:pPr marL="0" indent="0">
              <a:buNone/>
            </a:pPr>
            <a:r>
              <a:rPr lang="en-GB" sz="1800" dirty="0"/>
              <a:t>	    - </a:t>
            </a:r>
            <a:r>
              <a:rPr lang="en-GB" sz="1800" dirty="0" err="1"/>
              <a:t>CreationDate</a:t>
            </a:r>
            <a:endParaRPr lang="en-GB" sz="1800" dirty="0"/>
          </a:p>
          <a:p>
            <a:pPr marL="0" indent="0">
              <a:buNone/>
            </a:pPr>
            <a:r>
              <a:rPr lang="en-GB" sz="1800" dirty="0"/>
              <a:t>	    - Version</a:t>
            </a:r>
          </a:p>
          <a:p>
            <a:pPr marL="0" indent="0">
              <a:buNone/>
            </a:pPr>
            <a:r>
              <a:rPr lang="en-GB" sz="1800" dirty="0"/>
              <a:t>	    …</a:t>
            </a:r>
          </a:p>
          <a:p>
            <a:pPr marL="0" indent="0">
              <a:buNone/>
            </a:pPr>
            <a:r>
              <a:rPr lang="en-GB" sz="1800" dirty="0"/>
              <a:t>	Notes</a:t>
            </a:r>
          </a:p>
          <a:p>
            <a:pPr marL="0" indent="0">
              <a:buNone/>
            </a:pPr>
            <a:r>
              <a:rPr lang="en-GB" sz="1800" dirty="0"/>
              <a:t>	</a:t>
            </a:r>
            <a:r>
              <a:rPr lang="en-GB" sz="1800" dirty="0" err="1"/>
              <a:t>SystemCodes</a:t>
            </a:r>
            <a:endParaRPr lang="en-GB" sz="1800" dirty="0"/>
          </a:p>
          <a:p>
            <a:pPr marL="0" indent="0">
              <a:buNone/>
            </a:pPr>
            <a:r>
              <a:rPr lang="en-GB" sz="1800" dirty="0"/>
              <a:t>	</a:t>
            </a:r>
            <a:r>
              <a:rPr lang="en-GB" sz="1800" dirty="0" err="1"/>
              <a:t>ValidationFailures</a:t>
            </a:r>
            <a:endParaRPr lang="en-GB" sz="1800" dirty="0"/>
          </a:p>
          <a:p>
            <a:pPr marL="0" indent="0">
              <a:buNone/>
            </a:pPr>
            <a:r>
              <a:rPr lang="en-GB" sz="1800" dirty="0"/>
              <a:t>	…		</a:t>
            </a:r>
          </a:p>
          <a:p>
            <a:pPr marL="0" indent="0">
              <a:buNone/>
            </a:pPr>
            <a:r>
              <a:rPr lang="en-GB" sz="1800" dirty="0"/>
              <a:t>}</a:t>
            </a:r>
          </a:p>
        </p:txBody>
      </p:sp>
      <p:sp>
        <p:nvSpPr>
          <p:cNvPr id="5" name="TextBox 4"/>
          <p:cNvSpPr txBox="1"/>
          <p:nvPr/>
        </p:nvSpPr>
        <p:spPr>
          <a:xfrm>
            <a:off x="5335280" y="3143082"/>
            <a:ext cx="2564228" cy="441339"/>
          </a:xfrm>
          <a:prstGeom prst="rect">
            <a:avLst/>
          </a:prstGeom>
          <a:noFill/>
          <a:ln w="12700">
            <a:solidFill>
              <a:schemeClr val="tx1"/>
            </a:solidFill>
          </a:ln>
        </p:spPr>
        <p:txBody>
          <a:bodyPr wrap="none" rtlCol="0">
            <a:spAutoFit/>
          </a:bodyPr>
          <a:lstStyle/>
          <a:p>
            <a:r>
              <a:rPr lang="en-GB" sz="2268" dirty="0"/>
              <a:t>Custom properties</a:t>
            </a:r>
          </a:p>
        </p:txBody>
      </p:sp>
      <p:cxnSp>
        <p:nvCxnSpPr>
          <p:cNvPr id="7" name="Straight Arrow Connector 6"/>
          <p:cNvCxnSpPr/>
          <p:nvPr/>
        </p:nvCxnSpPr>
        <p:spPr>
          <a:xfrm flipH="1">
            <a:off x="4234071" y="3327748"/>
            <a:ext cx="1032387" cy="1397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33954" y="2319320"/>
            <a:ext cx="3365554" cy="441339"/>
          </a:xfrm>
          <a:prstGeom prst="rect">
            <a:avLst/>
          </a:prstGeom>
          <a:noFill/>
          <a:ln w="12700">
            <a:solidFill>
              <a:schemeClr val="tx1"/>
            </a:solidFill>
          </a:ln>
        </p:spPr>
        <p:txBody>
          <a:bodyPr wrap="square" rtlCol="0">
            <a:spAutoFit/>
          </a:bodyPr>
          <a:lstStyle/>
          <a:p>
            <a:r>
              <a:rPr lang="en-GB" sz="2268" dirty="0"/>
              <a:t>Base SSI class properties</a:t>
            </a:r>
          </a:p>
        </p:txBody>
      </p:sp>
      <p:cxnSp>
        <p:nvCxnSpPr>
          <p:cNvPr id="10" name="Straight Arrow Connector 9"/>
          <p:cNvCxnSpPr/>
          <p:nvPr/>
        </p:nvCxnSpPr>
        <p:spPr>
          <a:xfrm flipH="1">
            <a:off x="3712960" y="2518382"/>
            <a:ext cx="722673" cy="80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151385" y="4268877"/>
            <a:ext cx="2748123" cy="1488356"/>
          </a:xfrm>
          <a:prstGeom prst="rect">
            <a:avLst/>
          </a:prstGeom>
          <a:noFill/>
          <a:ln w="12700">
            <a:solidFill>
              <a:schemeClr val="tx1"/>
            </a:solidFill>
          </a:ln>
        </p:spPr>
        <p:txBody>
          <a:bodyPr wrap="square" rtlCol="0">
            <a:spAutoFit/>
          </a:bodyPr>
          <a:lstStyle/>
          <a:p>
            <a:r>
              <a:rPr lang="en-GB" sz="2268" dirty="0"/>
              <a:t>Base Assassin Object class properties </a:t>
            </a:r>
          </a:p>
          <a:p>
            <a:r>
              <a:rPr lang="en-GB" sz="2268" dirty="0"/>
              <a:t>&amp; nested ones</a:t>
            </a:r>
          </a:p>
        </p:txBody>
      </p:sp>
      <p:cxnSp>
        <p:nvCxnSpPr>
          <p:cNvPr id="13" name="Straight Arrow Connector 12"/>
          <p:cNvCxnSpPr/>
          <p:nvPr/>
        </p:nvCxnSpPr>
        <p:spPr>
          <a:xfrm flipH="1">
            <a:off x="4119001" y="4452468"/>
            <a:ext cx="921311" cy="1278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1849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Deeper Dive into SSI Structure</a:t>
            </a:r>
          </a:p>
        </p:txBody>
      </p:sp>
      <p:sp>
        <p:nvSpPr>
          <p:cNvPr id="3" name="Content Placeholder 2"/>
          <p:cNvSpPr>
            <a:spLocks noGrp="1"/>
          </p:cNvSpPr>
          <p:nvPr>
            <p:ph idx="1"/>
          </p:nvPr>
        </p:nvSpPr>
        <p:spPr>
          <a:xfrm>
            <a:off x="1096965" y="2369344"/>
            <a:ext cx="8178851" cy="4158456"/>
          </a:xfrm>
        </p:spPr>
        <p:txBody>
          <a:bodyPr>
            <a:normAutofit/>
          </a:bodyPr>
          <a:lstStyle/>
          <a:p>
            <a:pPr marL="0" indent="0">
              <a:buNone/>
            </a:pPr>
            <a:r>
              <a:rPr lang="en-GB" sz="1800" dirty="0">
                <a:cs typeface="Consolas" panose="020B0609020204030204" pitchFamily="49" charset="0"/>
              </a:rPr>
              <a:t>To obtain human readable Country, Security, Method &amp; Currency:</a:t>
            </a:r>
          </a:p>
          <a:p>
            <a:pPr marL="0" indent="0">
              <a:buNone/>
            </a:pPr>
            <a:endParaRPr lang="en-GB" sz="1800" dirty="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select * from "SSI" </a:t>
            </a:r>
            <a:r>
              <a:rPr lang="en-GB" sz="1600" dirty="0" err="1">
                <a:latin typeface="Consolas" panose="020B0609020204030204" pitchFamily="49" charset="0"/>
                <a:cs typeface="Consolas" panose="020B0609020204030204" pitchFamily="49" charset="0"/>
              </a:rPr>
              <a:t>ssi</a:t>
            </a: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join "Country" co on </a:t>
            </a:r>
            <a:r>
              <a:rPr lang="en-GB" sz="1600" dirty="0" err="1">
                <a:latin typeface="Consolas" panose="020B0609020204030204" pitchFamily="49" charset="0"/>
                <a:cs typeface="Consolas" panose="020B0609020204030204" pitchFamily="49" charset="0"/>
              </a:rPr>
              <a:t>ssi</a:t>
            </a:r>
            <a:r>
              <a:rPr lang="en-GB" sz="1600" dirty="0">
                <a:latin typeface="Consolas" panose="020B0609020204030204" pitchFamily="49" charset="0"/>
                <a:cs typeface="Consolas" panose="020B0609020204030204" pitchFamily="49" charset="0"/>
              </a:rPr>
              <a:t>."Country" = co."</a:t>
            </a:r>
            <a:r>
              <a:rPr lang="en-GB" sz="1600" dirty="0" err="1">
                <a:latin typeface="Consolas" panose="020B0609020204030204" pitchFamily="49" charset="0"/>
                <a:cs typeface="Consolas" panose="020B0609020204030204" pitchFamily="49" charset="0"/>
              </a:rPr>
              <a:t>oid</a:t>
            </a: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join "Security" se on </a:t>
            </a:r>
            <a:r>
              <a:rPr lang="en-GB" sz="1600" dirty="0" err="1">
                <a:latin typeface="Consolas" panose="020B0609020204030204" pitchFamily="49" charset="0"/>
                <a:cs typeface="Consolas" panose="020B0609020204030204" pitchFamily="49" charset="0"/>
              </a:rPr>
              <a:t>ssi</a:t>
            </a:r>
            <a:r>
              <a:rPr lang="en-GB" sz="1600" dirty="0">
                <a:latin typeface="Consolas" panose="020B0609020204030204" pitchFamily="49" charset="0"/>
                <a:cs typeface="Consolas" panose="020B0609020204030204" pitchFamily="49" charset="0"/>
              </a:rPr>
              <a:t>."Security" = se."</a:t>
            </a:r>
            <a:r>
              <a:rPr lang="en-GB" sz="1600" dirty="0" err="1">
                <a:latin typeface="Consolas" panose="020B0609020204030204" pitchFamily="49" charset="0"/>
                <a:cs typeface="Consolas" panose="020B0609020204030204" pitchFamily="49" charset="0"/>
              </a:rPr>
              <a:t>oid</a:t>
            </a: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join "Method" </a:t>
            </a:r>
            <a:r>
              <a:rPr lang="en-GB" sz="1600" dirty="0" err="1">
                <a:latin typeface="Consolas" panose="020B0609020204030204" pitchFamily="49" charset="0"/>
                <a:cs typeface="Consolas" panose="020B0609020204030204" pitchFamily="49" charset="0"/>
              </a:rPr>
              <a:t>sm</a:t>
            </a:r>
            <a:r>
              <a:rPr lang="en-GB" sz="1600" dirty="0">
                <a:latin typeface="Consolas" panose="020B0609020204030204" pitchFamily="49" charset="0"/>
                <a:cs typeface="Consolas" panose="020B0609020204030204" pitchFamily="49" charset="0"/>
              </a:rPr>
              <a:t> on </a:t>
            </a:r>
            <a:r>
              <a:rPr lang="en-GB" sz="1600" dirty="0" err="1">
                <a:latin typeface="Consolas" panose="020B0609020204030204" pitchFamily="49" charset="0"/>
                <a:cs typeface="Consolas" panose="020B0609020204030204" pitchFamily="49" charset="0"/>
              </a:rPr>
              <a:t>ssi</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SettlementMethod</a:t>
            </a:r>
            <a:r>
              <a:rPr lang="en-GB" sz="1600" dirty="0">
                <a:latin typeface="Consolas" panose="020B0609020204030204" pitchFamily="49" charset="0"/>
                <a:cs typeface="Consolas" panose="020B0609020204030204" pitchFamily="49" charset="0"/>
              </a:rPr>
              <a:t>" = </a:t>
            </a:r>
            <a:r>
              <a:rPr lang="en-GB" sz="1600" dirty="0" err="1">
                <a:latin typeface="Consolas" panose="020B0609020204030204" pitchFamily="49" charset="0"/>
                <a:cs typeface="Consolas" panose="020B0609020204030204" pitchFamily="49" charset="0"/>
              </a:rPr>
              <a:t>sm</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oid</a:t>
            </a: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join "Currency" cur on </a:t>
            </a:r>
            <a:r>
              <a:rPr lang="en-GB" sz="1600" dirty="0" err="1">
                <a:latin typeface="Consolas" panose="020B0609020204030204" pitchFamily="49" charset="0"/>
                <a:cs typeface="Consolas" panose="020B0609020204030204" pitchFamily="49" charset="0"/>
              </a:rPr>
              <a:t>ssi</a:t>
            </a:r>
            <a:r>
              <a:rPr lang="en-GB" sz="1600" dirty="0">
                <a:latin typeface="Consolas" panose="020B0609020204030204" pitchFamily="49" charset="0"/>
                <a:cs typeface="Consolas" panose="020B0609020204030204" pitchFamily="49" charset="0"/>
              </a:rPr>
              <a:t>."Currency" = cur."</a:t>
            </a:r>
            <a:r>
              <a:rPr lang="en-GB" sz="1600" dirty="0" err="1">
                <a:latin typeface="Consolas" panose="020B0609020204030204" pitchFamily="49" charset="0"/>
                <a:cs typeface="Consolas" panose="020B0609020204030204" pitchFamily="49" charset="0"/>
              </a:rPr>
              <a:t>oid</a:t>
            </a:r>
            <a:r>
              <a:rPr lang="en-GB" sz="1600" dirty="0">
                <a:latin typeface="Consolas" panose="020B0609020204030204" pitchFamily="49" charset="0"/>
                <a:cs typeface="Consolas" panose="020B0609020204030204" pitchFamily="49" charset="0"/>
              </a:rPr>
              <a:t>"</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800" dirty="0">
                <a:cs typeface="Consolas" panose="020B0609020204030204" pitchFamily="49" charset="0"/>
              </a:rPr>
              <a:t>To obtain the SSI and its Trading Account:</a:t>
            </a:r>
          </a:p>
          <a:p>
            <a:pPr marL="0" indent="0">
              <a:buNone/>
            </a:pPr>
            <a:endParaRPr lang="en-GB" sz="1800" dirty="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select * from "SSI" </a:t>
            </a:r>
            <a:r>
              <a:rPr lang="en-GB" sz="1600" dirty="0" err="1">
                <a:latin typeface="Consolas" panose="020B0609020204030204" pitchFamily="49" charset="0"/>
                <a:cs typeface="Consolas" panose="020B0609020204030204" pitchFamily="49" charset="0"/>
              </a:rPr>
              <a:t>ssi</a:t>
            </a: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Join "</a:t>
            </a:r>
            <a:r>
              <a:rPr lang="en-GB" sz="1600" dirty="0" err="1">
                <a:latin typeface="Consolas" panose="020B0609020204030204" pitchFamily="49" charset="0"/>
                <a:cs typeface="Consolas" panose="020B0609020204030204" pitchFamily="49" charset="0"/>
              </a:rPr>
              <a:t>TradingAccount</a:t>
            </a:r>
            <a:r>
              <a:rPr lang="en-GB" sz="1600" dirty="0">
                <a:latin typeface="Consolas" panose="020B0609020204030204" pitchFamily="49" charset="0"/>
                <a:cs typeface="Consolas" panose="020B0609020204030204" pitchFamily="49" charset="0"/>
              </a:rPr>
              <a:t>" ta on </a:t>
            </a:r>
            <a:r>
              <a:rPr lang="en-GB" sz="1600" dirty="0" err="1">
                <a:latin typeface="Consolas" panose="020B0609020204030204" pitchFamily="49" charset="0"/>
                <a:cs typeface="Consolas" panose="020B0609020204030204" pitchFamily="49" charset="0"/>
              </a:rPr>
              <a:t>ssi</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TradingAccount</a:t>
            </a:r>
            <a:r>
              <a:rPr lang="en-GB" sz="1600" dirty="0">
                <a:latin typeface="Consolas" panose="020B0609020204030204" pitchFamily="49" charset="0"/>
                <a:cs typeface="Consolas" panose="020B0609020204030204" pitchFamily="49" charset="0"/>
              </a:rPr>
              <a:t>" = ta."</a:t>
            </a:r>
            <a:r>
              <a:rPr lang="en-GB" sz="1600" dirty="0" err="1">
                <a:latin typeface="Consolas" panose="020B0609020204030204" pitchFamily="49" charset="0"/>
                <a:cs typeface="Consolas" panose="020B0609020204030204" pitchFamily="49" charset="0"/>
              </a:rPr>
              <a:t>oid</a:t>
            </a:r>
            <a:r>
              <a:rPr lang="en-GB" sz="1600" dirty="0">
                <a:latin typeface="Consolas" panose="020B0609020204030204" pitchFamily="49" charset="0"/>
                <a:cs typeface="Consolas" panose="020B0609020204030204" pitchFamily="49" charset="0"/>
              </a:rPr>
              <a:t>"</a:t>
            </a:r>
          </a:p>
          <a:p>
            <a:pPr marL="0" indent="0">
              <a:buNone/>
            </a:pPr>
            <a:endParaRPr lang="en-GB"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75016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iMeta SSI Capabilities</a:t>
            </a:r>
          </a:p>
        </p:txBody>
      </p:sp>
      <p:sp>
        <p:nvSpPr>
          <p:cNvPr id="3" name="Content Placeholder 2"/>
          <p:cNvSpPr>
            <a:spLocks noGrp="1"/>
          </p:cNvSpPr>
          <p:nvPr>
            <p:ph idx="1"/>
          </p:nvPr>
        </p:nvSpPr>
        <p:spPr/>
        <p:txBody>
          <a:bodyPr>
            <a:normAutofit fontScale="92500" lnSpcReduction="10000"/>
          </a:bodyPr>
          <a:lstStyle/>
          <a:p>
            <a:r>
              <a:rPr lang="en-GB" dirty="0"/>
              <a:t>Automatic management of Alert source reference data</a:t>
            </a:r>
          </a:p>
          <a:p>
            <a:endParaRPr lang="en-GB" dirty="0"/>
          </a:p>
          <a:p>
            <a:r>
              <a:rPr lang="en-GB" dirty="0"/>
              <a:t>Comprehensive data validation across all sources of SSI data</a:t>
            </a:r>
          </a:p>
          <a:p>
            <a:endParaRPr lang="en-GB" dirty="0"/>
          </a:p>
          <a:p>
            <a:r>
              <a:rPr lang="en-GB" dirty="0"/>
              <a:t>Auto-repair of invalid data using validation and workflow rules</a:t>
            </a:r>
          </a:p>
          <a:p>
            <a:endParaRPr lang="en-GB" dirty="0"/>
          </a:p>
          <a:p>
            <a:r>
              <a:rPr lang="en-GB" dirty="0"/>
              <a:t>Can provide a strict 4 eyes approval requirement for manual changes</a:t>
            </a:r>
          </a:p>
          <a:p>
            <a:endParaRPr lang="en-GB" dirty="0"/>
          </a:p>
          <a:p>
            <a:r>
              <a:rPr lang="en-GB" dirty="0"/>
              <a:t>Maintains an audit trail of changes and actions</a:t>
            </a:r>
          </a:p>
          <a:p>
            <a:endParaRPr lang="en-GB" dirty="0"/>
          </a:p>
        </p:txBody>
      </p:sp>
    </p:spTree>
    <p:extLst>
      <p:ext uri="{BB962C8B-B14F-4D97-AF65-F5344CB8AC3E}">
        <p14:creationId xmlns:p14="http://schemas.microsoft.com/office/powerpoint/2010/main" val="30289905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Deeper Dive into Archive Records</a:t>
            </a:r>
          </a:p>
        </p:txBody>
      </p:sp>
      <p:sp>
        <p:nvSpPr>
          <p:cNvPr id="3" name="Content Placeholder 2"/>
          <p:cNvSpPr>
            <a:spLocks noGrp="1"/>
          </p:cNvSpPr>
          <p:nvPr>
            <p:ph idx="1"/>
          </p:nvPr>
        </p:nvSpPr>
        <p:spPr>
          <a:xfrm>
            <a:off x="1185942" y="2619475"/>
            <a:ext cx="7535120" cy="3599728"/>
          </a:xfrm>
        </p:spPr>
        <p:txBody>
          <a:bodyPr>
            <a:normAutofit/>
          </a:bodyPr>
          <a:lstStyle/>
          <a:p>
            <a:pPr marL="0" indent="0">
              <a:buNone/>
            </a:pPr>
            <a:r>
              <a:rPr lang="en-GB" sz="1600" dirty="0">
                <a:latin typeface="Consolas" panose="020B0609020204030204" pitchFamily="49" charset="0"/>
                <a:cs typeface="Consolas" panose="020B0609020204030204" pitchFamily="49" charset="0"/>
              </a:rPr>
              <a:t>select * from "</a:t>
            </a:r>
            <a:r>
              <a:rPr lang="en-GB" sz="1600" dirty="0" err="1">
                <a:latin typeface="Consolas" panose="020B0609020204030204" pitchFamily="49" charset="0"/>
                <a:cs typeface="Consolas" panose="020B0609020204030204" pitchFamily="49" charset="0"/>
              </a:rPr>
              <a:t>SSI#__a</a:t>
            </a: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ssi</a:t>
            </a: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join "</a:t>
            </a:r>
            <a:r>
              <a:rPr lang="en-GB" sz="1600" dirty="0" err="1">
                <a:latin typeface="Consolas" panose="020B0609020204030204" pitchFamily="49" charset="0"/>
                <a:cs typeface="Consolas" panose="020B0609020204030204" pitchFamily="49" charset="0"/>
              </a:rPr>
              <a:t>AssObj</a:t>
            </a:r>
            <a:r>
              <a:rPr lang="en-GB" sz="1600" dirty="0">
                <a:latin typeface="Consolas" panose="020B0609020204030204" pitchFamily="49" charset="0"/>
                <a:cs typeface="Consolas" panose="020B0609020204030204" pitchFamily="49" charset="0"/>
              </a:rPr>
              <a:t>#__a" </a:t>
            </a:r>
            <a:r>
              <a:rPr lang="en-GB" sz="1600" dirty="0" err="1">
                <a:latin typeface="Consolas" panose="020B0609020204030204" pitchFamily="49" charset="0"/>
                <a:cs typeface="Consolas" panose="020B0609020204030204" pitchFamily="49" charset="0"/>
              </a:rPr>
              <a:t>ao</a:t>
            </a:r>
            <a:r>
              <a:rPr lang="en-GB" sz="1600" dirty="0">
                <a:latin typeface="Consolas" panose="020B0609020204030204" pitchFamily="49" charset="0"/>
                <a:cs typeface="Consolas" panose="020B0609020204030204" pitchFamily="49" charset="0"/>
              </a:rPr>
              <a:t> on </a:t>
            </a:r>
            <a:r>
              <a:rPr lang="en-GB" sz="1600" dirty="0" err="1">
                <a:latin typeface="Consolas" panose="020B0609020204030204" pitchFamily="49" charset="0"/>
                <a:cs typeface="Consolas" panose="020B0609020204030204" pitchFamily="49" charset="0"/>
              </a:rPr>
              <a:t>ssi</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oid</a:t>
            </a:r>
            <a:r>
              <a:rPr lang="en-GB" sz="1600" dirty="0">
                <a:latin typeface="Consolas" panose="020B0609020204030204" pitchFamily="49" charset="0"/>
                <a:cs typeface="Consolas" panose="020B0609020204030204" pitchFamily="49" charset="0"/>
              </a:rPr>
              <a:t>" = </a:t>
            </a:r>
            <a:r>
              <a:rPr lang="en-GB" sz="1600" dirty="0" err="1">
                <a:latin typeface="Consolas" panose="020B0609020204030204" pitchFamily="49" charset="0"/>
                <a:cs typeface="Consolas" panose="020B0609020204030204" pitchFamily="49" charset="0"/>
              </a:rPr>
              <a:t>ao</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oid</a:t>
            </a: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                    and </a:t>
            </a:r>
            <a:r>
              <a:rPr lang="en-GB" sz="1600" dirty="0" err="1">
                <a:latin typeface="Consolas" panose="020B0609020204030204" pitchFamily="49" charset="0"/>
                <a:cs typeface="Consolas" panose="020B0609020204030204" pitchFamily="49" charset="0"/>
              </a:rPr>
              <a:t>ssi</a:t>
            </a:r>
            <a:r>
              <a:rPr lang="en-GB" sz="1600" dirty="0">
                <a:latin typeface="Consolas" panose="020B0609020204030204" pitchFamily="49" charset="0"/>
                <a:cs typeface="Consolas" panose="020B0609020204030204" pitchFamily="49" charset="0"/>
              </a:rPr>
              <a:t>."__version" = </a:t>
            </a:r>
            <a:r>
              <a:rPr lang="en-GB" sz="1600" dirty="0" err="1">
                <a:latin typeface="Consolas" panose="020B0609020204030204" pitchFamily="49" charset="0"/>
                <a:cs typeface="Consolas" panose="020B0609020204030204" pitchFamily="49" charset="0"/>
              </a:rPr>
              <a:t>ao</a:t>
            </a:r>
            <a:r>
              <a:rPr lang="en-GB" sz="1600" dirty="0">
                <a:latin typeface="Consolas" panose="020B0609020204030204" pitchFamily="49" charset="0"/>
                <a:cs typeface="Consolas" panose="020B0609020204030204" pitchFamily="49" charset="0"/>
              </a:rPr>
              <a:t>."__version"</a:t>
            </a:r>
          </a:p>
          <a:p>
            <a:pPr marL="0" indent="0">
              <a:buNone/>
            </a:pPr>
            <a:r>
              <a:rPr lang="en-GB" sz="1600" dirty="0">
                <a:latin typeface="Consolas" panose="020B0609020204030204" pitchFamily="49" charset="0"/>
                <a:cs typeface="Consolas" panose="020B0609020204030204" pitchFamily="49" charset="0"/>
              </a:rPr>
              <a:t>join "</a:t>
            </a:r>
            <a:r>
              <a:rPr lang="en-GB" sz="1600" dirty="0" err="1">
                <a:latin typeface="Consolas" panose="020B0609020204030204" pitchFamily="49" charset="0"/>
                <a:cs typeface="Consolas" panose="020B0609020204030204" pitchFamily="49" charset="0"/>
              </a:rPr>
              <a:t>AssObj#ValFail</a:t>
            </a:r>
            <a:r>
              <a:rPr lang="en-GB" sz="1600" dirty="0">
                <a:latin typeface="Consolas" panose="020B0609020204030204" pitchFamily="49" charset="0"/>
                <a:cs typeface="Consolas" panose="020B0609020204030204" pitchFamily="49" charset="0"/>
              </a:rPr>
              <a:t>#__a" </a:t>
            </a:r>
            <a:r>
              <a:rPr lang="en-GB" sz="1600" dirty="0" err="1">
                <a:latin typeface="Consolas" panose="020B0609020204030204" pitchFamily="49" charset="0"/>
                <a:cs typeface="Consolas" panose="020B0609020204030204" pitchFamily="49" charset="0"/>
              </a:rPr>
              <a:t>aovf</a:t>
            </a:r>
            <a:r>
              <a:rPr lang="en-GB" sz="1600" dirty="0">
                <a:latin typeface="Consolas" panose="020B0609020204030204" pitchFamily="49" charset="0"/>
                <a:cs typeface="Consolas" panose="020B0609020204030204" pitchFamily="49" charset="0"/>
              </a:rPr>
              <a:t> on </a:t>
            </a:r>
            <a:r>
              <a:rPr lang="en-GB" sz="1600" dirty="0" err="1">
                <a:latin typeface="Consolas" panose="020B0609020204030204" pitchFamily="49" charset="0"/>
                <a:cs typeface="Consolas" panose="020B0609020204030204" pitchFamily="49" charset="0"/>
              </a:rPr>
              <a:t>ssi</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oid</a:t>
            </a:r>
            <a:r>
              <a:rPr lang="en-GB" sz="1600" dirty="0">
                <a:latin typeface="Consolas" panose="020B0609020204030204" pitchFamily="49" charset="0"/>
                <a:cs typeface="Consolas" panose="020B0609020204030204" pitchFamily="49" charset="0"/>
              </a:rPr>
              <a:t>" = </a:t>
            </a:r>
            <a:r>
              <a:rPr lang="en-GB" sz="1600" dirty="0" err="1">
                <a:latin typeface="Consolas" panose="020B0609020204030204" pitchFamily="49" charset="0"/>
                <a:cs typeface="Consolas" panose="020B0609020204030204" pitchFamily="49" charset="0"/>
              </a:rPr>
              <a:t>aovf</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oid</a:t>
            </a:r>
            <a:r>
              <a:rPr lang="en-GB" sz="1600" dirty="0">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                    and </a:t>
            </a:r>
            <a:r>
              <a:rPr lang="en-GB" sz="1600" dirty="0" err="1">
                <a:latin typeface="Consolas" panose="020B0609020204030204" pitchFamily="49" charset="0"/>
                <a:cs typeface="Consolas" panose="020B0609020204030204" pitchFamily="49" charset="0"/>
              </a:rPr>
              <a:t>ssi</a:t>
            </a:r>
            <a:r>
              <a:rPr lang="en-GB" sz="1600" dirty="0">
                <a:latin typeface="Consolas" panose="020B0609020204030204" pitchFamily="49" charset="0"/>
                <a:cs typeface="Consolas" panose="020B0609020204030204" pitchFamily="49" charset="0"/>
              </a:rPr>
              <a:t>."__version" = </a:t>
            </a:r>
            <a:r>
              <a:rPr lang="en-GB" sz="1600" dirty="0" err="1">
                <a:latin typeface="Consolas" panose="020B0609020204030204" pitchFamily="49" charset="0"/>
                <a:cs typeface="Consolas" panose="020B0609020204030204" pitchFamily="49" charset="0"/>
              </a:rPr>
              <a:t>aovf</a:t>
            </a:r>
            <a:r>
              <a:rPr lang="en-GB" sz="1600" dirty="0">
                <a:latin typeface="Consolas" panose="020B0609020204030204" pitchFamily="49" charset="0"/>
                <a:cs typeface="Consolas" panose="020B0609020204030204" pitchFamily="49" charset="0"/>
              </a:rPr>
              <a:t>."__version"</a:t>
            </a:r>
          </a:p>
        </p:txBody>
      </p:sp>
    </p:spTree>
    <p:extLst>
      <p:ext uri="{BB962C8B-B14F-4D97-AF65-F5344CB8AC3E}">
        <p14:creationId xmlns:p14="http://schemas.microsoft.com/office/powerpoint/2010/main" val="42902588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396682"/>
            <a:ext cx="8272754" cy="803594"/>
          </a:xfrm>
        </p:spPr>
        <p:txBody>
          <a:bodyPr>
            <a:normAutofit/>
          </a:bodyPr>
          <a:lstStyle/>
          <a:p>
            <a:r>
              <a:rPr lang="en-GB" dirty="0"/>
              <a:t>Alert Database tables of interest</a:t>
            </a:r>
          </a:p>
        </p:txBody>
      </p:sp>
      <p:sp>
        <p:nvSpPr>
          <p:cNvPr id="3" name="Content Placeholder 2"/>
          <p:cNvSpPr>
            <a:spLocks noGrp="1"/>
          </p:cNvSpPr>
          <p:nvPr>
            <p:ph idx="1"/>
          </p:nvPr>
        </p:nvSpPr>
        <p:spPr>
          <a:xfrm>
            <a:off x="1096962" y="2369346"/>
            <a:ext cx="7886700" cy="4337845"/>
          </a:xfrm>
        </p:spPr>
        <p:txBody>
          <a:bodyPr>
            <a:normAutofit fontScale="92500" lnSpcReduction="10000"/>
          </a:bodyPr>
          <a:lstStyle/>
          <a:p>
            <a:r>
              <a:rPr lang="en-GB" dirty="0"/>
              <a:t>Alert Message queue</a:t>
            </a:r>
          </a:p>
          <a:p>
            <a:pPr lvl="1"/>
            <a:r>
              <a:rPr lang="en-GB" dirty="0" err="1"/>
              <a:t>AlertMsg</a:t>
            </a:r>
            <a:endParaRPr lang="en-GB" dirty="0"/>
          </a:p>
          <a:p>
            <a:pPr lvl="1"/>
            <a:endParaRPr lang="en-GB" dirty="0"/>
          </a:p>
          <a:p>
            <a:r>
              <a:rPr lang="en-GB" dirty="0"/>
              <a:t>Trading Account Cached Data</a:t>
            </a:r>
          </a:p>
          <a:p>
            <a:pPr lvl="1"/>
            <a:r>
              <a:rPr lang="en-GB" dirty="0" err="1"/>
              <a:t>CacheTA</a:t>
            </a:r>
            <a:endParaRPr lang="en-GB" dirty="0"/>
          </a:p>
          <a:p>
            <a:pPr lvl="1"/>
            <a:r>
              <a:rPr lang="en-GB" dirty="0" err="1"/>
              <a:t>CacheTA#AccInf#GenFld</a:t>
            </a:r>
            <a:r>
              <a:rPr lang="en-GB" dirty="0"/>
              <a:t> </a:t>
            </a:r>
          </a:p>
          <a:p>
            <a:endParaRPr lang="en-GB" dirty="0"/>
          </a:p>
          <a:p>
            <a:r>
              <a:rPr lang="en-GB" dirty="0"/>
              <a:t>SSI Cached Data</a:t>
            </a:r>
          </a:p>
          <a:p>
            <a:pPr lvl="1"/>
            <a:r>
              <a:rPr lang="en-GB" dirty="0" err="1"/>
              <a:t>CacheSSI</a:t>
            </a:r>
            <a:r>
              <a:rPr lang="en-GB" dirty="0"/>
              <a:t> </a:t>
            </a:r>
          </a:p>
          <a:p>
            <a:pPr lvl="1"/>
            <a:r>
              <a:rPr lang="en-GB" dirty="0" err="1"/>
              <a:t>CacheSSI#SSI#Meth</a:t>
            </a:r>
            <a:r>
              <a:rPr lang="en-GB" dirty="0"/>
              <a:t> </a:t>
            </a:r>
          </a:p>
          <a:p>
            <a:pPr lvl="1"/>
            <a:endParaRPr lang="en-GB" dirty="0"/>
          </a:p>
          <a:p>
            <a:r>
              <a:rPr lang="en-GB" dirty="0"/>
              <a:t>Billable Call Log</a:t>
            </a:r>
          </a:p>
          <a:p>
            <a:pPr lvl="1"/>
            <a:r>
              <a:rPr lang="en-GB" dirty="0" err="1"/>
              <a:t>AlertBillableCall</a:t>
            </a:r>
            <a:r>
              <a:rPr lang="en-GB" dirty="0"/>
              <a:t> </a:t>
            </a:r>
          </a:p>
          <a:p>
            <a:pPr lvl="1"/>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8595809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Enumerated Static Data Types</a:t>
            </a:r>
          </a:p>
        </p:txBody>
      </p:sp>
      <p:sp>
        <p:nvSpPr>
          <p:cNvPr id="3" name="Content Placeholder 2"/>
          <p:cNvSpPr>
            <a:spLocks noGrp="1"/>
          </p:cNvSpPr>
          <p:nvPr>
            <p:ph idx="1"/>
          </p:nvPr>
        </p:nvSpPr>
        <p:spPr/>
        <p:txBody>
          <a:bodyPr>
            <a:normAutofit fontScale="92500"/>
          </a:bodyPr>
          <a:lstStyle/>
          <a:p>
            <a:r>
              <a:rPr lang="en-GB" sz="2400" dirty="0"/>
              <a:t>Can’t be modified </a:t>
            </a:r>
          </a:p>
          <a:p>
            <a:endParaRPr lang="en-GB" sz="2400" dirty="0"/>
          </a:p>
          <a:p>
            <a:r>
              <a:rPr lang="en-GB" sz="2400" dirty="0"/>
              <a:t>All contained within “</a:t>
            </a:r>
            <a:r>
              <a:rPr lang="en-GB" sz="2400" dirty="0" err="1"/>
              <a:t>EnumLookup</a:t>
            </a:r>
            <a:r>
              <a:rPr lang="en-GB" sz="2400" dirty="0"/>
              <a:t>” database table</a:t>
            </a:r>
          </a:p>
          <a:p>
            <a:endParaRPr lang="en-GB" sz="2400" dirty="0"/>
          </a:p>
          <a:p>
            <a:r>
              <a:rPr lang="en-GB" sz="2400" dirty="0"/>
              <a:t>Useful to know when diagnosing issues and debugging</a:t>
            </a:r>
          </a:p>
          <a:p>
            <a:pPr lvl="1"/>
            <a:r>
              <a:rPr lang="en-GB" sz="2000" dirty="0"/>
              <a:t>Really good idea to print out list and keep it as a reference</a:t>
            </a:r>
          </a:p>
          <a:p>
            <a:pPr lvl="1"/>
            <a:endParaRPr lang="en-GB" sz="2000" dirty="0"/>
          </a:p>
          <a:p>
            <a:r>
              <a:rPr lang="en-GB" sz="2400" dirty="0"/>
              <a:t>The majority of record fields contain a ‘source’ field</a:t>
            </a:r>
          </a:p>
          <a:p>
            <a:pPr lvl="1"/>
            <a:r>
              <a:rPr lang="en-GB" sz="2000" dirty="0"/>
              <a:t>E.g. </a:t>
            </a:r>
            <a:r>
              <a:rPr lang="en-GB" sz="2000" dirty="0" err="1"/>
              <a:t>SSI.Currency</a:t>
            </a:r>
            <a:r>
              <a:rPr lang="en-GB" sz="2000" dirty="0"/>
              <a:t> has </a:t>
            </a:r>
            <a:r>
              <a:rPr lang="en-GB" sz="2000" dirty="0" err="1"/>
              <a:t>SSI.CurrencySource</a:t>
            </a:r>
            <a:endParaRPr lang="en-GB" sz="2000" dirty="0"/>
          </a:p>
          <a:p>
            <a:pPr lvl="1"/>
            <a:endParaRPr lang="en-GB" sz="2000" dirty="0"/>
          </a:p>
          <a:p>
            <a:r>
              <a:rPr lang="en-GB" sz="2400" dirty="0"/>
              <a:t>These hold a reference to the ‘Editor’ that set the value into this field</a:t>
            </a:r>
          </a:p>
          <a:p>
            <a:endParaRPr lang="en-GB" sz="2400" dirty="0"/>
          </a:p>
          <a:p>
            <a:r>
              <a:rPr lang="en-GB" sz="2400" dirty="0"/>
              <a:t>The ‘Editor’ is an enumerated static data type:</a:t>
            </a:r>
          </a:p>
          <a:p>
            <a:pPr lvl="1"/>
            <a:r>
              <a:rPr lang="en-GB" sz="1800" dirty="0">
                <a:latin typeface="Consolas" panose="020B0609020204030204" pitchFamily="49" charset="0"/>
                <a:cs typeface="Consolas" panose="020B0609020204030204" pitchFamily="49" charset="0"/>
              </a:rPr>
              <a:t>Select * from "</a:t>
            </a:r>
            <a:r>
              <a:rPr lang="en-GB" sz="1800" dirty="0" err="1">
                <a:latin typeface="Consolas" panose="020B0609020204030204" pitchFamily="49" charset="0"/>
                <a:cs typeface="Consolas" panose="020B0609020204030204" pitchFamily="49" charset="0"/>
              </a:rPr>
              <a:t>EnumLookup</a:t>
            </a:r>
            <a:r>
              <a:rPr lang="en-GB" sz="1800" dirty="0">
                <a:latin typeface="Consolas" panose="020B0609020204030204" pitchFamily="49" charset="0"/>
                <a:cs typeface="Consolas" panose="020B0609020204030204" pitchFamily="49" charset="0"/>
              </a:rPr>
              <a:t>" where "</a:t>
            </a:r>
            <a:r>
              <a:rPr lang="en-GB" sz="1800" dirty="0" err="1">
                <a:latin typeface="Consolas" panose="020B0609020204030204" pitchFamily="49" charset="0"/>
                <a:cs typeface="Consolas" panose="020B0609020204030204" pitchFamily="49" charset="0"/>
              </a:rPr>
              <a:t>TypeName</a:t>
            </a:r>
            <a:r>
              <a:rPr lang="en-GB" sz="1800" dirty="0">
                <a:latin typeface="Consolas" panose="020B0609020204030204" pitchFamily="49" charset="0"/>
                <a:cs typeface="Consolas" panose="020B0609020204030204" pitchFamily="49" charset="0"/>
              </a:rPr>
              <a:t>" = 'Editor';</a:t>
            </a:r>
          </a:p>
          <a:p>
            <a:pPr marL="457177" lvl="1" indent="0">
              <a:buNone/>
            </a:pPr>
            <a:endParaRPr lang="en-GB" dirty="0"/>
          </a:p>
        </p:txBody>
      </p:sp>
    </p:spTree>
    <p:extLst>
      <p:ext uri="{BB962C8B-B14F-4D97-AF65-F5344CB8AC3E}">
        <p14:creationId xmlns:p14="http://schemas.microsoft.com/office/powerpoint/2010/main" val="25059922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a:t>Example database query using Enumerated Data</a:t>
            </a:r>
          </a:p>
        </p:txBody>
      </p:sp>
      <p:sp>
        <p:nvSpPr>
          <p:cNvPr id="3" name="Content Placeholder 2"/>
          <p:cNvSpPr>
            <a:spLocks noGrp="1"/>
          </p:cNvSpPr>
          <p:nvPr>
            <p:ph idx="1"/>
          </p:nvPr>
        </p:nvSpPr>
        <p:spPr>
          <a:xfrm>
            <a:off x="1096962" y="2642624"/>
            <a:ext cx="7886700" cy="3885176"/>
          </a:xfrm>
        </p:spPr>
        <p:txBody>
          <a:bodyPr>
            <a:noAutofit/>
          </a:bodyPr>
          <a:lstStyle/>
          <a:p>
            <a:pPr marL="0" indent="0">
              <a:buNone/>
            </a:pPr>
            <a:r>
              <a:rPr lang="en-GB" sz="1600" dirty="0">
                <a:latin typeface="Consolas" panose="020B0609020204030204" pitchFamily="49" charset="0"/>
                <a:cs typeface="Consolas" panose="020B0609020204030204" pitchFamily="49" charset="0"/>
              </a:rPr>
              <a:t>select SSI.*, </a:t>
            </a:r>
            <a:r>
              <a:rPr lang="en-GB" sz="1600" dirty="0" err="1">
                <a:latin typeface="Consolas" panose="020B0609020204030204" pitchFamily="49" charset="0"/>
                <a:cs typeface="Consolas" panose="020B0609020204030204" pitchFamily="49" charset="0"/>
              </a:rPr>
              <a:t>ao</a:t>
            </a: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aoc</a:t>
            </a: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cs</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EnumText</a:t>
            </a: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scs</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EnumText</a:t>
            </a: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       ac."</a:t>
            </a:r>
            <a:r>
              <a:rPr lang="en-GB" sz="1600" dirty="0" err="1">
                <a:latin typeface="Consolas" panose="020B0609020204030204" pitchFamily="49" charset="0"/>
                <a:cs typeface="Consolas" panose="020B0609020204030204" pitchFamily="49" charset="0"/>
              </a:rPr>
              <a:t>EnumText</a:t>
            </a:r>
            <a:r>
              <a:rPr lang="en-GB" sz="1600" dirty="0">
                <a:latin typeface="Consolas" panose="020B0609020204030204" pitchFamily="49" charset="0"/>
                <a:cs typeface="Consolas" panose="020B0609020204030204" pitchFamily="49" charset="0"/>
              </a:rPr>
              <a:t>", ds."</a:t>
            </a:r>
            <a:r>
              <a:rPr lang="en-GB" sz="1600" dirty="0" err="1">
                <a:latin typeface="Consolas" panose="020B0609020204030204" pitchFamily="49" charset="0"/>
                <a:cs typeface="Consolas" panose="020B0609020204030204" pitchFamily="49" charset="0"/>
              </a:rPr>
              <a:t>EnumText</a:t>
            </a: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from "SSI" </a:t>
            </a:r>
            <a:r>
              <a:rPr lang="en-GB" sz="1600" dirty="0" err="1">
                <a:latin typeface="Consolas" panose="020B0609020204030204" pitchFamily="49" charset="0"/>
                <a:cs typeface="Consolas" panose="020B0609020204030204" pitchFamily="49" charset="0"/>
              </a:rPr>
              <a:t>ssi</a:t>
            </a: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join "</a:t>
            </a:r>
            <a:r>
              <a:rPr lang="en-GB" sz="1600" dirty="0" err="1">
                <a:latin typeface="Consolas" panose="020B0609020204030204" pitchFamily="49" charset="0"/>
                <a:cs typeface="Consolas" panose="020B0609020204030204" pitchFamily="49" charset="0"/>
              </a:rPr>
              <a:t>AssObj</a:t>
            </a: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ao</a:t>
            </a:r>
            <a:r>
              <a:rPr lang="en-GB" sz="1600" dirty="0">
                <a:latin typeface="Consolas" panose="020B0609020204030204" pitchFamily="49" charset="0"/>
                <a:cs typeface="Consolas" panose="020B0609020204030204" pitchFamily="49" charset="0"/>
              </a:rPr>
              <a:t> on </a:t>
            </a:r>
            <a:r>
              <a:rPr lang="en-GB" sz="1600" dirty="0" err="1">
                <a:latin typeface="Consolas" panose="020B0609020204030204" pitchFamily="49" charset="0"/>
                <a:cs typeface="Consolas" panose="020B0609020204030204" pitchFamily="49" charset="0"/>
              </a:rPr>
              <a:t>ssi</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oid</a:t>
            </a:r>
            <a:r>
              <a:rPr lang="en-GB" sz="1600" dirty="0">
                <a:latin typeface="Consolas" panose="020B0609020204030204" pitchFamily="49" charset="0"/>
                <a:cs typeface="Consolas" panose="020B0609020204030204" pitchFamily="49" charset="0"/>
              </a:rPr>
              <a:t>" = </a:t>
            </a:r>
            <a:r>
              <a:rPr lang="en-GB" sz="1600" dirty="0" err="1">
                <a:latin typeface="Consolas" panose="020B0609020204030204" pitchFamily="49" charset="0"/>
                <a:cs typeface="Consolas" panose="020B0609020204030204" pitchFamily="49" charset="0"/>
              </a:rPr>
              <a:t>ao</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oid</a:t>
            </a:r>
            <a:r>
              <a:rPr lang="en-GB" sz="1600" dirty="0">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join "</a:t>
            </a:r>
            <a:r>
              <a:rPr lang="en-GB" sz="1600" dirty="0" err="1">
                <a:latin typeface="Consolas" panose="020B0609020204030204" pitchFamily="49" charset="0"/>
                <a:cs typeface="Consolas" panose="020B0609020204030204" pitchFamily="49" charset="0"/>
              </a:rPr>
              <a:t>AssObj#Core</a:t>
            </a: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aoc</a:t>
            </a:r>
            <a:r>
              <a:rPr lang="en-GB" sz="1600" dirty="0">
                <a:latin typeface="Consolas" panose="020B0609020204030204" pitchFamily="49" charset="0"/>
                <a:cs typeface="Consolas" panose="020B0609020204030204" pitchFamily="49" charset="0"/>
              </a:rPr>
              <a:t> on </a:t>
            </a:r>
            <a:r>
              <a:rPr lang="en-GB" sz="1600" dirty="0" err="1">
                <a:latin typeface="Consolas" panose="020B0609020204030204" pitchFamily="49" charset="0"/>
                <a:cs typeface="Consolas" panose="020B0609020204030204" pitchFamily="49" charset="0"/>
              </a:rPr>
              <a:t>ssi</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oid</a:t>
            </a:r>
            <a:r>
              <a:rPr lang="en-GB" sz="1600" dirty="0">
                <a:latin typeface="Consolas" panose="020B0609020204030204" pitchFamily="49" charset="0"/>
                <a:cs typeface="Consolas" panose="020B0609020204030204" pitchFamily="49" charset="0"/>
              </a:rPr>
              <a:t>" = </a:t>
            </a:r>
            <a:r>
              <a:rPr lang="en-GB" sz="1600" dirty="0" err="1">
                <a:latin typeface="Consolas" panose="020B0609020204030204" pitchFamily="49" charset="0"/>
                <a:cs typeface="Consolas" panose="020B0609020204030204" pitchFamily="49" charset="0"/>
              </a:rPr>
              <a:t>aoc</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oid</a:t>
            </a: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join "</a:t>
            </a:r>
            <a:r>
              <a:rPr lang="en-GB" sz="1600" dirty="0" err="1">
                <a:latin typeface="Consolas" panose="020B0609020204030204" pitchFamily="49" charset="0"/>
                <a:cs typeface="Consolas" panose="020B0609020204030204" pitchFamily="49" charset="0"/>
              </a:rPr>
              <a:t>EnumLookup</a:t>
            </a: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cs</a:t>
            </a:r>
            <a:r>
              <a:rPr lang="en-GB" sz="1600" dirty="0">
                <a:latin typeface="Consolas" panose="020B0609020204030204" pitchFamily="49" charset="0"/>
                <a:cs typeface="Consolas" panose="020B0609020204030204" pitchFamily="49" charset="0"/>
              </a:rPr>
              <a:t> on </a:t>
            </a:r>
            <a:r>
              <a:rPr lang="en-GB" sz="1600" dirty="0" err="1">
                <a:latin typeface="Consolas" panose="020B0609020204030204" pitchFamily="49" charset="0"/>
                <a:cs typeface="Consolas" panose="020B0609020204030204" pitchFamily="49" charset="0"/>
              </a:rPr>
              <a:t>ao</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ChangeState</a:t>
            </a:r>
            <a:r>
              <a:rPr lang="en-GB" sz="1600" dirty="0">
                <a:latin typeface="Consolas" panose="020B0609020204030204" pitchFamily="49" charset="0"/>
                <a:cs typeface="Consolas" panose="020B0609020204030204" pitchFamily="49" charset="0"/>
              </a:rPr>
              <a:t>" = </a:t>
            </a:r>
            <a:r>
              <a:rPr lang="en-GB" sz="1600" dirty="0" err="1">
                <a:latin typeface="Consolas" panose="020B0609020204030204" pitchFamily="49" charset="0"/>
                <a:cs typeface="Consolas" panose="020B0609020204030204" pitchFamily="49" charset="0"/>
              </a:rPr>
              <a:t>cs</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EnumValue</a:t>
            </a: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     and </a:t>
            </a:r>
            <a:r>
              <a:rPr lang="en-GB" sz="1600" dirty="0" err="1">
                <a:latin typeface="Consolas" panose="020B0609020204030204" pitchFamily="49" charset="0"/>
                <a:cs typeface="Consolas" panose="020B0609020204030204" pitchFamily="49" charset="0"/>
              </a:rPr>
              <a:t>cs</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TypeName</a:t>
            </a:r>
            <a:r>
              <a:rPr lang="en-GB" sz="1600" dirty="0">
                <a:latin typeface="Consolas" panose="020B0609020204030204" pitchFamily="49" charset="0"/>
                <a:cs typeface="Consolas" panose="020B0609020204030204" pitchFamily="49" charset="0"/>
              </a:rPr>
              <a:t>" = '</a:t>
            </a:r>
            <a:r>
              <a:rPr lang="en-GB" sz="1600" dirty="0" err="1">
                <a:latin typeface="Consolas" panose="020B0609020204030204" pitchFamily="49" charset="0"/>
                <a:cs typeface="Consolas" panose="020B0609020204030204" pitchFamily="49" charset="0"/>
              </a:rPr>
              <a:t>ChangeState</a:t>
            </a:r>
            <a:r>
              <a:rPr lang="en-GB" sz="1600" dirty="0">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join "</a:t>
            </a:r>
            <a:r>
              <a:rPr lang="en-GB" sz="1600" dirty="0" err="1">
                <a:latin typeface="Consolas" panose="020B0609020204030204" pitchFamily="49" charset="0"/>
                <a:cs typeface="Consolas" panose="020B0609020204030204" pitchFamily="49" charset="0"/>
              </a:rPr>
              <a:t>EnumLookup</a:t>
            </a: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scs</a:t>
            </a:r>
            <a:r>
              <a:rPr lang="en-GB" sz="1600" dirty="0">
                <a:latin typeface="Consolas" panose="020B0609020204030204" pitchFamily="49" charset="0"/>
                <a:cs typeface="Consolas" panose="020B0609020204030204" pitchFamily="49" charset="0"/>
              </a:rPr>
              <a:t> on </a:t>
            </a:r>
            <a:r>
              <a:rPr lang="en-GB" sz="1600" dirty="0" err="1">
                <a:latin typeface="Consolas" panose="020B0609020204030204" pitchFamily="49" charset="0"/>
                <a:cs typeface="Consolas" panose="020B0609020204030204" pitchFamily="49" charset="0"/>
              </a:rPr>
              <a:t>ao</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StableChangeState</a:t>
            </a:r>
            <a:r>
              <a:rPr lang="en-GB" sz="1600" dirty="0">
                <a:latin typeface="Consolas" panose="020B0609020204030204" pitchFamily="49" charset="0"/>
                <a:cs typeface="Consolas" panose="020B0609020204030204" pitchFamily="49" charset="0"/>
              </a:rPr>
              <a:t>" = </a:t>
            </a:r>
            <a:r>
              <a:rPr lang="en-GB" sz="1600" dirty="0" err="1">
                <a:latin typeface="Consolas" panose="020B0609020204030204" pitchFamily="49" charset="0"/>
                <a:cs typeface="Consolas" panose="020B0609020204030204" pitchFamily="49" charset="0"/>
              </a:rPr>
              <a:t>scs</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EnumValue</a:t>
            </a: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     and </a:t>
            </a:r>
            <a:r>
              <a:rPr lang="en-GB" sz="1600" dirty="0" err="1">
                <a:latin typeface="Consolas" panose="020B0609020204030204" pitchFamily="49" charset="0"/>
                <a:cs typeface="Consolas" panose="020B0609020204030204" pitchFamily="49" charset="0"/>
              </a:rPr>
              <a:t>scs</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TypeName</a:t>
            </a:r>
            <a:r>
              <a:rPr lang="en-GB" sz="1600" dirty="0">
                <a:latin typeface="Consolas" panose="020B0609020204030204" pitchFamily="49" charset="0"/>
                <a:cs typeface="Consolas" panose="020B0609020204030204" pitchFamily="49" charset="0"/>
              </a:rPr>
              <a:t>" = '</a:t>
            </a:r>
            <a:r>
              <a:rPr lang="en-GB" sz="1600" dirty="0" err="1">
                <a:latin typeface="Consolas" panose="020B0609020204030204" pitchFamily="49" charset="0"/>
                <a:cs typeface="Consolas" panose="020B0609020204030204" pitchFamily="49" charset="0"/>
              </a:rPr>
              <a:t>ChangeState</a:t>
            </a:r>
            <a:r>
              <a:rPr lang="en-GB" sz="1600" dirty="0">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join "</a:t>
            </a:r>
            <a:r>
              <a:rPr lang="en-GB" sz="1600" dirty="0" err="1">
                <a:latin typeface="Consolas" panose="020B0609020204030204" pitchFamily="49" charset="0"/>
                <a:cs typeface="Consolas" panose="020B0609020204030204" pitchFamily="49" charset="0"/>
              </a:rPr>
              <a:t>EnumLookup</a:t>
            </a:r>
            <a:r>
              <a:rPr lang="en-GB" sz="1600" dirty="0">
                <a:latin typeface="Consolas" panose="020B0609020204030204" pitchFamily="49" charset="0"/>
                <a:cs typeface="Consolas" panose="020B0609020204030204" pitchFamily="49" charset="0"/>
              </a:rPr>
              <a:t>" ac on </a:t>
            </a:r>
            <a:r>
              <a:rPr lang="en-GB" sz="1600" dirty="0" err="1">
                <a:latin typeface="Consolas" panose="020B0609020204030204" pitchFamily="49" charset="0"/>
                <a:cs typeface="Consolas" panose="020B0609020204030204" pitchFamily="49" charset="0"/>
              </a:rPr>
              <a:t>ao</a:t>
            </a:r>
            <a:r>
              <a:rPr lang="en-GB" sz="1600" dirty="0">
                <a:latin typeface="Consolas" panose="020B0609020204030204" pitchFamily="49" charset="0"/>
                <a:cs typeface="Consolas" panose="020B0609020204030204" pitchFamily="49" charset="0"/>
              </a:rPr>
              <a:t>."Action" = ac."</a:t>
            </a:r>
            <a:r>
              <a:rPr lang="en-GB" sz="1600" dirty="0" err="1">
                <a:latin typeface="Consolas" panose="020B0609020204030204" pitchFamily="49" charset="0"/>
                <a:cs typeface="Consolas" panose="020B0609020204030204" pitchFamily="49" charset="0"/>
              </a:rPr>
              <a:t>EnumValue</a:t>
            </a: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     and ac."</a:t>
            </a:r>
            <a:r>
              <a:rPr lang="en-GB" sz="1600" dirty="0" err="1">
                <a:latin typeface="Consolas" panose="020B0609020204030204" pitchFamily="49" charset="0"/>
                <a:cs typeface="Consolas" panose="020B0609020204030204" pitchFamily="49" charset="0"/>
              </a:rPr>
              <a:t>TypeName</a:t>
            </a:r>
            <a:r>
              <a:rPr lang="en-GB" sz="1600" dirty="0">
                <a:latin typeface="Consolas" panose="020B0609020204030204" pitchFamily="49" charset="0"/>
                <a:cs typeface="Consolas" panose="020B0609020204030204" pitchFamily="49" charset="0"/>
              </a:rPr>
              <a:t>" = '</a:t>
            </a:r>
            <a:r>
              <a:rPr lang="en-GB" sz="1600" dirty="0" err="1">
                <a:latin typeface="Consolas" panose="020B0609020204030204" pitchFamily="49" charset="0"/>
                <a:cs typeface="Consolas" panose="020B0609020204030204" pitchFamily="49" charset="0"/>
              </a:rPr>
              <a:t>ChangeAction</a:t>
            </a:r>
            <a:r>
              <a:rPr lang="en-GB" sz="1600" dirty="0">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join "</a:t>
            </a:r>
            <a:r>
              <a:rPr lang="en-GB" sz="1600" dirty="0" err="1">
                <a:latin typeface="Consolas" panose="020B0609020204030204" pitchFamily="49" charset="0"/>
                <a:cs typeface="Consolas" panose="020B0609020204030204" pitchFamily="49" charset="0"/>
              </a:rPr>
              <a:t>EnumLookup</a:t>
            </a:r>
            <a:r>
              <a:rPr lang="en-GB" sz="1600" dirty="0">
                <a:latin typeface="Consolas" panose="020B0609020204030204" pitchFamily="49" charset="0"/>
                <a:cs typeface="Consolas" panose="020B0609020204030204" pitchFamily="49" charset="0"/>
              </a:rPr>
              <a:t>" ds on </a:t>
            </a:r>
            <a:r>
              <a:rPr lang="en-GB" sz="1600" dirty="0" err="1">
                <a:latin typeface="Consolas" panose="020B0609020204030204" pitchFamily="49" charset="0"/>
                <a:cs typeface="Consolas" panose="020B0609020204030204" pitchFamily="49" charset="0"/>
              </a:rPr>
              <a:t>aoc</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DataSource</a:t>
            </a:r>
            <a:r>
              <a:rPr lang="en-GB" sz="1600" dirty="0">
                <a:latin typeface="Consolas" panose="020B0609020204030204" pitchFamily="49" charset="0"/>
                <a:cs typeface="Consolas" panose="020B0609020204030204" pitchFamily="49" charset="0"/>
              </a:rPr>
              <a:t>" = ds."</a:t>
            </a:r>
            <a:r>
              <a:rPr lang="en-GB" sz="1600" dirty="0" err="1">
                <a:latin typeface="Consolas" panose="020B0609020204030204" pitchFamily="49" charset="0"/>
                <a:cs typeface="Consolas" panose="020B0609020204030204" pitchFamily="49" charset="0"/>
              </a:rPr>
              <a:t>EnumValue</a:t>
            </a: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     and ds."</a:t>
            </a:r>
            <a:r>
              <a:rPr lang="en-GB" sz="1600" dirty="0" err="1">
                <a:latin typeface="Consolas" panose="020B0609020204030204" pitchFamily="49" charset="0"/>
                <a:cs typeface="Consolas" panose="020B0609020204030204" pitchFamily="49" charset="0"/>
              </a:rPr>
              <a:t>TypeName</a:t>
            </a:r>
            <a:r>
              <a:rPr lang="en-GB" sz="1600" dirty="0">
                <a:latin typeface="Consolas" panose="020B0609020204030204" pitchFamily="49" charset="0"/>
                <a:cs typeface="Consolas" panose="020B0609020204030204" pitchFamily="49" charset="0"/>
              </a:rPr>
              <a:t>" = 'Editor';</a:t>
            </a:r>
          </a:p>
        </p:txBody>
      </p:sp>
    </p:spTree>
    <p:extLst>
      <p:ext uri="{BB962C8B-B14F-4D97-AF65-F5344CB8AC3E}">
        <p14:creationId xmlns:p14="http://schemas.microsoft.com/office/powerpoint/2010/main" val="9238645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800" dirty="0"/>
              <a:t>Database Table Mapping for Static Data</a:t>
            </a:r>
          </a:p>
        </p:txBody>
      </p:sp>
      <p:sp>
        <p:nvSpPr>
          <p:cNvPr id="3" name="Content Placeholder 2"/>
          <p:cNvSpPr>
            <a:spLocks noGrp="1"/>
          </p:cNvSpPr>
          <p:nvPr>
            <p:ph idx="1"/>
          </p:nvPr>
        </p:nvSpPr>
        <p:spPr/>
        <p:txBody>
          <a:bodyPr>
            <a:normAutofit fontScale="77500" lnSpcReduction="20000"/>
          </a:bodyPr>
          <a:lstStyle/>
          <a:p>
            <a:r>
              <a:rPr lang="en-GB" sz="3100" dirty="0"/>
              <a:t>Many Types of non-enumerated static data</a:t>
            </a:r>
          </a:p>
          <a:p>
            <a:endParaRPr lang="en-GB" sz="3100" dirty="0"/>
          </a:p>
          <a:p>
            <a:r>
              <a:rPr lang="en-GB" sz="3100" dirty="0"/>
              <a:t>All Extend the base type “</a:t>
            </a:r>
            <a:r>
              <a:rPr lang="en-GB" sz="3100" dirty="0" err="1"/>
              <a:t>AdminObject</a:t>
            </a:r>
            <a:r>
              <a:rPr lang="en-GB" sz="3100" dirty="0"/>
              <a:t>”</a:t>
            </a:r>
          </a:p>
          <a:p>
            <a:endParaRPr lang="en-GB" sz="3100" dirty="0"/>
          </a:p>
          <a:p>
            <a:r>
              <a:rPr lang="en-GB" sz="3100" dirty="0"/>
              <a:t>All have similar archive records using #__a database query syntax </a:t>
            </a:r>
          </a:p>
          <a:p>
            <a:endParaRPr lang="en-GB" sz="3100" dirty="0"/>
          </a:p>
          <a:p>
            <a:r>
              <a:rPr lang="en-GB" sz="3100" dirty="0"/>
              <a:t>Audit history if made via System </a:t>
            </a:r>
            <a:r>
              <a:rPr lang="en-GB" sz="3100" dirty="0" err="1"/>
              <a:t>Admininstration</a:t>
            </a:r>
            <a:r>
              <a:rPr lang="en-GB" sz="3100" dirty="0"/>
              <a:t> GUI can be seen in Audit</a:t>
            </a:r>
          </a:p>
          <a:p>
            <a:endParaRPr lang="en-GB" dirty="0"/>
          </a:p>
          <a:p>
            <a:pPr marL="0" indent="0">
              <a:buNone/>
            </a:pPr>
            <a:r>
              <a:rPr lang="en-GB" sz="1600" dirty="0">
                <a:latin typeface="Consolas" panose="020B0609020204030204" pitchFamily="49" charset="0"/>
                <a:cs typeface="Consolas" panose="020B0609020204030204" pitchFamily="49" charset="0"/>
              </a:rPr>
              <a:t>select * from "Method" </a:t>
            </a:r>
            <a:r>
              <a:rPr lang="en-GB" sz="1600" dirty="0" err="1">
                <a:latin typeface="Consolas" panose="020B0609020204030204" pitchFamily="49" charset="0"/>
                <a:cs typeface="Consolas" panose="020B0609020204030204" pitchFamily="49" charset="0"/>
              </a:rPr>
              <a:t>i</a:t>
            </a: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join "</a:t>
            </a:r>
            <a:r>
              <a:rPr lang="en-GB" sz="1600" dirty="0" err="1">
                <a:latin typeface="Consolas" panose="020B0609020204030204" pitchFamily="49" charset="0"/>
                <a:cs typeface="Consolas" panose="020B0609020204030204" pitchFamily="49" charset="0"/>
              </a:rPr>
              <a:t>AdminObject</a:t>
            </a: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ao</a:t>
            </a:r>
            <a:r>
              <a:rPr lang="en-GB" sz="1600" dirty="0">
                <a:latin typeface="Consolas" panose="020B0609020204030204" pitchFamily="49" charset="0"/>
                <a:cs typeface="Consolas" panose="020B0609020204030204" pitchFamily="49" charset="0"/>
              </a:rPr>
              <a:t> on </a:t>
            </a:r>
            <a:r>
              <a:rPr lang="en-GB" sz="1600" dirty="0" err="1">
                <a:latin typeface="Consolas" panose="020B0609020204030204" pitchFamily="49" charset="0"/>
                <a:cs typeface="Consolas" panose="020B0609020204030204" pitchFamily="49" charset="0"/>
              </a:rPr>
              <a:t>ao</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oid</a:t>
            </a:r>
            <a:r>
              <a:rPr lang="en-GB" sz="1600" dirty="0">
                <a:latin typeface="Consolas" panose="020B0609020204030204" pitchFamily="49" charset="0"/>
                <a:cs typeface="Consolas" panose="020B0609020204030204" pitchFamily="49" charset="0"/>
              </a:rPr>
              <a:t>" = </a:t>
            </a:r>
            <a:r>
              <a:rPr lang="en-GB" sz="1600" dirty="0" err="1">
                <a:latin typeface="Consolas" panose="020B0609020204030204" pitchFamily="49" charset="0"/>
                <a:cs typeface="Consolas" panose="020B0609020204030204" pitchFamily="49" charset="0"/>
              </a:rPr>
              <a:t>i</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oid</a:t>
            </a:r>
            <a:r>
              <a:rPr lang="en-GB" sz="1600" dirty="0">
                <a:latin typeface="Consolas" panose="020B0609020204030204" pitchFamily="49" charset="0"/>
                <a:cs typeface="Consolas" panose="020B0609020204030204" pitchFamily="49" charset="0"/>
              </a:rPr>
              <a:t>";</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select * from "</a:t>
            </a:r>
            <a:r>
              <a:rPr lang="en-GB" sz="1600" dirty="0" err="1">
                <a:latin typeface="Consolas" panose="020B0609020204030204" pitchFamily="49" charset="0"/>
                <a:cs typeface="Consolas" panose="020B0609020204030204" pitchFamily="49" charset="0"/>
              </a:rPr>
              <a:t>SubSettlementMethod</a:t>
            </a: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i</a:t>
            </a: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join "</a:t>
            </a:r>
            <a:r>
              <a:rPr lang="en-GB" sz="1600" dirty="0" err="1">
                <a:latin typeface="Consolas" panose="020B0609020204030204" pitchFamily="49" charset="0"/>
                <a:cs typeface="Consolas" panose="020B0609020204030204" pitchFamily="49" charset="0"/>
              </a:rPr>
              <a:t>AdminObject</a:t>
            </a: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ao</a:t>
            </a:r>
            <a:r>
              <a:rPr lang="en-GB" sz="1600" dirty="0">
                <a:latin typeface="Consolas" panose="020B0609020204030204" pitchFamily="49" charset="0"/>
                <a:cs typeface="Consolas" panose="020B0609020204030204" pitchFamily="49" charset="0"/>
              </a:rPr>
              <a:t> on </a:t>
            </a:r>
            <a:r>
              <a:rPr lang="en-GB" sz="1600" dirty="0" err="1">
                <a:latin typeface="Consolas" panose="020B0609020204030204" pitchFamily="49" charset="0"/>
                <a:cs typeface="Consolas" panose="020B0609020204030204" pitchFamily="49" charset="0"/>
              </a:rPr>
              <a:t>ao</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oid</a:t>
            </a:r>
            <a:r>
              <a:rPr lang="en-GB" sz="1600" dirty="0">
                <a:latin typeface="Consolas" panose="020B0609020204030204" pitchFamily="49" charset="0"/>
                <a:cs typeface="Consolas" panose="020B0609020204030204" pitchFamily="49" charset="0"/>
              </a:rPr>
              <a:t>" = </a:t>
            </a:r>
            <a:r>
              <a:rPr lang="en-GB" sz="1600" dirty="0" err="1">
                <a:latin typeface="Consolas" panose="020B0609020204030204" pitchFamily="49" charset="0"/>
                <a:cs typeface="Consolas" panose="020B0609020204030204" pitchFamily="49" charset="0"/>
              </a:rPr>
              <a:t>i</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oid</a:t>
            </a:r>
            <a:r>
              <a:rPr lang="en-GB" sz="1600" dirty="0">
                <a:latin typeface="Consolas" panose="020B0609020204030204" pitchFamily="49" charset="0"/>
                <a:cs typeface="Consolas" panose="020B0609020204030204" pitchFamily="49" charset="0"/>
              </a:rPr>
              <a:t>";</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select * from "Identifier" </a:t>
            </a:r>
            <a:r>
              <a:rPr lang="en-GB" sz="1600" dirty="0" err="1">
                <a:latin typeface="Consolas" panose="020B0609020204030204" pitchFamily="49" charset="0"/>
                <a:cs typeface="Consolas" panose="020B0609020204030204" pitchFamily="49" charset="0"/>
              </a:rPr>
              <a:t>i</a:t>
            </a: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join "</a:t>
            </a:r>
            <a:r>
              <a:rPr lang="en-GB" sz="1600" dirty="0" err="1">
                <a:latin typeface="Consolas" panose="020B0609020204030204" pitchFamily="49" charset="0"/>
                <a:cs typeface="Consolas" panose="020B0609020204030204" pitchFamily="49" charset="0"/>
              </a:rPr>
              <a:t>AdminObject</a:t>
            </a: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ao</a:t>
            </a:r>
            <a:r>
              <a:rPr lang="en-GB" sz="1600" dirty="0">
                <a:latin typeface="Consolas" panose="020B0609020204030204" pitchFamily="49" charset="0"/>
                <a:cs typeface="Consolas" panose="020B0609020204030204" pitchFamily="49" charset="0"/>
              </a:rPr>
              <a:t> on </a:t>
            </a:r>
            <a:r>
              <a:rPr lang="en-GB" sz="1600" dirty="0" err="1">
                <a:latin typeface="Consolas" panose="020B0609020204030204" pitchFamily="49" charset="0"/>
                <a:cs typeface="Consolas" panose="020B0609020204030204" pitchFamily="49" charset="0"/>
              </a:rPr>
              <a:t>ao</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oid</a:t>
            </a:r>
            <a:r>
              <a:rPr lang="en-GB" sz="1600" dirty="0">
                <a:latin typeface="Consolas" panose="020B0609020204030204" pitchFamily="49" charset="0"/>
                <a:cs typeface="Consolas" panose="020B0609020204030204" pitchFamily="49" charset="0"/>
              </a:rPr>
              <a:t>" = </a:t>
            </a:r>
            <a:r>
              <a:rPr lang="en-GB" sz="1600" dirty="0" err="1">
                <a:latin typeface="Consolas" panose="020B0609020204030204" pitchFamily="49" charset="0"/>
                <a:cs typeface="Consolas" panose="020B0609020204030204" pitchFamily="49" charset="0"/>
              </a:rPr>
              <a:t>i</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oid</a:t>
            </a:r>
            <a:r>
              <a:rPr lang="en-GB" sz="16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934955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Caching &amp; Auto Updating Static Data</a:t>
            </a:r>
          </a:p>
        </p:txBody>
      </p:sp>
      <p:sp>
        <p:nvSpPr>
          <p:cNvPr id="6" name="Content Placeholder 5"/>
          <p:cNvSpPr>
            <a:spLocks noGrp="1"/>
          </p:cNvSpPr>
          <p:nvPr>
            <p:ph idx="1"/>
          </p:nvPr>
        </p:nvSpPr>
        <p:spPr>
          <a:xfrm>
            <a:off x="1096962" y="2369346"/>
            <a:ext cx="7886700" cy="4337845"/>
          </a:xfrm>
        </p:spPr>
        <p:txBody>
          <a:bodyPr>
            <a:noAutofit/>
          </a:bodyPr>
          <a:lstStyle/>
          <a:p>
            <a:r>
              <a:rPr lang="en-GB" sz="2000" dirty="0"/>
              <a:t>Each iMeta SSI module maintains its own cache of static data</a:t>
            </a:r>
          </a:p>
          <a:p>
            <a:endParaRPr lang="en-GB" sz="2000" dirty="0"/>
          </a:p>
          <a:p>
            <a:r>
              <a:rPr lang="en-GB" sz="2000" dirty="0"/>
              <a:t>iMeta SSI uses Oracle’s Change Notification feature. Each database connected module is alerted of changes to cached static data</a:t>
            </a:r>
          </a:p>
          <a:p>
            <a:pPr lvl="1"/>
            <a:r>
              <a:rPr lang="en-GB" sz="2000" dirty="0"/>
              <a:t>Requires </a:t>
            </a:r>
            <a:r>
              <a:rPr lang="en-GB" sz="2000" dirty="0" err="1"/>
              <a:t>Sysdba</a:t>
            </a:r>
            <a:r>
              <a:rPr lang="en-GB" sz="2000" dirty="0"/>
              <a:t> to have run: GRANT CHANGE NOTIFICATION TO ASSASSIN;</a:t>
            </a:r>
          </a:p>
          <a:p>
            <a:endParaRPr lang="en-GB" sz="2000" dirty="0"/>
          </a:p>
          <a:p>
            <a:r>
              <a:rPr lang="en-GB" sz="2000" dirty="0"/>
              <a:t>This setting enables changes to be made to static data without restarting IIS, </a:t>
            </a:r>
            <a:r>
              <a:rPr lang="en-GB" sz="2000" dirty="0" err="1"/>
              <a:t>ServiceHost</a:t>
            </a:r>
            <a:r>
              <a:rPr lang="en-GB" sz="2000" dirty="0"/>
              <a:t> or the Alert Services</a:t>
            </a:r>
          </a:p>
          <a:p>
            <a:endParaRPr lang="en-GB" sz="2000" dirty="0"/>
          </a:p>
          <a:p>
            <a:r>
              <a:rPr lang="en-GB" sz="2000" dirty="0"/>
              <a:t>BUT…</a:t>
            </a:r>
          </a:p>
          <a:p>
            <a:pPr marL="457177" lvl="1" indent="0">
              <a:buNone/>
            </a:pPr>
            <a:r>
              <a:rPr lang="en-GB" sz="1800" dirty="0"/>
              <a:t>Any clients other than the used to add </a:t>
            </a:r>
          </a:p>
          <a:p>
            <a:pPr marL="457177" lvl="1" indent="0">
              <a:buNone/>
            </a:pPr>
            <a:r>
              <a:rPr lang="en-GB" sz="1800" dirty="0"/>
              <a:t>the new static requires restarting or </a:t>
            </a:r>
          </a:p>
          <a:p>
            <a:pPr marL="457177" lvl="1" indent="0">
              <a:buNone/>
            </a:pPr>
            <a:r>
              <a:rPr lang="en-GB" sz="1800" dirty="0"/>
              <a:t>execute ‘Refresh Local Cache’ </a:t>
            </a:r>
          </a:p>
        </p:txBody>
      </p:sp>
      <p:pic>
        <p:nvPicPr>
          <p:cNvPr id="7" name="Picture 6"/>
          <p:cNvPicPr>
            <a:picLocks noChangeAspect="1"/>
          </p:cNvPicPr>
          <p:nvPr/>
        </p:nvPicPr>
        <p:blipFill>
          <a:blip r:embed="rId3"/>
          <a:stretch>
            <a:fillRect/>
          </a:stretch>
        </p:blipFill>
        <p:spPr>
          <a:xfrm>
            <a:off x="6468498" y="5471481"/>
            <a:ext cx="2515164" cy="1235711"/>
          </a:xfrm>
          <a:prstGeom prst="rect">
            <a:avLst/>
          </a:prstGeom>
        </p:spPr>
      </p:pic>
    </p:spTree>
    <p:extLst>
      <p:ext uri="{BB962C8B-B14F-4D97-AF65-F5344CB8AC3E}">
        <p14:creationId xmlns:p14="http://schemas.microsoft.com/office/powerpoint/2010/main" val="29707666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normAutofit/>
          </a:bodyPr>
          <a:lstStyle/>
          <a:p>
            <a:r>
              <a:rPr lang="en-GB" dirty="0"/>
              <a:t>Review &amp; Questions</a:t>
            </a:r>
          </a:p>
        </p:txBody>
      </p:sp>
      <p:sp>
        <p:nvSpPr>
          <p:cNvPr id="3" name="Subtitle 2"/>
          <p:cNvSpPr>
            <a:spLocks noGrp="1"/>
          </p:cNvSpPr>
          <p:nvPr>
            <p:ph type="subTitle" idx="1"/>
          </p:nvPr>
        </p:nvSpPr>
        <p:spPr>
          <a:xfrm>
            <a:off x="1569122" y="4641709"/>
            <a:ext cx="6957802" cy="1791317"/>
          </a:xfrm>
        </p:spPr>
        <p:txBody>
          <a:bodyPr/>
          <a:lstStyle/>
          <a:p>
            <a:endParaRPr lang="en-GB" dirty="0"/>
          </a:p>
        </p:txBody>
      </p:sp>
      <p:sp>
        <p:nvSpPr>
          <p:cNvPr id="4" name="TextBox 3"/>
          <p:cNvSpPr txBox="1"/>
          <p:nvPr/>
        </p:nvSpPr>
        <p:spPr>
          <a:xfrm>
            <a:off x="468316" y="6901064"/>
            <a:ext cx="771365" cy="307777"/>
          </a:xfrm>
          <a:prstGeom prst="rect">
            <a:avLst/>
          </a:prstGeom>
          <a:noFill/>
        </p:spPr>
        <p:txBody>
          <a:bodyPr wrap="none" rtlCol="0">
            <a:spAutoFit/>
          </a:bodyPr>
          <a:lstStyle/>
          <a:p>
            <a:r>
              <a:rPr lang="en-GB" sz="1400" dirty="0">
                <a:solidFill>
                  <a:schemeClr val="bg1">
                    <a:lumMod val="65000"/>
                  </a:schemeClr>
                </a:solidFill>
              </a:rPr>
              <a:t>3:30pm</a:t>
            </a:r>
          </a:p>
        </p:txBody>
      </p:sp>
    </p:spTree>
    <p:extLst>
      <p:ext uri="{BB962C8B-B14F-4D97-AF65-F5344CB8AC3E}">
        <p14:creationId xmlns:p14="http://schemas.microsoft.com/office/powerpoint/2010/main" val="4706949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Review – Day 1</a:t>
            </a:r>
          </a:p>
        </p:txBody>
      </p:sp>
      <p:sp>
        <p:nvSpPr>
          <p:cNvPr id="3" name="Content Placeholder 2"/>
          <p:cNvSpPr>
            <a:spLocks noGrp="1"/>
          </p:cNvSpPr>
          <p:nvPr>
            <p:ph idx="1"/>
          </p:nvPr>
        </p:nvSpPr>
        <p:spPr/>
        <p:txBody>
          <a:bodyPr/>
          <a:lstStyle/>
          <a:p>
            <a:pPr fontAlgn="t"/>
            <a:r>
              <a:rPr lang="en-GB" dirty="0"/>
              <a:t>Introduction</a:t>
            </a:r>
          </a:p>
          <a:p>
            <a:pPr fontAlgn="t"/>
            <a:r>
              <a:rPr lang="en-GB" dirty="0"/>
              <a:t>Introduction to iMeta SSI</a:t>
            </a:r>
          </a:p>
          <a:p>
            <a:pPr fontAlgn="t"/>
            <a:r>
              <a:rPr lang="en-GB" dirty="0"/>
              <a:t>Tour of iMeta SSI</a:t>
            </a:r>
          </a:p>
          <a:p>
            <a:pPr lvl="1" fontAlgn="t"/>
            <a:r>
              <a:rPr lang="en-GB" dirty="0"/>
              <a:t>Overview of UI</a:t>
            </a:r>
          </a:p>
          <a:p>
            <a:pPr lvl="1" fontAlgn="t"/>
            <a:r>
              <a:rPr lang="en-GB" dirty="0"/>
              <a:t>Introduction to Omgeo Alert</a:t>
            </a:r>
          </a:p>
          <a:p>
            <a:pPr lvl="1" fontAlgn="t"/>
            <a:r>
              <a:rPr lang="en-GB" dirty="0"/>
              <a:t>Import / Export in Client</a:t>
            </a:r>
          </a:p>
          <a:p>
            <a:pPr lvl="1" fontAlgn="t"/>
            <a:r>
              <a:rPr lang="en-GB" dirty="0"/>
              <a:t>System Administration &amp; </a:t>
            </a:r>
            <a:br>
              <a:rPr lang="en-GB" dirty="0"/>
            </a:br>
            <a:r>
              <a:rPr lang="en-GB" dirty="0"/>
              <a:t>Permissions</a:t>
            </a:r>
          </a:p>
          <a:p>
            <a:pPr fontAlgn="t"/>
            <a:r>
              <a:rPr lang="en-GB" dirty="0"/>
              <a:t>System Architecture</a:t>
            </a:r>
          </a:p>
          <a:p>
            <a:pPr fontAlgn="t"/>
            <a:r>
              <a:rPr lang="en-GB" dirty="0"/>
              <a:t>Database part 1</a:t>
            </a:r>
          </a:p>
          <a:p>
            <a:endParaRPr lang="en-GB" dirty="0"/>
          </a:p>
        </p:txBody>
      </p:sp>
    </p:spTree>
    <p:extLst>
      <p:ext uri="{BB962C8B-B14F-4D97-AF65-F5344CB8AC3E}">
        <p14:creationId xmlns:p14="http://schemas.microsoft.com/office/powerpoint/2010/main" val="35719258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Questions</a:t>
            </a:r>
          </a:p>
        </p:txBody>
      </p:sp>
      <p:pic>
        <p:nvPicPr>
          <p:cNvPr id="7" name="Content Placeholder 6" descr="File:Tango-style question icon.svg - Wikimedia Commons"/>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61484" y="2370141"/>
            <a:ext cx="4157663" cy="4157663"/>
          </a:xfrm>
        </p:spPr>
      </p:pic>
    </p:spTree>
    <p:extLst>
      <p:ext uri="{BB962C8B-B14F-4D97-AF65-F5344CB8AC3E}">
        <p14:creationId xmlns:p14="http://schemas.microsoft.com/office/powerpoint/2010/main" val="33212893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Agenda – Day 2</a:t>
            </a:r>
          </a:p>
        </p:txBody>
      </p:sp>
      <p:graphicFrame>
        <p:nvGraphicFramePr>
          <p:cNvPr id="5" name="Table 4"/>
          <p:cNvGraphicFramePr>
            <a:graphicFrameLocks noGrp="1"/>
          </p:cNvGraphicFramePr>
          <p:nvPr/>
        </p:nvGraphicFramePr>
        <p:xfrm>
          <a:off x="1096962" y="2200276"/>
          <a:ext cx="7886700" cy="4612640"/>
        </p:xfrm>
        <a:graphic>
          <a:graphicData uri="http://schemas.openxmlformats.org/drawingml/2006/table">
            <a:tbl>
              <a:tblPr firstRow="1" bandRow="1">
                <a:tableStyleId>{5C22544A-7EE6-4342-B048-85BDC9FD1C3A}</a:tableStyleId>
              </a:tblPr>
              <a:tblGrid>
                <a:gridCol w="1666875">
                  <a:extLst>
                    <a:ext uri="{9D8B030D-6E8A-4147-A177-3AD203B41FA5}">
                      <a16:colId xmlns:a16="http://schemas.microsoft.com/office/drawing/2014/main" val="2188570378"/>
                    </a:ext>
                  </a:extLst>
                </a:gridCol>
                <a:gridCol w="4381500">
                  <a:extLst>
                    <a:ext uri="{9D8B030D-6E8A-4147-A177-3AD203B41FA5}">
                      <a16:colId xmlns:a16="http://schemas.microsoft.com/office/drawing/2014/main" val="247408480"/>
                    </a:ext>
                  </a:extLst>
                </a:gridCol>
                <a:gridCol w="1838325">
                  <a:extLst>
                    <a:ext uri="{9D8B030D-6E8A-4147-A177-3AD203B41FA5}">
                      <a16:colId xmlns:a16="http://schemas.microsoft.com/office/drawing/2014/main" val="4112845568"/>
                    </a:ext>
                  </a:extLst>
                </a:gridCol>
              </a:tblGrid>
              <a:tr h="370840">
                <a:tc>
                  <a:txBody>
                    <a:bodyPr/>
                    <a:lstStyle/>
                    <a:p>
                      <a:r>
                        <a:rPr lang="en-GB" sz="1600" dirty="0"/>
                        <a:t>Start Time</a:t>
                      </a:r>
                    </a:p>
                  </a:txBody>
                  <a:tcPr/>
                </a:tc>
                <a:tc>
                  <a:txBody>
                    <a:bodyPr/>
                    <a:lstStyle/>
                    <a:p>
                      <a:r>
                        <a:rPr lang="en-GB" sz="1600" dirty="0"/>
                        <a:t>Topic</a:t>
                      </a:r>
                    </a:p>
                  </a:txBody>
                  <a:tcPr/>
                </a:tc>
                <a:tc>
                  <a:txBody>
                    <a:bodyPr/>
                    <a:lstStyle/>
                    <a:p>
                      <a:r>
                        <a:rPr lang="en-GB" sz="1600" dirty="0"/>
                        <a:t>Duration</a:t>
                      </a:r>
                    </a:p>
                  </a:txBody>
                  <a:tcPr/>
                </a:tc>
                <a:extLst>
                  <a:ext uri="{0D108BD9-81ED-4DB2-BD59-A6C34878D82A}">
                    <a16:rowId xmlns:a16="http://schemas.microsoft.com/office/drawing/2014/main" val="3456679293"/>
                  </a:ext>
                </a:extLst>
              </a:tr>
              <a:tr h="370840">
                <a:tc>
                  <a:txBody>
                    <a:bodyPr/>
                    <a:lstStyle/>
                    <a:p>
                      <a:r>
                        <a:rPr lang="en-GB" sz="1600" dirty="0"/>
                        <a:t>9:30am</a:t>
                      </a:r>
                    </a:p>
                  </a:txBody>
                  <a:tcPr/>
                </a:tc>
                <a:tc>
                  <a:txBody>
                    <a:bodyPr/>
                    <a:lstStyle/>
                    <a:p>
                      <a:r>
                        <a:rPr lang="en-GB" sz="1600" dirty="0"/>
                        <a:t>Recap &amp; Questions</a:t>
                      </a:r>
                    </a:p>
                  </a:txBody>
                  <a:tcPr/>
                </a:tc>
                <a:tc>
                  <a:txBody>
                    <a:bodyPr/>
                    <a:lstStyle/>
                    <a:p>
                      <a:r>
                        <a:rPr lang="en-GB" sz="1600" dirty="0"/>
                        <a:t>30 minutes</a:t>
                      </a:r>
                    </a:p>
                  </a:txBody>
                  <a:tcPr/>
                </a:tc>
                <a:extLst>
                  <a:ext uri="{0D108BD9-81ED-4DB2-BD59-A6C34878D82A}">
                    <a16:rowId xmlns:a16="http://schemas.microsoft.com/office/drawing/2014/main" val="2437440799"/>
                  </a:ext>
                </a:extLst>
              </a:tr>
              <a:tr h="579120">
                <a:tc>
                  <a:txBody>
                    <a:bodyPr/>
                    <a:lstStyle/>
                    <a:p>
                      <a:r>
                        <a:rPr lang="en-GB" sz="1600" dirty="0"/>
                        <a:t>10:00am</a:t>
                      </a:r>
                    </a:p>
                    <a:p>
                      <a:endParaRPr lang="en-GB" sz="1600" dirty="0"/>
                    </a:p>
                  </a:txBody>
                  <a:tcPr/>
                </a:tc>
                <a:tc>
                  <a:txBody>
                    <a:bodyPr/>
                    <a:lstStyle/>
                    <a:p>
                      <a:r>
                        <a:rPr lang="en-GB" sz="1600" dirty="0"/>
                        <a:t>Database part 2</a:t>
                      </a:r>
                    </a:p>
                  </a:txBody>
                  <a:tcPr/>
                </a:tc>
                <a:tc>
                  <a:txBody>
                    <a:bodyPr/>
                    <a:lstStyle/>
                    <a:p>
                      <a:r>
                        <a:rPr lang="en-GB" sz="1600" dirty="0"/>
                        <a:t>60 minutes</a:t>
                      </a:r>
                    </a:p>
                  </a:txBody>
                  <a:tcPr/>
                </a:tc>
                <a:extLst>
                  <a:ext uri="{0D108BD9-81ED-4DB2-BD59-A6C34878D82A}">
                    <a16:rowId xmlns:a16="http://schemas.microsoft.com/office/drawing/2014/main" val="648254946"/>
                  </a:ext>
                </a:extLst>
              </a:tr>
              <a:tr h="822960">
                <a:tc>
                  <a:txBody>
                    <a:bodyPr/>
                    <a:lstStyle/>
                    <a:p>
                      <a:r>
                        <a:rPr lang="en-GB" sz="1600" dirty="0"/>
                        <a:t>11:00am</a:t>
                      </a:r>
                    </a:p>
                    <a:p>
                      <a:endParaRPr lang="en-GB" sz="1600" dirty="0"/>
                    </a:p>
                    <a:p>
                      <a:endParaRPr lang="en-GB" sz="1600" dirty="0"/>
                    </a:p>
                  </a:txBody>
                  <a:tcPr/>
                </a:tc>
                <a:tc>
                  <a:txBody>
                    <a:bodyPr/>
                    <a:lstStyle/>
                    <a:p>
                      <a:r>
                        <a:rPr lang="en-GB" sz="1600" dirty="0"/>
                        <a:t>Validation</a:t>
                      </a:r>
                    </a:p>
                  </a:txBody>
                  <a:tcPr/>
                </a:tc>
                <a:tc>
                  <a:txBody>
                    <a:bodyPr/>
                    <a:lstStyle/>
                    <a:p>
                      <a:r>
                        <a:rPr lang="en-GB" sz="1600" dirty="0"/>
                        <a:t>90 minutes</a:t>
                      </a:r>
                    </a:p>
                  </a:txBody>
                  <a:tcPr/>
                </a:tc>
                <a:extLst>
                  <a:ext uri="{0D108BD9-81ED-4DB2-BD59-A6C34878D82A}">
                    <a16:rowId xmlns:a16="http://schemas.microsoft.com/office/drawing/2014/main" val="679025597"/>
                  </a:ext>
                </a:extLst>
              </a:tr>
              <a:tr h="579120">
                <a:tc>
                  <a:txBody>
                    <a:bodyPr/>
                    <a:lstStyle/>
                    <a:p>
                      <a:r>
                        <a:rPr lang="en-GB" sz="1600" dirty="0"/>
                        <a:t>12:30pm</a:t>
                      </a:r>
                    </a:p>
                    <a:p>
                      <a:endParaRPr lang="en-GB" sz="1600" dirty="0"/>
                    </a:p>
                  </a:txBody>
                  <a:tcPr/>
                </a:tc>
                <a:tc>
                  <a:txBody>
                    <a:bodyPr/>
                    <a:lstStyle/>
                    <a:p>
                      <a:r>
                        <a:rPr lang="en-GB" sz="1600" dirty="0"/>
                        <a:t>Lunch</a:t>
                      </a:r>
                    </a:p>
                  </a:txBody>
                  <a:tcPr/>
                </a:tc>
                <a:tc>
                  <a:txBody>
                    <a:bodyPr/>
                    <a:lstStyle/>
                    <a:p>
                      <a:r>
                        <a:rPr lang="en-GB" sz="1600" dirty="0"/>
                        <a:t>60 minutes</a:t>
                      </a:r>
                    </a:p>
                  </a:txBody>
                  <a:tcPr/>
                </a:tc>
                <a:extLst>
                  <a:ext uri="{0D108BD9-81ED-4DB2-BD59-A6C34878D82A}">
                    <a16:rowId xmlns:a16="http://schemas.microsoft.com/office/drawing/2014/main" val="3283818855"/>
                  </a:ext>
                </a:extLst>
              </a:tr>
              <a:tr h="1310640">
                <a:tc>
                  <a:txBody>
                    <a:bodyPr/>
                    <a:lstStyle/>
                    <a:p>
                      <a:r>
                        <a:rPr lang="en-GB" sz="1600" dirty="0"/>
                        <a:t>1:30pm</a:t>
                      </a:r>
                    </a:p>
                    <a:p>
                      <a:endParaRPr lang="en-GB" sz="1600" dirty="0"/>
                    </a:p>
                    <a:p>
                      <a:endParaRPr lang="en-GB" sz="1600" dirty="0"/>
                    </a:p>
                    <a:p>
                      <a:endParaRPr lang="en-GB" sz="1600" dirty="0"/>
                    </a:p>
                    <a:p>
                      <a:endParaRPr lang="en-GB" sz="1600" dirty="0"/>
                    </a:p>
                  </a:txBody>
                  <a:tcPr/>
                </a:tc>
                <a:tc>
                  <a:txBody>
                    <a:bodyPr/>
                    <a:lstStyle/>
                    <a:p>
                      <a:r>
                        <a:rPr lang="en-GB" sz="1600" dirty="0"/>
                        <a:t>Workflow</a:t>
                      </a:r>
                    </a:p>
                  </a:txBody>
                  <a:tcPr/>
                </a:tc>
                <a:tc>
                  <a:txBody>
                    <a:bodyPr/>
                    <a:lstStyle/>
                    <a:p>
                      <a:r>
                        <a:rPr lang="en-GB" sz="1600" dirty="0"/>
                        <a:t>120 minutes</a:t>
                      </a:r>
                    </a:p>
                  </a:txBody>
                  <a:tcPr/>
                </a:tc>
                <a:extLst>
                  <a:ext uri="{0D108BD9-81ED-4DB2-BD59-A6C34878D82A}">
                    <a16:rowId xmlns:a16="http://schemas.microsoft.com/office/drawing/2014/main" val="3336672777"/>
                  </a:ext>
                </a:extLst>
              </a:tr>
              <a:tr h="579120">
                <a:tc>
                  <a:txBody>
                    <a:bodyPr/>
                    <a:lstStyle/>
                    <a:p>
                      <a:r>
                        <a:rPr lang="en-GB" sz="1600" dirty="0"/>
                        <a:t>3:30pm</a:t>
                      </a:r>
                    </a:p>
                    <a:p>
                      <a:endParaRPr lang="en-GB" sz="1600" dirty="0"/>
                    </a:p>
                  </a:txBody>
                  <a:tcPr/>
                </a:tc>
                <a:tc>
                  <a:txBody>
                    <a:bodyPr/>
                    <a:lstStyle/>
                    <a:p>
                      <a:r>
                        <a:rPr lang="en-GB" sz="1600" dirty="0"/>
                        <a:t>Review</a:t>
                      </a:r>
                      <a:r>
                        <a:rPr lang="en-GB" sz="1600" baseline="0" dirty="0"/>
                        <a:t> &amp; Questions</a:t>
                      </a:r>
                      <a:endParaRPr lang="en-GB" sz="1600" dirty="0"/>
                    </a:p>
                  </a:txBody>
                  <a:tcPr/>
                </a:tc>
                <a:tc>
                  <a:txBody>
                    <a:bodyPr/>
                    <a:lstStyle/>
                    <a:p>
                      <a:r>
                        <a:rPr lang="en-GB" sz="1600" dirty="0"/>
                        <a:t>30 minutes</a:t>
                      </a:r>
                    </a:p>
                  </a:txBody>
                  <a:tcPr/>
                </a:tc>
                <a:extLst>
                  <a:ext uri="{0D108BD9-81ED-4DB2-BD59-A6C34878D82A}">
                    <a16:rowId xmlns:a16="http://schemas.microsoft.com/office/drawing/2014/main" val="1424987865"/>
                  </a:ext>
                </a:extLst>
              </a:tr>
            </a:tbl>
          </a:graphicData>
        </a:graphic>
      </p:graphicFrame>
    </p:spTree>
    <p:extLst>
      <p:ext uri="{BB962C8B-B14F-4D97-AF65-F5344CB8AC3E}">
        <p14:creationId xmlns:p14="http://schemas.microsoft.com/office/powerpoint/2010/main" val="1771282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333945" y="1051667"/>
            <a:ext cx="9178809" cy="6359225"/>
          </a:xfrm>
          <a:prstGeom prst="rect">
            <a:avLst/>
          </a:prstGeom>
        </p:spPr>
      </p:pic>
    </p:spTree>
    <p:extLst>
      <p:ext uri="{BB962C8B-B14F-4D97-AF65-F5344CB8AC3E}">
        <p14:creationId xmlns:p14="http://schemas.microsoft.com/office/powerpoint/2010/main" val="341328492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lstStyle/>
          <a:p>
            <a:r>
              <a:rPr lang="en-GB" dirty="0"/>
              <a:t>iMeta SSI for SCB</a:t>
            </a:r>
          </a:p>
        </p:txBody>
      </p:sp>
      <p:sp>
        <p:nvSpPr>
          <p:cNvPr id="3" name="Subtitle 2"/>
          <p:cNvSpPr>
            <a:spLocks noGrp="1"/>
          </p:cNvSpPr>
          <p:nvPr>
            <p:ph type="subTitle" idx="1"/>
          </p:nvPr>
        </p:nvSpPr>
        <p:spPr>
          <a:xfrm>
            <a:off x="1569122" y="4641709"/>
            <a:ext cx="6957802" cy="1791317"/>
          </a:xfrm>
        </p:spPr>
        <p:txBody>
          <a:bodyPr/>
          <a:lstStyle/>
          <a:p>
            <a:r>
              <a:rPr lang="en-GB" dirty="0"/>
              <a:t>Technical Training</a:t>
            </a:r>
          </a:p>
          <a:p>
            <a:r>
              <a:rPr lang="en-GB" dirty="0"/>
              <a:t>Day 2</a:t>
            </a:r>
          </a:p>
        </p:txBody>
      </p:sp>
      <p:sp>
        <p:nvSpPr>
          <p:cNvPr id="4" name="TextBox 3"/>
          <p:cNvSpPr txBox="1"/>
          <p:nvPr/>
        </p:nvSpPr>
        <p:spPr>
          <a:xfrm>
            <a:off x="468313" y="6901064"/>
            <a:ext cx="756938" cy="307777"/>
          </a:xfrm>
          <a:prstGeom prst="rect">
            <a:avLst/>
          </a:prstGeom>
          <a:noFill/>
        </p:spPr>
        <p:txBody>
          <a:bodyPr wrap="none" rtlCol="0">
            <a:spAutoFit/>
          </a:bodyPr>
          <a:lstStyle/>
          <a:p>
            <a:r>
              <a:rPr lang="en-GB" sz="1400" dirty="0">
                <a:solidFill>
                  <a:schemeClr val="bg1">
                    <a:lumMod val="65000"/>
                  </a:schemeClr>
                </a:solidFill>
              </a:rPr>
              <a:t>9:30am</a:t>
            </a:r>
          </a:p>
        </p:txBody>
      </p:sp>
    </p:spTree>
    <p:extLst>
      <p:ext uri="{BB962C8B-B14F-4D97-AF65-F5344CB8AC3E}">
        <p14:creationId xmlns:p14="http://schemas.microsoft.com/office/powerpoint/2010/main" val="31048366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Agenda – Day 2</a:t>
            </a:r>
          </a:p>
        </p:txBody>
      </p:sp>
      <p:graphicFrame>
        <p:nvGraphicFramePr>
          <p:cNvPr id="5" name="Table 4"/>
          <p:cNvGraphicFramePr>
            <a:graphicFrameLocks noGrp="1"/>
          </p:cNvGraphicFramePr>
          <p:nvPr/>
        </p:nvGraphicFramePr>
        <p:xfrm>
          <a:off x="1096962" y="2200276"/>
          <a:ext cx="7886700" cy="4612640"/>
        </p:xfrm>
        <a:graphic>
          <a:graphicData uri="http://schemas.openxmlformats.org/drawingml/2006/table">
            <a:tbl>
              <a:tblPr firstRow="1" bandRow="1">
                <a:tableStyleId>{5C22544A-7EE6-4342-B048-85BDC9FD1C3A}</a:tableStyleId>
              </a:tblPr>
              <a:tblGrid>
                <a:gridCol w="1666875">
                  <a:extLst>
                    <a:ext uri="{9D8B030D-6E8A-4147-A177-3AD203B41FA5}">
                      <a16:colId xmlns:a16="http://schemas.microsoft.com/office/drawing/2014/main" val="2188570378"/>
                    </a:ext>
                  </a:extLst>
                </a:gridCol>
                <a:gridCol w="4381500">
                  <a:extLst>
                    <a:ext uri="{9D8B030D-6E8A-4147-A177-3AD203B41FA5}">
                      <a16:colId xmlns:a16="http://schemas.microsoft.com/office/drawing/2014/main" val="247408480"/>
                    </a:ext>
                  </a:extLst>
                </a:gridCol>
                <a:gridCol w="1838325">
                  <a:extLst>
                    <a:ext uri="{9D8B030D-6E8A-4147-A177-3AD203B41FA5}">
                      <a16:colId xmlns:a16="http://schemas.microsoft.com/office/drawing/2014/main" val="4112845568"/>
                    </a:ext>
                  </a:extLst>
                </a:gridCol>
              </a:tblGrid>
              <a:tr h="370840">
                <a:tc>
                  <a:txBody>
                    <a:bodyPr/>
                    <a:lstStyle/>
                    <a:p>
                      <a:r>
                        <a:rPr lang="en-GB" sz="1600" dirty="0"/>
                        <a:t>Start Time</a:t>
                      </a:r>
                    </a:p>
                  </a:txBody>
                  <a:tcPr/>
                </a:tc>
                <a:tc>
                  <a:txBody>
                    <a:bodyPr/>
                    <a:lstStyle/>
                    <a:p>
                      <a:r>
                        <a:rPr lang="en-GB" sz="1600" dirty="0"/>
                        <a:t>Topic</a:t>
                      </a:r>
                    </a:p>
                  </a:txBody>
                  <a:tcPr/>
                </a:tc>
                <a:tc>
                  <a:txBody>
                    <a:bodyPr/>
                    <a:lstStyle/>
                    <a:p>
                      <a:r>
                        <a:rPr lang="en-GB" sz="1600" dirty="0"/>
                        <a:t>Duration</a:t>
                      </a:r>
                    </a:p>
                  </a:txBody>
                  <a:tcPr/>
                </a:tc>
                <a:extLst>
                  <a:ext uri="{0D108BD9-81ED-4DB2-BD59-A6C34878D82A}">
                    <a16:rowId xmlns:a16="http://schemas.microsoft.com/office/drawing/2014/main" val="3456679293"/>
                  </a:ext>
                </a:extLst>
              </a:tr>
              <a:tr h="370840">
                <a:tc>
                  <a:txBody>
                    <a:bodyPr/>
                    <a:lstStyle/>
                    <a:p>
                      <a:r>
                        <a:rPr lang="en-GB" sz="1600" dirty="0"/>
                        <a:t>9:30am</a:t>
                      </a:r>
                    </a:p>
                  </a:txBody>
                  <a:tcPr/>
                </a:tc>
                <a:tc>
                  <a:txBody>
                    <a:bodyPr/>
                    <a:lstStyle/>
                    <a:p>
                      <a:r>
                        <a:rPr lang="en-GB" sz="1600" dirty="0"/>
                        <a:t>Recap &amp; Questions</a:t>
                      </a:r>
                    </a:p>
                  </a:txBody>
                  <a:tcPr/>
                </a:tc>
                <a:tc>
                  <a:txBody>
                    <a:bodyPr/>
                    <a:lstStyle/>
                    <a:p>
                      <a:r>
                        <a:rPr lang="en-GB" sz="1600" dirty="0"/>
                        <a:t>30 minutes</a:t>
                      </a:r>
                    </a:p>
                  </a:txBody>
                  <a:tcPr/>
                </a:tc>
                <a:extLst>
                  <a:ext uri="{0D108BD9-81ED-4DB2-BD59-A6C34878D82A}">
                    <a16:rowId xmlns:a16="http://schemas.microsoft.com/office/drawing/2014/main" val="2437440799"/>
                  </a:ext>
                </a:extLst>
              </a:tr>
              <a:tr h="579120">
                <a:tc>
                  <a:txBody>
                    <a:bodyPr/>
                    <a:lstStyle/>
                    <a:p>
                      <a:r>
                        <a:rPr lang="en-GB" sz="1600" dirty="0"/>
                        <a:t>10:00am</a:t>
                      </a:r>
                    </a:p>
                    <a:p>
                      <a:endParaRPr lang="en-GB" sz="1600" dirty="0"/>
                    </a:p>
                  </a:txBody>
                  <a:tcPr/>
                </a:tc>
                <a:tc>
                  <a:txBody>
                    <a:bodyPr/>
                    <a:lstStyle/>
                    <a:p>
                      <a:r>
                        <a:rPr lang="en-GB" sz="1600" dirty="0"/>
                        <a:t>Database part 2</a:t>
                      </a:r>
                    </a:p>
                  </a:txBody>
                  <a:tcPr/>
                </a:tc>
                <a:tc>
                  <a:txBody>
                    <a:bodyPr/>
                    <a:lstStyle/>
                    <a:p>
                      <a:r>
                        <a:rPr lang="en-GB" sz="1600" dirty="0"/>
                        <a:t>60 minutes</a:t>
                      </a:r>
                    </a:p>
                  </a:txBody>
                  <a:tcPr/>
                </a:tc>
                <a:extLst>
                  <a:ext uri="{0D108BD9-81ED-4DB2-BD59-A6C34878D82A}">
                    <a16:rowId xmlns:a16="http://schemas.microsoft.com/office/drawing/2014/main" val="648254946"/>
                  </a:ext>
                </a:extLst>
              </a:tr>
              <a:tr h="822960">
                <a:tc>
                  <a:txBody>
                    <a:bodyPr/>
                    <a:lstStyle/>
                    <a:p>
                      <a:r>
                        <a:rPr lang="en-GB" sz="1600" dirty="0"/>
                        <a:t>11:00am</a:t>
                      </a:r>
                    </a:p>
                    <a:p>
                      <a:endParaRPr lang="en-GB" sz="1600" dirty="0"/>
                    </a:p>
                    <a:p>
                      <a:endParaRPr lang="en-GB" sz="1600" dirty="0"/>
                    </a:p>
                  </a:txBody>
                  <a:tcPr/>
                </a:tc>
                <a:tc>
                  <a:txBody>
                    <a:bodyPr/>
                    <a:lstStyle/>
                    <a:p>
                      <a:r>
                        <a:rPr lang="en-GB" sz="1600" dirty="0"/>
                        <a:t>Validation</a:t>
                      </a:r>
                    </a:p>
                  </a:txBody>
                  <a:tcPr/>
                </a:tc>
                <a:tc>
                  <a:txBody>
                    <a:bodyPr/>
                    <a:lstStyle/>
                    <a:p>
                      <a:r>
                        <a:rPr lang="en-GB" sz="1600" dirty="0"/>
                        <a:t>90 minutes</a:t>
                      </a:r>
                    </a:p>
                  </a:txBody>
                  <a:tcPr/>
                </a:tc>
                <a:extLst>
                  <a:ext uri="{0D108BD9-81ED-4DB2-BD59-A6C34878D82A}">
                    <a16:rowId xmlns:a16="http://schemas.microsoft.com/office/drawing/2014/main" val="679025597"/>
                  </a:ext>
                </a:extLst>
              </a:tr>
              <a:tr h="579120">
                <a:tc>
                  <a:txBody>
                    <a:bodyPr/>
                    <a:lstStyle/>
                    <a:p>
                      <a:r>
                        <a:rPr lang="en-GB" sz="1600" dirty="0"/>
                        <a:t>12:30pm</a:t>
                      </a:r>
                    </a:p>
                    <a:p>
                      <a:endParaRPr lang="en-GB" sz="1600" dirty="0"/>
                    </a:p>
                  </a:txBody>
                  <a:tcPr/>
                </a:tc>
                <a:tc>
                  <a:txBody>
                    <a:bodyPr/>
                    <a:lstStyle/>
                    <a:p>
                      <a:r>
                        <a:rPr lang="en-GB" sz="1600" dirty="0"/>
                        <a:t>Lunch</a:t>
                      </a:r>
                    </a:p>
                  </a:txBody>
                  <a:tcPr/>
                </a:tc>
                <a:tc>
                  <a:txBody>
                    <a:bodyPr/>
                    <a:lstStyle/>
                    <a:p>
                      <a:r>
                        <a:rPr lang="en-GB" sz="1600" dirty="0"/>
                        <a:t>60 minutes</a:t>
                      </a:r>
                    </a:p>
                  </a:txBody>
                  <a:tcPr/>
                </a:tc>
                <a:extLst>
                  <a:ext uri="{0D108BD9-81ED-4DB2-BD59-A6C34878D82A}">
                    <a16:rowId xmlns:a16="http://schemas.microsoft.com/office/drawing/2014/main" val="3283818855"/>
                  </a:ext>
                </a:extLst>
              </a:tr>
              <a:tr h="1310640">
                <a:tc>
                  <a:txBody>
                    <a:bodyPr/>
                    <a:lstStyle/>
                    <a:p>
                      <a:r>
                        <a:rPr lang="en-GB" sz="1600" dirty="0"/>
                        <a:t>1:30pm</a:t>
                      </a:r>
                    </a:p>
                    <a:p>
                      <a:endParaRPr lang="en-GB" sz="1600" dirty="0"/>
                    </a:p>
                    <a:p>
                      <a:endParaRPr lang="en-GB" sz="1600" dirty="0"/>
                    </a:p>
                    <a:p>
                      <a:endParaRPr lang="en-GB" sz="1600" dirty="0"/>
                    </a:p>
                    <a:p>
                      <a:endParaRPr lang="en-GB" sz="1600" dirty="0"/>
                    </a:p>
                  </a:txBody>
                  <a:tcPr/>
                </a:tc>
                <a:tc>
                  <a:txBody>
                    <a:bodyPr/>
                    <a:lstStyle/>
                    <a:p>
                      <a:r>
                        <a:rPr lang="en-GB" sz="1600" dirty="0"/>
                        <a:t>Workflow</a:t>
                      </a:r>
                    </a:p>
                  </a:txBody>
                  <a:tcPr/>
                </a:tc>
                <a:tc>
                  <a:txBody>
                    <a:bodyPr/>
                    <a:lstStyle/>
                    <a:p>
                      <a:r>
                        <a:rPr lang="en-GB" sz="1600" dirty="0"/>
                        <a:t>120 minutes</a:t>
                      </a:r>
                    </a:p>
                  </a:txBody>
                  <a:tcPr/>
                </a:tc>
                <a:extLst>
                  <a:ext uri="{0D108BD9-81ED-4DB2-BD59-A6C34878D82A}">
                    <a16:rowId xmlns:a16="http://schemas.microsoft.com/office/drawing/2014/main" val="3336672777"/>
                  </a:ext>
                </a:extLst>
              </a:tr>
              <a:tr h="579120">
                <a:tc>
                  <a:txBody>
                    <a:bodyPr/>
                    <a:lstStyle/>
                    <a:p>
                      <a:r>
                        <a:rPr lang="en-GB" sz="1600" dirty="0"/>
                        <a:t>3:30pm</a:t>
                      </a:r>
                    </a:p>
                    <a:p>
                      <a:endParaRPr lang="en-GB" sz="1600" dirty="0"/>
                    </a:p>
                  </a:txBody>
                  <a:tcPr/>
                </a:tc>
                <a:tc>
                  <a:txBody>
                    <a:bodyPr/>
                    <a:lstStyle/>
                    <a:p>
                      <a:r>
                        <a:rPr lang="en-GB" sz="1600" dirty="0"/>
                        <a:t>Review</a:t>
                      </a:r>
                      <a:r>
                        <a:rPr lang="en-GB" sz="1600" baseline="0" dirty="0"/>
                        <a:t> &amp; Questions</a:t>
                      </a:r>
                      <a:endParaRPr lang="en-GB" sz="1600" dirty="0"/>
                    </a:p>
                  </a:txBody>
                  <a:tcPr/>
                </a:tc>
                <a:tc>
                  <a:txBody>
                    <a:bodyPr/>
                    <a:lstStyle/>
                    <a:p>
                      <a:r>
                        <a:rPr lang="en-GB" sz="1600" dirty="0"/>
                        <a:t>30 minutes</a:t>
                      </a:r>
                    </a:p>
                  </a:txBody>
                  <a:tcPr/>
                </a:tc>
                <a:extLst>
                  <a:ext uri="{0D108BD9-81ED-4DB2-BD59-A6C34878D82A}">
                    <a16:rowId xmlns:a16="http://schemas.microsoft.com/office/drawing/2014/main" val="1424987865"/>
                  </a:ext>
                </a:extLst>
              </a:tr>
            </a:tbl>
          </a:graphicData>
        </a:graphic>
      </p:graphicFrame>
    </p:spTree>
    <p:extLst>
      <p:ext uri="{BB962C8B-B14F-4D97-AF65-F5344CB8AC3E}">
        <p14:creationId xmlns:p14="http://schemas.microsoft.com/office/powerpoint/2010/main" val="724909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Recap - Day 1</a:t>
            </a:r>
          </a:p>
        </p:txBody>
      </p:sp>
      <p:sp>
        <p:nvSpPr>
          <p:cNvPr id="3" name="Content Placeholder 2"/>
          <p:cNvSpPr>
            <a:spLocks noGrp="1"/>
          </p:cNvSpPr>
          <p:nvPr>
            <p:ph idx="1"/>
          </p:nvPr>
        </p:nvSpPr>
        <p:spPr/>
        <p:txBody>
          <a:bodyPr/>
          <a:lstStyle/>
          <a:p>
            <a:pPr fontAlgn="t"/>
            <a:r>
              <a:rPr lang="en-GB" dirty="0"/>
              <a:t>Introduction</a:t>
            </a:r>
          </a:p>
          <a:p>
            <a:pPr fontAlgn="t"/>
            <a:r>
              <a:rPr lang="en-GB" dirty="0"/>
              <a:t>Introduction to iMeta SSI</a:t>
            </a:r>
          </a:p>
          <a:p>
            <a:pPr fontAlgn="t"/>
            <a:r>
              <a:rPr lang="en-GB" dirty="0"/>
              <a:t>Tour of iMeta SSI</a:t>
            </a:r>
          </a:p>
          <a:p>
            <a:pPr lvl="1" fontAlgn="t"/>
            <a:r>
              <a:rPr lang="en-GB" dirty="0"/>
              <a:t>Overview of UI</a:t>
            </a:r>
          </a:p>
          <a:p>
            <a:pPr lvl="1" fontAlgn="t"/>
            <a:r>
              <a:rPr lang="en-GB" dirty="0"/>
              <a:t>Introduction to Omgeo Alert</a:t>
            </a:r>
          </a:p>
          <a:p>
            <a:pPr lvl="1" fontAlgn="t"/>
            <a:r>
              <a:rPr lang="en-GB" dirty="0"/>
              <a:t>Import / Export in Client</a:t>
            </a:r>
          </a:p>
          <a:p>
            <a:pPr lvl="1" fontAlgn="t"/>
            <a:r>
              <a:rPr lang="en-GB" dirty="0"/>
              <a:t>System Administration &amp; Permissions</a:t>
            </a:r>
          </a:p>
          <a:p>
            <a:pPr fontAlgn="t"/>
            <a:r>
              <a:rPr lang="en-GB" dirty="0"/>
              <a:t>System Architecture</a:t>
            </a:r>
          </a:p>
          <a:p>
            <a:pPr fontAlgn="t"/>
            <a:r>
              <a:rPr lang="en-GB" dirty="0"/>
              <a:t>Database part 1</a:t>
            </a:r>
          </a:p>
          <a:p>
            <a:endParaRPr lang="en-GB" dirty="0"/>
          </a:p>
        </p:txBody>
      </p:sp>
    </p:spTree>
    <p:extLst>
      <p:ext uri="{BB962C8B-B14F-4D97-AF65-F5344CB8AC3E}">
        <p14:creationId xmlns:p14="http://schemas.microsoft.com/office/powerpoint/2010/main" val="23068792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Questions</a:t>
            </a:r>
          </a:p>
        </p:txBody>
      </p:sp>
      <p:pic>
        <p:nvPicPr>
          <p:cNvPr id="7" name="Content Placeholder 6" descr="File:Tango-style question icon.svg - Wikimedia Commons"/>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61484" y="2370141"/>
            <a:ext cx="4157663" cy="4157663"/>
          </a:xfrm>
        </p:spPr>
      </p:pic>
    </p:spTree>
    <p:extLst>
      <p:ext uri="{BB962C8B-B14F-4D97-AF65-F5344CB8AC3E}">
        <p14:creationId xmlns:p14="http://schemas.microsoft.com/office/powerpoint/2010/main" val="40617129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lstStyle/>
          <a:p>
            <a:r>
              <a:rPr lang="en-GB" dirty="0"/>
              <a:t>Database (part 2)</a:t>
            </a:r>
          </a:p>
        </p:txBody>
      </p:sp>
      <p:sp>
        <p:nvSpPr>
          <p:cNvPr id="3" name="Subtitle 2"/>
          <p:cNvSpPr>
            <a:spLocks noGrp="1"/>
          </p:cNvSpPr>
          <p:nvPr>
            <p:ph type="subTitle" idx="1"/>
          </p:nvPr>
        </p:nvSpPr>
        <p:spPr>
          <a:xfrm>
            <a:off x="1569122" y="4641709"/>
            <a:ext cx="6957802" cy="1791317"/>
          </a:xfrm>
        </p:spPr>
        <p:txBody>
          <a:bodyPr/>
          <a:lstStyle/>
          <a:p>
            <a:endParaRPr lang="en-GB" dirty="0"/>
          </a:p>
        </p:txBody>
      </p:sp>
      <p:sp>
        <p:nvSpPr>
          <p:cNvPr id="4" name="TextBox 3"/>
          <p:cNvSpPr txBox="1"/>
          <p:nvPr/>
        </p:nvSpPr>
        <p:spPr>
          <a:xfrm>
            <a:off x="468316" y="6901064"/>
            <a:ext cx="853119" cy="307777"/>
          </a:xfrm>
          <a:prstGeom prst="rect">
            <a:avLst/>
          </a:prstGeom>
          <a:noFill/>
        </p:spPr>
        <p:txBody>
          <a:bodyPr wrap="none" rtlCol="0">
            <a:spAutoFit/>
          </a:bodyPr>
          <a:lstStyle/>
          <a:p>
            <a:r>
              <a:rPr lang="en-GB" sz="1400" dirty="0">
                <a:solidFill>
                  <a:schemeClr val="bg1">
                    <a:lumMod val="65000"/>
                  </a:schemeClr>
                </a:solidFill>
              </a:rPr>
              <a:t>10:00am</a:t>
            </a:r>
          </a:p>
        </p:txBody>
      </p:sp>
    </p:spTree>
    <p:extLst>
      <p:ext uri="{BB962C8B-B14F-4D97-AF65-F5344CB8AC3E}">
        <p14:creationId xmlns:p14="http://schemas.microsoft.com/office/powerpoint/2010/main" val="32219895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Database Queries</a:t>
            </a:r>
          </a:p>
        </p:txBody>
      </p:sp>
      <p:sp>
        <p:nvSpPr>
          <p:cNvPr id="3" name="Content Placeholder 2"/>
          <p:cNvSpPr>
            <a:spLocks noGrp="1"/>
          </p:cNvSpPr>
          <p:nvPr>
            <p:ph idx="1"/>
          </p:nvPr>
        </p:nvSpPr>
        <p:spPr/>
        <p:txBody>
          <a:bodyPr>
            <a:normAutofit/>
          </a:bodyPr>
          <a:lstStyle/>
          <a:p>
            <a:r>
              <a:rPr lang="en-GB" sz="2600" dirty="0"/>
              <a:t>Quick recap from yesterday</a:t>
            </a:r>
          </a:p>
          <a:p>
            <a:endParaRPr lang="en-GB" sz="2600" dirty="0"/>
          </a:p>
          <a:p>
            <a:r>
              <a:rPr lang="en-GB" sz="2600" dirty="0"/>
              <a:t>We’re going to write some queries now</a:t>
            </a:r>
          </a:p>
          <a:p>
            <a:endParaRPr lang="en-GB" sz="2600" dirty="0"/>
          </a:p>
          <a:p>
            <a:r>
              <a:rPr lang="en-GB" sz="2600" dirty="0"/>
              <a:t>Any suggestions?</a:t>
            </a:r>
          </a:p>
          <a:p>
            <a:pPr lvl="1"/>
            <a:r>
              <a:rPr lang="en-GB" sz="2200" dirty="0"/>
              <a:t>List of SSIs that have specific PSET Bic</a:t>
            </a:r>
          </a:p>
          <a:p>
            <a:pPr lvl="1"/>
            <a:r>
              <a:rPr lang="en-GB" sz="2200" dirty="0"/>
              <a:t>List of SSIs that have been changed within given timeframe</a:t>
            </a:r>
          </a:p>
          <a:p>
            <a:pPr lvl="1"/>
            <a:r>
              <a:rPr lang="en-GB" sz="2200" dirty="0"/>
              <a:t>List of Trading Accounts with specific available market</a:t>
            </a:r>
          </a:p>
          <a:p>
            <a:pPr lvl="1"/>
            <a:r>
              <a:rPr lang="en-GB" sz="2200" dirty="0"/>
              <a:t>List of SSIs that are invalid against a specified rule</a:t>
            </a:r>
          </a:p>
          <a:p>
            <a:pPr lvl="1"/>
            <a:r>
              <a:rPr lang="en-GB" sz="2200" dirty="0"/>
              <a:t>List of Countries that have been added in a specified time </a:t>
            </a:r>
          </a:p>
          <a:p>
            <a:pPr lvl="1"/>
            <a:endParaRPr lang="en-GB" sz="2200" dirty="0"/>
          </a:p>
          <a:p>
            <a:endParaRPr lang="en-GB" dirty="0"/>
          </a:p>
        </p:txBody>
      </p:sp>
    </p:spTree>
    <p:extLst>
      <p:ext uri="{BB962C8B-B14F-4D97-AF65-F5344CB8AC3E}">
        <p14:creationId xmlns:p14="http://schemas.microsoft.com/office/powerpoint/2010/main" val="23099678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Loader</a:t>
            </a:r>
          </a:p>
        </p:txBody>
      </p:sp>
      <p:sp>
        <p:nvSpPr>
          <p:cNvPr id="3" name="Content Placeholder 2"/>
          <p:cNvSpPr>
            <a:spLocks noGrp="1"/>
          </p:cNvSpPr>
          <p:nvPr>
            <p:ph idx="1"/>
          </p:nvPr>
        </p:nvSpPr>
        <p:spPr/>
        <p:txBody>
          <a:bodyPr/>
          <a:lstStyle/>
          <a:p>
            <a:r>
              <a:rPr lang="en-GB" dirty="0"/>
              <a:t>Used by iMeta to deliver static data and configuration to SCB</a:t>
            </a:r>
          </a:p>
          <a:p>
            <a:endParaRPr lang="en-GB" dirty="0"/>
          </a:p>
          <a:p>
            <a:r>
              <a:rPr lang="en-GB" dirty="0"/>
              <a:t>Can be used to move configuration from environment to environment</a:t>
            </a:r>
          </a:p>
          <a:p>
            <a:endParaRPr lang="en-GB" dirty="0"/>
          </a:p>
          <a:p>
            <a:r>
              <a:rPr lang="en-GB" dirty="0"/>
              <a:t>Can be used to bulk import data (usually only used when commissioning new connected systems)</a:t>
            </a:r>
          </a:p>
        </p:txBody>
      </p:sp>
    </p:spTree>
    <p:extLst>
      <p:ext uri="{BB962C8B-B14F-4D97-AF65-F5344CB8AC3E}">
        <p14:creationId xmlns:p14="http://schemas.microsoft.com/office/powerpoint/2010/main" val="21777197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038" y="1152849"/>
            <a:ext cx="9282222" cy="885814"/>
          </a:xfrm>
        </p:spPr>
        <p:txBody>
          <a:bodyPr>
            <a:noAutofit/>
          </a:bodyPr>
          <a:lstStyle/>
          <a:p>
            <a:r>
              <a:rPr lang="en-GB" dirty="0"/>
              <a:t>Importing Static Using the Static Data Loader</a:t>
            </a:r>
          </a:p>
        </p:txBody>
      </p:sp>
      <p:sp>
        <p:nvSpPr>
          <p:cNvPr id="3" name="Content Placeholder 2"/>
          <p:cNvSpPr>
            <a:spLocks noGrp="1"/>
          </p:cNvSpPr>
          <p:nvPr>
            <p:ph idx="1"/>
          </p:nvPr>
        </p:nvSpPr>
        <p:spPr>
          <a:xfrm>
            <a:off x="808075" y="2374504"/>
            <a:ext cx="8579508" cy="4526026"/>
          </a:xfrm>
        </p:spPr>
        <p:txBody>
          <a:bodyPr>
            <a:normAutofit fontScale="92500" lnSpcReduction="10000"/>
          </a:bodyPr>
          <a:lstStyle/>
          <a:p>
            <a:r>
              <a:rPr lang="en-GB" sz="2400" dirty="0"/>
              <a:t>Create your static data package directory structure &amp; name it:</a:t>
            </a:r>
          </a:p>
          <a:p>
            <a:pPr lvl="1"/>
            <a:r>
              <a:rPr lang="en-GB" sz="2000" dirty="0"/>
              <a:t>SCB-Assassin-&lt;version&gt;-&lt;Date/</a:t>
            </a:r>
            <a:r>
              <a:rPr lang="en-GB" sz="2000" dirty="0" err="1"/>
              <a:t>PatchId</a:t>
            </a:r>
            <a:r>
              <a:rPr lang="en-GB" sz="2000" dirty="0"/>
              <a:t>&gt;</a:t>
            </a:r>
          </a:p>
          <a:p>
            <a:pPr lvl="2"/>
            <a:r>
              <a:rPr lang="en-GB" sz="1800" dirty="0"/>
              <a:t>E.g. SCB-Assassin-3.0.6.0-Patch-1</a:t>
            </a:r>
          </a:p>
          <a:p>
            <a:pPr lvl="2"/>
            <a:endParaRPr lang="en-GB" sz="1800" dirty="0"/>
          </a:p>
          <a:p>
            <a:r>
              <a:rPr lang="en-GB" sz="2400" dirty="0"/>
              <a:t>Copy iMeta bat file</a:t>
            </a:r>
          </a:p>
          <a:p>
            <a:pPr lvl="1"/>
            <a:r>
              <a:rPr lang="en-GB" sz="2000" dirty="0"/>
              <a:t>Adjust the relative paths for your static import, data and header files</a:t>
            </a:r>
          </a:p>
          <a:p>
            <a:pPr lvl="1"/>
            <a:endParaRPr lang="en-GB" sz="2000" dirty="0"/>
          </a:p>
          <a:p>
            <a:r>
              <a:rPr lang="en-GB" dirty="0"/>
              <a:t>Copy header files for static from iMeta release</a:t>
            </a:r>
          </a:p>
          <a:p>
            <a:endParaRPr lang="en-GB" dirty="0"/>
          </a:p>
          <a:p>
            <a:r>
              <a:rPr lang="en-GB" dirty="0"/>
              <a:t>Create data files for your static</a:t>
            </a:r>
          </a:p>
          <a:p>
            <a:pPr lvl="1"/>
            <a:r>
              <a:rPr lang="en-GB" dirty="0"/>
              <a:t>E.g. One for Workflow rules, one for Validation rules</a:t>
            </a:r>
          </a:p>
          <a:p>
            <a:pPr lvl="1"/>
            <a:endParaRPr lang="en-GB" dirty="0"/>
          </a:p>
          <a:p>
            <a:r>
              <a:rPr lang="en-GB" dirty="0"/>
              <a:t>Create your static import xml file</a:t>
            </a:r>
          </a:p>
          <a:p>
            <a:pPr lvl="1"/>
            <a:r>
              <a:rPr lang="en-GB" dirty="0"/>
              <a:t>Create an &lt;import&gt; section for each type of static</a:t>
            </a:r>
          </a:p>
        </p:txBody>
      </p:sp>
    </p:spTree>
    <p:extLst>
      <p:ext uri="{BB962C8B-B14F-4D97-AF65-F5344CB8AC3E}">
        <p14:creationId xmlns:p14="http://schemas.microsoft.com/office/powerpoint/2010/main" val="30525661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Using the Static Data Loader</a:t>
            </a:r>
          </a:p>
        </p:txBody>
      </p:sp>
      <p:sp>
        <p:nvSpPr>
          <p:cNvPr id="3" name="Content Placeholder 2"/>
          <p:cNvSpPr>
            <a:spLocks noGrp="1"/>
          </p:cNvSpPr>
          <p:nvPr>
            <p:ph idx="1"/>
          </p:nvPr>
        </p:nvSpPr>
        <p:spPr/>
        <p:txBody>
          <a:bodyPr/>
          <a:lstStyle/>
          <a:p>
            <a:r>
              <a:rPr lang="en-GB" dirty="0"/>
              <a:t>Directory Structure                   StaticImport.xml</a:t>
            </a:r>
          </a:p>
        </p:txBody>
      </p:sp>
      <p:pic>
        <p:nvPicPr>
          <p:cNvPr id="5" name="Picture 4"/>
          <p:cNvPicPr>
            <a:picLocks noChangeAspect="1"/>
          </p:cNvPicPr>
          <p:nvPr/>
        </p:nvPicPr>
        <p:blipFill>
          <a:blip r:embed="rId3"/>
          <a:stretch>
            <a:fillRect/>
          </a:stretch>
        </p:blipFill>
        <p:spPr>
          <a:xfrm>
            <a:off x="1096966" y="3014943"/>
            <a:ext cx="2771775" cy="3000375"/>
          </a:xfrm>
          <a:prstGeom prst="rect">
            <a:avLst/>
          </a:prstGeom>
        </p:spPr>
      </p:pic>
      <p:pic>
        <p:nvPicPr>
          <p:cNvPr id="8" name="Picture 7"/>
          <p:cNvPicPr>
            <a:picLocks noChangeAspect="1"/>
          </p:cNvPicPr>
          <p:nvPr/>
        </p:nvPicPr>
        <p:blipFill>
          <a:blip r:embed="rId4"/>
          <a:stretch>
            <a:fillRect/>
          </a:stretch>
        </p:blipFill>
        <p:spPr>
          <a:xfrm>
            <a:off x="4196773" y="2912273"/>
            <a:ext cx="5248852" cy="3103045"/>
          </a:xfrm>
          <a:prstGeom prst="rect">
            <a:avLst/>
          </a:prstGeom>
        </p:spPr>
      </p:pic>
    </p:spTree>
    <p:extLst>
      <p:ext uri="{BB962C8B-B14F-4D97-AF65-F5344CB8AC3E}">
        <p14:creationId xmlns:p14="http://schemas.microsoft.com/office/powerpoint/2010/main" val="7319523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static loader batch file</a:t>
            </a:r>
          </a:p>
        </p:txBody>
      </p:sp>
      <p:pic>
        <p:nvPicPr>
          <p:cNvPr id="5" name="Content Placeholder 4"/>
          <p:cNvPicPr>
            <a:picLocks noGrp="1" noChangeAspect="1"/>
          </p:cNvPicPr>
          <p:nvPr>
            <p:ph idx="1"/>
          </p:nvPr>
        </p:nvPicPr>
        <p:blipFill>
          <a:blip r:embed="rId3"/>
          <a:stretch>
            <a:fillRect/>
          </a:stretch>
        </p:blipFill>
        <p:spPr>
          <a:xfrm>
            <a:off x="1096962" y="2883926"/>
            <a:ext cx="7886700" cy="3130093"/>
          </a:xfrm>
          <a:prstGeom prst="rect">
            <a:avLst/>
          </a:prstGeom>
        </p:spPr>
      </p:pic>
      <p:cxnSp>
        <p:nvCxnSpPr>
          <p:cNvPr id="7" name="Straight Arrow Connector 6"/>
          <p:cNvCxnSpPr/>
          <p:nvPr/>
        </p:nvCxnSpPr>
        <p:spPr>
          <a:xfrm flipH="1" flipV="1">
            <a:off x="4916491" y="3913187"/>
            <a:ext cx="1971675" cy="1143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821365" y="5165773"/>
            <a:ext cx="3196131" cy="790345"/>
          </a:xfrm>
          <a:prstGeom prst="rect">
            <a:avLst/>
          </a:prstGeom>
          <a:noFill/>
        </p:spPr>
        <p:txBody>
          <a:bodyPr wrap="none" rtlCol="0">
            <a:spAutoFit/>
          </a:bodyPr>
          <a:lstStyle/>
          <a:p>
            <a:r>
              <a:rPr lang="en-GB" sz="2268" dirty="0"/>
              <a:t>You may need to adjust</a:t>
            </a:r>
          </a:p>
          <a:p>
            <a:r>
              <a:rPr lang="en-GB" sz="2268" dirty="0"/>
              <a:t>this path accordingly</a:t>
            </a:r>
          </a:p>
        </p:txBody>
      </p:sp>
    </p:spTree>
    <p:extLst>
      <p:ext uri="{BB962C8B-B14F-4D97-AF65-F5344CB8AC3E}">
        <p14:creationId xmlns:p14="http://schemas.microsoft.com/office/powerpoint/2010/main" val="85849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iMeta SSI</a:t>
            </a:r>
          </a:p>
        </p:txBody>
      </p:sp>
      <p:pic>
        <p:nvPicPr>
          <p:cNvPr id="5" name="Content Placeholder 4"/>
          <p:cNvPicPr>
            <a:picLocks noGrp="1" noChangeAspect="1"/>
          </p:cNvPicPr>
          <p:nvPr>
            <p:ph idx="1"/>
          </p:nvPr>
        </p:nvPicPr>
        <p:blipFill>
          <a:blip r:embed="rId3"/>
          <a:stretch>
            <a:fillRect/>
          </a:stretch>
        </p:blipFill>
        <p:spPr>
          <a:xfrm>
            <a:off x="693044" y="2538393"/>
            <a:ext cx="8641992" cy="3415839"/>
          </a:xfrm>
          <a:prstGeom prst="rect">
            <a:avLst/>
          </a:prstGeom>
        </p:spPr>
      </p:pic>
    </p:spTree>
    <p:extLst>
      <p:ext uri="{BB962C8B-B14F-4D97-AF65-F5344CB8AC3E}">
        <p14:creationId xmlns:p14="http://schemas.microsoft.com/office/powerpoint/2010/main" val="8239302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Header file</a:t>
            </a:r>
          </a:p>
        </p:txBody>
      </p:sp>
      <p:sp>
        <p:nvSpPr>
          <p:cNvPr id="5" name="Content Placeholder 4"/>
          <p:cNvSpPr>
            <a:spLocks noGrp="1"/>
          </p:cNvSpPr>
          <p:nvPr>
            <p:ph idx="1"/>
          </p:nvPr>
        </p:nvSpPr>
        <p:spPr/>
        <p:txBody>
          <a:bodyPr/>
          <a:lstStyle/>
          <a:p>
            <a:r>
              <a:rPr lang="en-GB" sz="2000" dirty="0"/>
              <a:t>Defines the layout of the data to be imported</a:t>
            </a:r>
          </a:p>
          <a:p>
            <a:r>
              <a:rPr lang="en-GB" sz="2000" dirty="0"/>
              <a:t>Truncate</a:t>
            </a:r>
          </a:p>
          <a:p>
            <a:r>
              <a:rPr lang="en-GB" sz="2000" dirty="0"/>
              <a:t>@ defines the lookup / key</a:t>
            </a:r>
          </a:p>
          <a:p>
            <a:endParaRPr lang="en-GB" dirty="0"/>
          </a:p>
        </p:txBody>
      </p:sp>
      <p:pic>
        <p:nvPicPr>
          <p:cNvPr id="7" name="Picture 6"/>
          <p:cNvPicPr>
            <a:picLocks noChangeAspect="1"/>
          </p:cNvPicPr>
          <p:nvPr/>
        </p:nvPicPr>
        <p:blipFill>
          <a:blip r:embed="rId2"/>
          <a:stretch>
            <a:fillRect/>
          </a:stretch>
        </p:blipFill>
        <p:spPr>
          <a:xfrm>
            <a:off x="1997078" y="3370414"/>
            <a:ext cx="6086475" cy="3590925"/>
          </a:xfrm>
          <a:prstGeom prst="rect">
            <a:avLst/>
          </a:prstGeom>
        </p:spPr>
      </p:pic>
    </p:spTree>
    <p:extLst>
      <p:ext uri="{BB962C8B-B14F-4D97-AF65-F5344CB8AC3E}">
        <p14:creationId xmlns:p14="http://schemas.microsoft.com/office/powerpoint/2010/main" val="33674376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file</a:t>
            </a:r>
          </a:p>
        </p:txBody>
      </p:sp>
      <p:sp>
        <p:nvSpPr>
          <p:cNvPr id="3" name="Content Placeholder 2"/>
          <p:cNvSpPr>
            <a:spLocks noGrp="1"/>
          </p:cNvSpPr>
          <p:nvPr>
            <p:ph idx="1"/>
          </p:nvPr>
        </p:nvSpPr>
        <p:spPr/>
        <p:txBody>
          <a:bodyPr>
            <a:normAutofit fontScale="70000" lnSpcReduction="20000"/>
          </a:bodyPr>
          <a:lstStyle/>
          <a:p>
            <a:r>
              <a:rPr lang="en-GB" sz="3400" dirty="0"/>
              <a:t>Contains the data that you intend to import</a:t>
            </a:r>
          </a:p>
          <a:p>
            <a:endParaRPr lang="en-GB" sz="3400" dirty="0"/>
          </a:p>
          <a:p>
            <a:r>
              <a:rPr lang="en-GB" sz="3400" dirty="0"/>
              <a:t>Comma separated</a:t>
            </a:r>
          </a:p>
          <a:p>
            <a:endParaRPr lang="en-GB" sz="3400" dirty="0"/>
          </a:p>
          <a:p>
            <a:r>
              <a:rPr lang="en-GB" sz="3400" dirty="0"/>
              <a:t>Conforms to the header</a:t>
            </a:r>
          </a:p>
          <a:p>
            <a:endParaRPr lang="en-GB" sz="3400" dirty="0"/>
          </a:p>
          <a:p>
            <a:r>
              <a:rPr lang="en-GB" sz="3400" dirty="0"/>
              <a:t>Example:</a:t>
            </a:r>
          </a:p>
          <a:p>
            <a:pPr marL="457177" lvl="1" indent="0">
              <a:buNone/>
            </a:pPr>
            <a:r>
              <a:rPr lang="en-GB" dirty="0"/>
              <a:t>0~2~3,0,True,False,14~7,"Set </a:t>
            </a:r>
            <a:r>
              <a:rPr lang="en-GB" dirty="0" err="1"/>
              <a:t>IdentifierType</a:t>
            </a:r>
            <a:r>
              <a:rPr lang="en-GB" dirty="0"/>
              <a:t> Default Value for Step","",com.iMeta.Assassin.Model.Core.StandingSettlementInstruction,com.iMeta.Assassin.Model.Core,"&lt;</a:t>
            </a:r>
            <a:r>
              <a:rPr lang="en-GB" dirty="0" err="1"/>
              <a:t>RuleSet</a:t>
            </a:r>
            <a:r>
              <a:rPr lang="en-GB" dirty="0"/>
              <a:t> Name=\"1821724a-1d65-4072-8405-7adb2e4368f2\" </a:t>
            </a:r>
            <a:r>
              <a:rPr lang="en-GB" dirty="0" err="1"/>
              <a:t>ChainingBehavior</a:t>
            </a:r>
            <a:r>
              <a:rPr lang="en-GB" dirty="0"/>
              <a:t>=\"Full\" Description=\"{p1:Null}\" xmlns:p1=\"http://schemas.microsoft.com/</a:t>
            </a:r>
            <a:r>
              <a:rPr lang="en-GB" dirty="0" err="1"/>
              <a:t>winfx</a:t>
            </a:r>
            <a:r>
              <a:rPr lang="en-GB" dirty="0"/>
              <a:t>/2006/</a:t>
            </a:r>
            <a:r>
              <a:rPr lang="en-GB" dirty="0" err="1"/>
              <a:t>xaml</a:t>
            </a:r>
            <a:r>
              <a:rPr lang="en-GB" dirty="0"/>
              <a:t>\" </a:t>
            </a:r>
            <a:r>
              <a:rPr lang="en-GB" dirty="0" err="1"/>
              <a:t>xmlns</a:t>
            </a:r>
            <a:r>
              <a:rPr lang="en-GB" dirty="0"/>
              <a:t>=\"http://schemas.microsoft.com/</a:t>
            </a:r>
            <a:r>
              <a:rPr lang="en-GB" dirty="0" err="1"/>
              <a:t>winfx</a:t>
            </a:r>
            <a:r>
              <a:rPr lang="en-GB" dirty="0"/>
              <a:t>/2006/</a:t>
            </a:r>
            <a:r>
              <a:rPr lang="en-GB" dirty="0" err="1"/>
              <a:t>xaml</a:t>
            </a:r>
            <a:r>
              <a:rPr lang="en-GB" dirty="0"/>
              <a:t>/workflow\" /&gt;","&lt;</a:t>
            </a:r>
            <a:r>
              <a:rPr lang="en-GB" dirty="0" err="1"/>
              <a:t>RuleSet</a:t>
            </a:r>
            <a:r>
              <a:rPr lang="en-GB" dirty="0"/>
              <a:t> Name=\"1821724a-1d65-4072-8405-7adb2e4368f2\" </a:t>
            </a:r>
            <a:r>
              <a:rPr lang="en-GB" dirty="0" err="1"/>
              <a:t>ChainingBehavior</a:t>
            </a:r>
            <a:r>
              <a:rPr lang="en-GB" dirty="0"/>
              <a:t>=\"Full\" Description=\"{p1:Null}\" xmlns:p1=\"http://schemas.microsoft.com/</a:t>
            </a:r>
            <a:r>
              <a:rPr lang="en-GB" dirty="0" err="1"/>
              <a:t>winfx</a:t>
            </a:r>
            <a:r>
              <a:rPr lang="en-GB" dirty="0"/>
              <a:t>/2006/</a:t>
            </a:r>
            <a:r>
              <a:rPr lang="en-GB" dirty="0" err="1"/>
              <a:t>xaml</a:t>
            </a:r>
            <a:r>
              <a:rPr lang="en-GB" dirty="0"/>
              <a:t>\" </a:t>
            </a:r>
            <a:r>
              <a:rPr lang="en-GB" dirty="0" err="1"/>
              <a:t>xmlns</a:t>
            </a:r>
            <a:r>
              <a:rPr lang="en-GB" dirty="0"/>
              <a:t>=\"http://schemas.microsoft.com/</a:t>
            </a:r>
            <a:r>
              <a:rPr lang="en-GB" dirty="0" err="1"/>
              <a:t>winfx</a:t>
            </a:r>
            <a:r>
              <a:rPr lang="en-GB" dirty="0"/>
              <a:t>/2006/</a:t>
            </a:r>
            <a:r>
              <a:rPr lang="en-GB" dirty="0" err="1"/>
              <a:t>xaml</a:t>
            </a:r>
            <a:r>
              <a:rPr lang="en-GB" dirty="0"/>
              <a:t>/workflow\"&gt;……&lt;/</a:t>
            </a:r>
            <a:r>
              <a:rPr lang="en-GB" dirty="0" err="1"/>
              <a:t>RuleSet</a:t>
            </a:r>
            <a:r>
              <a:rPr lang="en-GB" dirty="0"/>
              <a:t>&gt;",True</a:t>
            </a:r>
          </a:p>
          <a:p>
            <a:endParaRPr lang="en-GB" dirty="0"/>
          </a:p>
        </p:txBody>
      </p:sp>
    </p:spTree>
    <p:extLst>
      <p:ext uri="{BB962C8B-B14F-4D97-AF65-F5344CB8AC3E}">
        <p14:creationId xmlns:p14="http://schemas.microsoft.com/office/powerpoint/2010/main" val="37638667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Object Analysis Tool</a:t>
            </a:r>
          </a:p>
        </p:txBody>
      </p:sp>
      <p:sp>
        <p:nvSpPr>
          <p:cNvPr id="6" name="Content Placeholder 5"/>
          <p:cNvSpPr>
            <a:spLocks noGrp="1"/>
          </p:cNvSpPr>
          <p:nvPr>
            <p:ph sz="half" idx="1"/>
          </p:nvPr>
        </p:nvSpPr>
        <p:spPr>
          <a:xfrm>
            <a:off x="693044" y="2176464"/>
            <a:ext cx="3878956" cy="4947349"/>
          </a:xfrm>
        </p:spPr>
        <p:txBody>
          <a:bodyPr>
            <a:normAutofit/>
          </a:bodyPr>
          <a:lstStyle/>
          <a:p>
            <a:r>
              <a:rPr lang="en-GB" sz="2000" dirty="0"/>
              <a:t>Tool for assisting Support</a:t>
            </a:r>
          </a:p>
          <a:p>
            <a:endParaRPr lang="en-GB" sz="2000" dirty="0"/>
          </a:p>
          <a:p>
            <a:r>
              <a:rPr lang="en-GB" sz="2000" dirty="0"/>
              <a:t>Extremely useful when analysing your own technical issues</a:t>
            </a:r>
          </a:p>
          <a:p>
            <a:endParaRPr lang="en-GB" sz="2000" dirty="0"/>
          </a:p>
          <a:p>
            <a:r>
              <a:rPr lang="en-GB" sz="2000" dirty="0"/>
              <a:t>Gives complete view of iMeta SSI record’s composite parts and history in verbose format</a:t>
            </a:r>
          </a:p>
          <a:p>
            <a:endParaRPr lang="en-GB" sz="2000" dirty="0"/>
          </a:p>
          <a:p>
            <a:r>
              <a:rPr lang="en-GB" sz="2000" dirty="0"/>
              <a:t>Supply:</a:t>
            </a:r>
          </a:p>
          <a:p>
            <a:pPr lvl="1"/>
            <a:r>
              <a:rPr lang="en-GB" sz="1800" dirty="0"/>
              <a:t>Local Id</a:t>
            </a:r>
          </a:p>
          <a:p>
            <a:pPr lvl="1"/>
            <a:r>
              <a:rPr lang="en-GB" sz="1800" dirty="0"/>
              <a:t>Object Identifier</a:t>
            </a:r>
          </a:p>
          <a:p>
            <a:pPr lvl="1"/>
            <a:r>
              <a:rPr lang="en-GB" sz="1800" dirty="0"/>
              <a:t>Raw Object Identifier</a:t>
            </a:r>
          </a:p>
          <a:p>
            <a:pPr lvl="1"/>
            <a:endParaRPr lang="en-GB" sz="1800" dirty="0"/>
          </a:p>
          <a:p>
            <a:r>
              <a:rPr lang="en-GB" sz="2000" dirty="0"/>
              <a:t>Export output to HTML</a:t>
            </a:r>
          </a:p>
          <a:p>
            <a:pPr lvl="1"/>
            <a:endParaRPr lang="en-GB" sz="1800" dirty="0"/>
          </a:p>
        </p:txBody>
      </p:sp>
      <p:pic>
        <p:nvPicPr>
          <p:cNvPr id="8" name="Content Placeholder 7"/>
          <p:cNvPicPr>
            <a:picLocks noGrp="1" noChangeAspect="1"/>
          </p:cNvPicPr>
          <p:nvPr>
            <p:ph sz="half" idx="2"/>
          </p:nvPr>
        </p:nvPicPr>
        <p:blipFill>
          <a:blip r:embed="rId3"/>
          <a:stretch>
            <a:fillRect/>
          </a:stretch>
        </p:blipFill>
        <p:spPr>
          <a:xfrm>
            <a:off x="4688453" y="2749333"/>
            <a:ext cx="4699130" cy="3705919"/>
          </a:xfrm>
          <a:prstGeom prst="rect">
            <a:avLst/>
          </a:prstGeom>
        </p:spPr>
      </p:pic>
    </p:spTree>
    <p:extLst>
      <p:ext uri="{BB962C8B-B14F-4D97-AF65-F5344CB8AC3E}">
        <p14:creationId xmlns:p14="http://schemas.microsoft.com/office/powerpoint/2010/main" val="10251954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lstStyle/>
          <a:p>
            <a:r>
              <a:rPr lang="en-GB" dirty="0"/>
              <a:t>Validation</a:t>
            </a:r>
          </a:p>
        </p:txBody>
      </p:sp>
      <p:sp>
        <p:nvSpPr>
          <p:cNvPr id="3" name="Subtitle 2"/>
          <p:cNvSpPr>
            <a:spLocks noGrp="1"/>
          </p:cNvSpPr>
          <p:nvPr>
            <p:ph type="subTitle" idx="1"/>
          </p:nvPr>
        </p:nvSpPr>
        <p:spPr>
          <a:xfrm>
            <a:off x="1569122" y="4641709"/>
            <a:ext cx="6957802" cy="1791317"/>
          </a:xfrm>
        </p:spPr>
        <p:txBody>
          <a:bodyPr/>
          <a:lstStyle/>
          <a:p>
            <a:endParaRPr lang="en-GB" dirty="0"/>
          </a:p>
        </p:txBody>
      </p:sp>
      <p:sp>
        <p:nvSpPr>
          <p:cNvPr id="4" name="TextBox 3"/>
          <p:cNvSpPr txBox="1"/>
          <p:nvPr/>
        </p:nvSpPr>
        <p:spPr>
          <a:xfrm>
            <a:off x="468316" y="6901064"/>
            <a:ext cx="853119" cy="307777"/>
          </a:xfrm>
          <a:prstGeom prst="rect">
            <a:avLst/>
          </a:prstGeom>
          <a:noFill/>
        </p:spPr>
        <p:txBody>
          <a:bodyPr wrap="none" rtlCol="0">
            <a:spAutoFit/>
          </a:bodyPr>
          <a:lstStyle/>
          <a:p>
            <a:r>
              <a:rPr lang="en-GB" sz="1400" dirty="0">
                <a:solidFill>
                  <a:schemeClr val="bg1">
                    <a:lumMod val="65000"/>
                  </a:schemeClr>
                </a:solidFill>
              </a:rPr>
              <a:t>11:00am</a:t>
            </a:r>
          </a:p>
        </p:txBody>
      </p:sp>
    </p:spTree>
    <p:extLst>
      <p:ext uri="{BB962C8B-B14F-4D97-AF65-F5344CB8AC3E}">
        <p14:creationId xmlns:p14="http://schemas.microsoft.com/office/powerpoint/2010/main" val="30609391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Validation in iMeta SSI </a:t>
            </a:r>
          </a:p>
        </p:txBody>
      </p:sp>
      <p:sp>
        <p:nvSpPr>
          <p:cNvPr id="3" name="Content Placeholder 2"/>
          <p:cNvSpPr>
            <a:spLocks noGrp="1"/>
          </p:cNvSpPr>
          <p:nvPr>
            <p:ph idx="1"/>
          </p:nvPr>
        </p:nvSpPr>
        <p:spPr>
          <a:xfrm>
            <a:off x="769257" y="2266050"/>
            <a:ext cx="8525443" cy="1261049"/>
          </a:xfrm>
        </p:spPr>
        <p:txBody>
          <a:bodyPr>
            <a:normAutofit fontScale="92500" lnSpcReduction="20000"/>
          </a:bodyPr>
          <a:lstStyle/>
          <a:p>
            <a:r>
              <a:rPr lang="en-GB" sz="2000" dirty="0"/>
              <a:t>iMeta SSI provides a framework for validation</a:t>
            </a:r>
          </a:p>
          <a:p>
            <a:endParaRPr lang="en-GB" sz="2000" dirty="0"/>
          </a:p>
          <a:p>
            <a:r>
              <a:rPr lang="en-GB" sz="2000" dirty="0"/>
              <a:t>Rules can be edited and created without requiring a code change to the system</a:t>
            </a:r>
          </a:p>
          <a:p>
            <a:pPr lvl="1"/>
            <a:r>
              <a:rPr lang="en-GB" sz="1800" dirty="0"/>
              <a:t>Rules can evolve as business requirements and best practice change</a:t>
            </a:r>
          </a:p>
        </p:txBody>
      </p:sp>
      <p:sp>
        <p:nvSpPr>
          <p:cNvPr id="5" name="Rectangle 2"/>
          <p:cNvSpPr>
            <a:spLocks noChangeArrowheads="1"/>
          </p:cNvSpPr>
          <p:nvPr/>
        </p:nvSpPr>
        <p:spPr bwMode="auto">
          <a:xfrm>
            <a:off x="468316" y="130170"/>
            <a:ext cx="184731" cy="441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sz="2268"/>
          </a:p>
        </p:txBody>
      </p:sp>
      <p:graphicFrame>
        <p:nvGraphicFramePr>
          <p:cNvPr id="6" name="Object 5"/>
          <p:cNvGraphicFramePr>
            <a:graphicFrameLocks noChangeAspect="1"/>
          </p:cNvGraphicFramePr>
          <p:nvPr>
            <p:extLst>
              <p:ext uri="{D42A27DB-BD31-4B8C-83A1-F6EECF244321}">
                <p14:modId xmlns:p14="http://schemas.microsoft.com/office/powerpoint/2010/main" val="1515562689"/>
              </p:ext>
            </p:extLst>
          </p:nvPr>
        </p:nvGraphicFramePr>
        <p:xfrm>
          <a:off x="5389450" y="3754487"/>
          <a:ext cx="3905250" cy="3352800"/>
        </p:xfrm>
        <a:graphic>
          <a:graphicData uri="http://schemas.openxmlformats.org/presentationml/2006/ole">
            <mc:AlternateContent xmlns:mc="http://schemas.openxmlformats.org/markup-compatibility/2006">
              <mc:Choice xmlns:v="urn:schemas-microsoft-com:vml" Requires="v">
                <p:oleObj spid="_x0000_s12373" name="Visio" r:id="rId4" imgW="3901440" imgH="3348628" progId="Visio.Drawing.11">
                  <p:embed/>
                </p:oleObj>
              </mc:Choice>
              <mc:Fallback>
                <p:oleObj name="Visio" r:id="rId4" imgW="3901440" imgH="3348628" progId="Visio.Drawing.11">
                  <p:embed/>
                  <p:pic>
                    <p:nvPicPr>
                      <p:cNvPr id="6" name="Object 5"/>
                      <p:cNvPicPr>
                        <a:picLocks noChangeAspect="1" noChangeArrowheads="1"/>
                      </p:cNvPicPr>
                      <p:nvPr/>
                    </p:nvPicPr>
                    <p:blipFill>
                      <a:blip r:embed="rId5"/>
                      <a:srcRect/>
                      <a:stretch>
                        <a:fillRect/>
                      </a:stretch>
                    </p:blipFill>
                    <p:spPr bwMode="auto">
                      <a:xfrm>
                        <a:off x="5389450" y="3754487"/>
                        <a:ext cx="3905250" cy="335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693044" y="3630396"/>
            <a:ext cx="4548808" cy="3600986"/>
          </a:xfrm>
          <a:prstGeom prst="rect">
            <a:avLst/>
          </a:prstGeom>
        </p:spPr>
        <p:txBody>
          <a:bodyPr wrap="square">
            <a:spAutoFit/>
          </a:bodyPr>
          <a:lstStyle/>
          <a:p>
            <a:pPr marL="285736" indent="-285736">
              <a:buFont typeface="Arial" panose="020B0604020202020204" pitchFamily="34" charset="0"/>
              <a:buChar char="•"/>
            </a:pPr>
            <a:r>
              <a:rPr lang="en-GB" sz="1900" dirty="0"/>
              <a:t>Validation occurs against all relevant record types e.g. SSI, Trading Account</a:t>
            </a:r>
          </a:p>
          <a:p>
            <a:pPr marL="285736" indent="-285736">
              <a:buFont typeface="Arial" panose="020B0604020202020204" pitchFamily="34" charset="0"/>
              <a:buChar char="•"/>
            </a:pPr>
            <a:endParaRPr lang="en-GB" sz="1900" dirty="0"/>
          </a:p>
          <a:p>
            <a:pPr marL="285736" indent="-285736">
              <a:buFont typeface="Arial" panose="020B0604020202020204" pitchFamily="34" charset="0"/>
              <a:buChar char="•"/>
            </a:pPr>
            <a:r>
              <a:rPr lang="en-GB" sz="1900" dirty="0"/>
              <a:t>Validation occurs as an integrated part of the record “change” process</a:t>
            </a:r>
          </a:p>
          <a:p>
            <a:pPr marL="285736" indent="-285736">
              <a:buFont typeface="Arial" panose="020B0604020202020204" pitchFamily="34" charset="0"/>
              <a:buChar char="•"/>
            </a:pPr>
            <a:endParaRPr lang="en-GB" sz="1900" dirty="0"/>
          </a:p>
          <a:p>
            <a:pPr marL="285736" indent="-285736">
              <a:buFont typeface="Arial" panose="020B0604020202020204" pitchFamily="34" charset="0"/>
              <a:buChar char="•"/>
            </a:pPr>
            <a:r>
              <a:rPr lang="en-GB" sz="1900" dirty="0"/>
              <a:t>The validation process evaluates a record against all relevant validation rules</a:t>
            </a:r>
          </a:p>
          <a:p>
            <a:pPr marL="285736" indent="-285736">
              <a:buFont typeface="Arial" panose="020B0604020202020204" pitchFamily="34" charset="0"/>
              <a:buChar char="•"/>
            </a:pPr>
            <a:endParaRPr lang="en-GB" sz="1900" dirty="0"/>
          </a:p>
          <a:p>
            <a:pPr marL="285736" indent="-285736">
              <a:buFont typeface="Arial" panose="020B0604020202020204" pitchFamily="34" charset="0"/>
              <a:buChar char="•"/>
            </a:pPr>
            <a:r>
              <a:rPr lang="en-GB" sz="1900" dirty="0"/>
              <a:t>Complex cross-field validation is supported</a:t>
            </a:r>
          </a:p>
        </p:txBody>
      </p:sp>
    </p:spTree>
    <p:extLst>
      <p:ext uri="{BB962C8B-B14F-4D97-AF65-F5344CB8AC3E}">
        <p14:creationId xmlns:p14="http://schemas.microsoft.com/office/powerpoint/2010/main" val="27458717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Validation in iMeta SSI </a:t>
            </a:r>
          </a:p>
        </p:txBody>
      </p:sp>
      <p:sp>
        <p:nvSpPr>
          <p:cNvPr id="3" name="Content Placeholder 2"/>
          <p:cNvSpPr>
            <a:spLocks noGrp="1"/>
          </p:cNvSpPr>
          <p:nvPr>
            <p:ph idx="1"/>
          </p:nvPr>
        </p:nvSpPr>
        <p:spPr>
          <a:xfrm>
            <a:off x="1096962" y="2369347"/>
            <a:ext cx="7886700" cy="4260995"/>
          </a:xfrm>
        </p:spPr>
        <p:txBody>
          <a:bodyPr>
            <a:normAutofit fontScale="92500" lnSpcReduction="10000"/>
          </a:bodyPr>
          <a:lstStyle/>
          <a:p>
            <a:r>
              <a:rPr lang="en-GB" sz="2200" dirty="0"/>
              <a:t>iMeta SSI’s validation framework supports 5 types of validation rule:</a:t>
            </a:r>
          </a:p>
          <a:p>
            <a:pPr lvl="1"/>
            <a:r>
              <a:rPr lang="en-GB" sz="1900" dirty="0"/>
              <a:t>Regex Validation rules</a:t>
            </a:r>
          </a:p>
          <a:p>
            <a:pPr lvl="1"/>
            <a:r>
              <a:rPr lang="en-GB" sz="1900" dirty="0"/>
              <a:t>XPath rules</a:t>
            </a:r>
          </a:p>
          <a:p>
            <a:pPr lvl="1"/>
            <a:r>
              <a:rPr lang="en-GB" sz="1900" dirty="0"/>
              <a:t>Coded validation rules</a:t>
            </a:r>
          </a:p>
          <a:p>
            <a:pPr lvl="1"/>
            <a:r>
              <a:rPr lang="en-GB" sz="1900" dirty="0"/>
              <a:t>Database lookup business key rule </a:t>
            </a:r>
          </a:p>
          <a:p>
            <a:pPr lvl="1"/>
            <a:r>
              <a:rPr lang="en-GB" sz="1900" dirty="0"/>
              <a:t>Account number format validation</a:t>
            </a:r>
          </a:p>
          <a:p>
            <a:endParaRPr lang="en-GB" sz="2200" dirty="0"/>
          </a:p>
          <a:p>
            <a:r>
              <a:rPr lang="en-GB" sz="2200" dirty="0"/>
              <a:t>Regex validation rules were used in early versions of iMeta SSI, using them is no longer recommended as more powerful regular expression checking can be achieve via XPath rules</a:t>
            </a:r>
          </a:p>
          <a:p>
            <a:endParaRPr lang="en-GB" sz="2200" dirty="0"/>
          </a:p>
          <a:p>
            <a:r>
              <a:rPr lang="en-GB" sz="2200" dirty="0"/>
              <a:t>Coded validation rules and database lookup validation rules are supplied to SCB from iMeta and perform more complex validation operations than can be achieved in the XPath rule framework</a:t>
            </a:r>
          </a:p>
          <a:p>
            <a:endParaRPr lang="en-GB" sz="2200" dirty="0"/>
          </a:p>
          <a:p>
            <a:r>
              <a:rPr lang="en-GB" sz="2200" dirty="0"/>
              <a:t>Validation rules contain Base and customer specific rules</a:t>
            </a:r>
          </a:p>
        </p:txBody>
      </p:sp>
    </p:spTree>
    <p:extLst>
      <p:ext uri="{BB962C8B-B14F-4D97-AF65-F5344CB8AC3E}">
        <p14:creationId xmlns:p14="http://schemas.microsoft.com/office/powerpoint/2010/main" val="23535228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System Administration - Validation </a:t>
            </a:r>
          </a:p>
        </p:txBody>
      </p:sp>
      <p:pic>
        <p:nvPicPr>
          <p:cNvPr id="5" name="Content Placeholder 4"/>
          <p:cNvPicPr>
            <a:picLocks noGrp="1" noChangeAspect="1"/>
          </p:cNvPicPr>
          <p:nvPr>
            <p:ph idx="1"/>
          </p:nvPr>
        </p:nvPicPr>
        <p:blipFill rotWithShape="1">
          <a:blip r:embed="rId3"/>
          <a:srcRect r="66598" b="3786"/>
          <a:stretch/>
        </p:blipFill>
        <p:spPr>
          <a:xfrm>
            <a:off x="2110172" y="2200279"/>
            <a:ext cx="5860282" cy="4501457"/>
          </a:xfrm>
          <a:prstGeom prst="rect">
            <a:avLst/>
          </a:prstGeom>
        </p:spPr>
      </p:pic>
    </p:spTree>
    <p:extLst>
      <p:ext uri="{BB962C8B-B14F-4D97-AF65-F5344CB8AC3E}">
        <p14:creationId xmlns:p14="http://schemas.microsoft.com/office/powerpoint/2010/main" val="31026230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System Administration - Validation </a:t>
            </a:r>
          </a:p>
        </p:txBody>
      </p:sp>
      <p:sp>
        <p:nvSpPr>
          <p:cNvPr id="3" name="Content Placeholder 2"/>
          <p:cNvSpPr>
            <a:spLocks noGrp="1"/>
          </p:cNvSpPr>
          <p:nvPr>
            <p:ph sz="half" idx="1"/>
          </p:nvPr>
        </p:nvSpPr>
        <p:spPr>
          <a:xfrm>
            <a:off x="693043" y="2012414"/>
            <a:ext cx="4284266" cy="5153930"/>
          </a:xfrm>
        </p:spPr>
        <p:txBody>
          <a:bodyPr>
            <a:normAutofit lnSpcReduction="10000"/>
          </a:bodyPr>
          <a:lstStyle/>
          <a:p>
            <a:pPr marL="0" indent="0">
              <a:buNone/>
            </a:pPr>
            <a:r>
              <a:rPr lang="en-GB" sz="1600" dirty="0"/>
              <a:t>The configurability of all validation rules or all rule types occurs on this screen</a:t>
            </a:r>
          </a:p>
          <a:p>
            <a:pPr marL="0" indent="0">
              <a:buNone/>
            </a:pPr>
            <a:endParaRPr lang="en-GB" sz="1600" dirty="0"/>
          </a:p>
          <a:p>
            <a:pPr marL="171441" indent="-171441"/>
            <a:r>
              <a:rPr lang="en-GB" sz="1600" b="1" dirty="0"/>
              <a:t>Rule ID</a:t>
            </a:r>
          </a:p>
          <a:p>
            <a:pPr marL="628618" lvl="1" indent="-171441"/>
            <a:r>
              <a:rPr lang="en-GB" sz="1400" dirty="0"/>
              <a:t>The rule Id of existing rules should not be modified</a:t>
            </a:r>
          </a:p>
          <a:p>
            <a:pPr marL="628618" lvl="1" indent="-171441"/>
            <a:r>
              <a:rPr lang="en-GB" sz="1400" dirty="0"/>
              <a:t>The rule Id shows in a comma separated list inside iMeta SSI task queues</a:t>
            </a:r>
          </a:p>
          <a:p>
            <a:pPr marL="171441" indent="-171441"/>
            <a:endParaRPr lang="en-GB" sz="1600" dirty="0"/>
          </a:p>
          <a:p>
            <a:pPr marL="171441" indent="-171441"/>
            <a:r>
              <a:rPr lang="en-GB" sz="1600" b="1" dirty="0"/>
              <a:t>Display name</a:t>
            </a:r>
          </a:p>
          <a:p>
            <a:pPr marL="628618" lvl="1" indent="-171441"/>
            <a:r>
              <a:rPr lang="en-GB" sz="1400" dirty="0"/>
              <a:t>Used in grid of validation failures on individual iMeta SSI records e.g. SSIs</a:t>
            </a:r>
          </a:p>
          <a:p>
            <a:pPr marL="171441" indent="-171441"/>
            <a:endParaRPr lang="en-GB" sz="1600" dirty="0"/>
          </a:p>
          <a:p>
            <a:pPr marL="171441" indent="-171441"/>
            <a:r>
              <a:rPr lang="en-GB" sz="1600" b="1" dirty="0"/>
              <a:t>Enabled</a:t>
            </a:r>
          </a:p>
          <a:p>
            <a:pPr marL="628618" lvl="1" indent="-171441"/>
            <a:r>
              <a:rPr lang="en-GB" sz="1400" dirty="0"/>
              <a:t>Whether the rule is enabled or disabled</a:t>
            </a:r>
          </a:p>
          <a:p>
            <a:pPr marL="628618" lvl="1" indent="-171441"/>
            <a:r>
              <a:rPr lang="en-GB" sz="1400" dirty="0"/>
              <a:t>Disabling or enabling a rule and applying the change will not retrospectively update related SSIs</a:t>
            </a:r>
          </a:p>
          <a:p>
            <a:pPr marL="628618" lvl="1" indent="-171441"/>
            <a:endParaRPr lang="en-GB" sz="1400" dirty="0"/>
          </a:p>
          <a:p>
            <a:pPr marL="171441" indent="-171441"/>
            <a:r>
              <a:rPr lang="en-GB" sz="1600" b="1" dirty="0"/>
              <a:t>Server Side Only</a:t>
            </a:r>
          </a:p>
          <a:p>
            <a:pPr marL="628618" lvl="1" indent="-171441"/>
            <a:r>
              <a:rPr lang="en-GB" sz="1400" dirty="0"/>
              <a:t>Some rules only run inside iMeta SSI server modules because they require complex database interaction</a:t>
            </a:r>
          </a:p>
          <a:p>
            <a:pPr marL="628618" lvl="1" indent="-171441"/>
            <a:r>
              <a:rPr lang="en-GB" sz="1400" dirty="0"/>
              <a:t>XPath rules can always be run client and server side</a:t>
            </a:r>
          </a:p>
          <a:p>
            <a:pPr marL="628618" lvl="1" indent="-171441"/>
            <a:endParaRPr lang="en-GB" sz="1200" dirty="0"/>
          </a:p>
          <a:p>
            <a:endParaRPr lang="en-GB" dirty="0"/>
          </a:p>
        </p:txBody>
      </p:sp>
      <p:sp>
        <p:nvSpPr>
          <p:cNvPr id="4" name="Content Placeholder 3"/>
          <p:cNvSpPr>
            <a:spLocks noGrp="1"/>
          </p:cNvSpPr>
          <p:nvPr>
            <p:ph sz="half" idx="2"/>
          </p:nvPr>
        </p:nvSpPr>
        <p:spPr/>
        <p:txBody>
          <a:bodyPr>
            <a:normAutofit lnSpcReduction="10000"/>
          </a:bodyPr>
          <a:lstStyle/>
          <a:p>
            <a:pPr marL="171441" indent="-171441"/>
            <a:r>
              <a:rPr lang="en-GB" sz="1600" b="1" dirty="0"/>
              <a:t>Locked</a:t>
            </a:r>
          </a:p>
          <a:p>
            <a:pPr marL="628618" lvl="1" indent="-171441"/>
            <a:r>
              <a:rPr lang="en-GB" sz="1400" dirty="0"/>
              <a:t>Some rules that are fundamental to the day to day operation of iMeta SSI have been intentionally locked</a:t>
            </a:r>
          </a:p>
          <a:p>
            <a:pPr marL="628618" lvl="1" indent="-171441"/>
            <a:r>
              <a:rPr lang="en-GB" sz="1400" dirty="0"/>
              <a:t>E.g. rules that are used to display exception/error messages to a user that occur during processing of SSIs</a:t>
            </a:r>
          </a:p>
          <a:p>
            <a:pPr marL="1085795" lvl="2" indent="-171441"/>
            <a:r>
              <a:rPr lang="en-GB" sz="1200" dirty="0"/>
              <a:t>E.g. Alert sends a country that isn’t in your static data yet</a:t>
            </a:r>
          </a:p>
          <a:p>
            <a:pPr marL="1085795" lvl="2" indent="-171441"/>
            <a:r>
              <a:rPr lang="en-GB" sz="1200" dirty="0"/>
              <a:t>E.g. One of the Workflow (business) rules had a problem running against a specific SSI</a:t>
            </a:r>
          </a:p>
          <a:p>
            <a:pPr marL="171441" indent="-171441"/>
            <a:r>
              <a:rPr lang="en-GB" sz="1600" b="1" dirty="0"/>
              <a:t>Data Type</a:t>
            </a:r>
          </a:p>
          <a:p>
            <a:pPr marL="628618" lvl="1" indent="-171441"/>
            <a:r>
              <a:rPr lang="en-GB" sz="1400" dirty="0"/>
              <a:t>The iMeta SSI record type the rule will be executed against</a:t>
            </a:r>
          </a:p>
          <a:p>
            <a:pPr marL="628618" lvl="1" indent="-171441"/>
            <a:endParaRPr lang="en-GB" sz="1400" dirty="0"/>
          </a:p>
          <a:p>
            <a:pPr marL="171441" indent="-171441"/>
            <a:r>
              <a:rPr lang="en-GB" sz="1600" b="1" dirty="0"/>
              <a:t>Rule Type</a:t>
            </a:r>
          </a:p>
          <a:p>
            <a:pPr marL="628618" lvl="1" indent="-171441"/>
            <a:r>
              <a:rPr lang="en-GB" sz="1400" dirty="0"/>
              <a:t>The type of validation rule</a:t>
            </a:r>
          </a:p>
          <a:p>
            <a:endParaRPr lang="en-GB" dirty="0"/>
          </a:p>
        </p:txBody>
      </p:sp>
    </p:spTree>
    <p:extLst>
      <p:ext uri="{BB962C8B-B14F-4D97-AF65-F5344CB8AC3E}">
        <p14:creationId xmlns:p14="http://schemas.microsoft.com/office/powerpoint/2010/main" val="21582247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a:t>Validation Rules in Database</a:t>
            </a:r>
          </a:p>
        </p:txBody>
      </p:sp>
      <p:sp>
        <p:nvSpPr>
          <p:cNvPr id="3" name="Content Placeholder 2"/>
          <p:cNvSpPr>
            <a:spLocks noGrp="1"/>
          </p:cNvSpPr>
          <p:nvPr>
            <p:ph idx="1"/>
          </p:nvPr>
        </p:nvSpPr>
        <p:spPr/>
        <p:txBody>
          <a:bodyPr>
            <a:noAutofit/>
          </a:bodyPr>
          <a:lstStyle/>
          <a:p>
            <a:pPr marL="0" indent="0">
              <a:buNone/>
            </a:pPr>
            <a:r>
              <a:rPr lang="en-GB" sz="1200" dirty="0">
                <a:latin typeface="Consolas" panose="020B0609020204030204" pitchFamily="49" charset="0"/>
                <a:cs typeface="Consolas" panose="020B0609020204030204" pitchFamily="49" charset="0"/>
              </a:rPr>
              <a:t>select * from "</a:t>
            </a:r>
            <a:r>
              <a:rPr lang="en-GB" sz="1200" dirty="0" err="1">
                <a:latin typeface="Consolas" panose="020B0609020204030204" pitchFamily="49" charset="0"/>
                <a:cs typeface="Consolas" panose="020B0609020204030204" pitchFamily="49" charset="0"/>
              </a:rPr>
              <a:t>ValRule</a:t>
            </a: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vr</a:t>
            </a:r>
            <a:r>
              <a:rPr lang="en-GB" sz="1200" dirty="0">
                <a:latin typeface="Consolas" panose="020B0609020204030204" pitchFamily="49" charset="0"/>
                <a:cs typeface="Consolas" panose="020B0609020204030204" pitchFamily="49" charset="0"/>
              </a:rPr>
              <a:t>                       --Validation rule core data as shown in GUI</a:t>
            </a:r>
          </a:p>
          <a:p>
            <a:pPr marL="0" indent="0">
              <a:buNone/>
            </a:pPr>
            <a:r>
              <a:rPr lang="en-GB" sz="1200" dirty="0">
                <a:latin typeface="Consolas" panose="020B0609020204030204" pitchFamily="49" charset="0"/>
                <a:cs typeface="Consolas" panose="020B0609020204030204" pitchFamily="49" charset="0"/>
              </a:rPr>
              <a:t>left join "</a:t>
            </a:r>
            <a:r>
              <a:rPr lang="en-GB" sz="1200" dirty="0" err="1">
                <a:latin typeface="Consolas" panose="020B0609020204030204" pitchFamily="49" charset="0"/>
                <a:cs typeface="Consolas" panose="020B0609020204030204" pitchFamily="49" charset="0"/>
              </a:rPr>
              <a:t>ValRule#CtorProp</a:t>
            </a: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vrc</a:t>
            </a:r>
            <a:r>
              <a:rPr lang="en-GB" sz="1200" dirty="0">
                <a:latin typeface="Consolas" panose="020B0609020204030204" pitchFamily="49" charset="0"/>
                <a:cs typeface="Consolas" panose="020B0609020204030204" pitchFamily="49" charset="0"/>
              </a:rPr>
              <a:t> on </a:t>
            </a:r>
            <a:r>
              <a:rPr lang="en-GB" sz="1200" dirty="0" err="1">
                <a:latin typeface="Consolas" panose="020B0609020204030204" pitchFamily="49" charset="0"/>
                <a:cs typeface="Consolas" panose="020B0609020204030204" pitchFamily="49" charset="0"/>
              </a:rPr>
              <a:t>vr</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oid</a:t>
            </a:r>
            <a:r>
              <a:rPr lang="en-GB" sz="1200" dirty="0">
                <a:latin typeface="Consolas" panose="020B0609020204030204" pitchFamily="49" charset="0"/>
                <a:cs typeface="Consolas" panose="020B0609020204030204" pitchFamily="49" charset="0"/>
              </a:rPr>
              <a:t>" = </a:t>
            </a:r>
            <a:r>
              <a:rPr lang="en-GB" sz="1200" dirty="0" err="1">
                <a:latin typeface="Consolas" panose="020B0609020204030204" pitchFamily="49" charset="0"/>
                <a:cs typeface="Consolas" panose="020B0609020204030204" pitchFamily="49" charset="0"/>
              </a:rPr>
              <a:t>vrc</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oid</a:t>
            </a:r>
            <a:r>
              <a:rPr lang="en-GB" sz="1200" dirty="0">
                <a:latin typeface="Consolas" panose="020B0609020204030204" pitchFamily="49" charset="0"/>
                <a:cs typeface="Consolas" panose="020B0609020204030204" pitchFamily="49" charset="0"/>
              </a:rPr>
              <a:t>"</a:t>
            </a:r>
          </a:p>
          <a:p>
            <a:pPr marL="0" indent="0">
              <a:buNone/>
            </a:pPr>
            <a:r>
              <a:rPr lang="en-GB" sz="1200" dirty="0">
                <a:latin typeface="Consolas" panose="020B0609020204030204" pitchFamily="49" charset="0"/>
                <a:cs typeface="Consolas" panose="020B0609020204030204" pitchFamily="49" charset="0"/>
              </a:rPr>
              <a:t>left join "</a:t>
            </a:r>
            <a:r>
              <a:rPr lang="en-GB" sz="1200" dirty="0" err="1">
                <a:latin typeface="Consolas" panose="020B0609020204030204" pitchFamily="49" charset="0"/>
                <a:cs typeface="Consolas" panose="020B0609020204030204" pitchFamily="49" charset="0"/>
              </a:rPr>
              <a:t>ValRule#ErrDispProp</a:t>
            </a: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vre</a:t>
            </a:r>
            <a:r>
              <a:rPr lang="en-GB" sz="1200" dirty="0">
                <a:latin typeface="Consolas" panose="020B0609020204030204" pitchFamily="49" charset="0"/>
                <a:cs typeface="Consolas" panose="020B0609020204030204" pitchFamily="49" charset="0"/>
              </a:rPr>
              <a:t> on </a:t>
            </a:r>
            <a:r>
              <a:rPr lang="en-GB" sz="1200" dirty="0" err="1">
                <a:latin typeface="Consolas" panose="020B0609020204030204" pitchFamily="49" charset="0"/>
                <a:cs typeface="Consolas" panose="020B0609020204030204" pitchFamily="49" charset="0"/>
              </a:rPr>
              <a:t>vr</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oid</a:t>
            </a:r>
            <a:r>
              <a:rPr lang="en-GB" sz="1200" dirty="0">
                <a:latin typeface="Consolas" panose="020B0609020204030204" pitchFamily="49" charset="0"/>
                <a:cs typeface="Consolas" panose="020B0609020204030204" pitchFamily="49" charset="0"/>
              </a:rPr>
              <a:t>" = </a:t>
            </a:r>
            <a:r>
              <a:rPr lang="en-GB" sz="1200" dirty="0" err="1">
                <a:latin typeface="Consolas" panose="020B0609020204030204" pitchFamily="49" charset="0"/>
                <a:cs typeface="Consolas" panose="020B0609020204030204" pitchFamily="49" charset="0"/>
              </a:rPr>
              <a:t>vre</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oid</a:t>
            </a:r>
            <a:r>
              <a:rPr lang="en-GB" sz="1200" dirty="0">
                <a:latin typeface="Consolas" panose="020B0609020204030204" pitchFamily="49" charset="0"/>
                <a:cs typeface="Consolas" panose="020B0609020204030204" pitchFamily="49" charset="0"/>
              </a:rPr>
              <a:t>"   -- Error display properties</a:t>
            </a:r>
          </a:p>
          <a:p>
            <a:pPr marL="0" indent="0">
              <a:buNone/>
            </a:pPr>
            <a:r>
              <a:rPr lang="en-GB" sz="1200" dirty="0">
                <a:latin typeface="Consolas" panose="020B0609020204030204" pitchFamily="49" charset="0"/>
                <a:cs typeface="Consolas" panose="020B0609020204030204" pitchFamily="49" charset="0"/>
              </a:rPr>
              <a:t>left join "</a:t>
            </a:r>
            <a:r>
              <a:rPr lang="en-GB" sz="1200" dirty="0" err="1">
                <a:latin typeface="Consolas" panose="020B0609020204030204" pitchFamily="49" charset="0"/>
                <a:cs typeface="Consolas" panose="020B0609020204030204" pitchFamily="49" charset="0"/>
              </a:rPr>
              <a:t>ValRule#ValProp</a:t>
            </a: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vrp</a:t>
            </a:r>
            <a:r>
              <a:rPr lang="en-GB" sz="1200" dirty="0">
                <a:latin typeface="Consolas" panose="020B0609020204030204" pitchFamily="49" charset="0"/>
                <a:cs typeface="Consolas" panose="020B0609020204030204" pitchFamily="49" charset="0"/>
              </a:rPr>
              <a:t> on </a:t>
            </a:r>
            <a:r>
              <a:rPr lang="en-GB" sz="1200" dirty="0" err="1">
                <a:latin typeface="Consolas" panose="020B0609020204030204" pitchFamily="49" charset="0"/>
                <a:cs typeface="Consolas" panose="020B0609020204030204" pitchFamily="49" charset="0"/>
              </a:rPr>
              <a:t>vr</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oid</a:t>
            </a:r>
            <a:r>
              <a:rPr lang="en-GB" sz="1200" dirty="0">
                <a:latin typeface="Consolas" panose="020B0609020204030204" pitchFamily="49" charset="0"/>
                <a:cs typeface="Consolas" panose="020B0609020204030204" pitchFamily="49" charset="0"/>
              </a:rPr>
              <a:t>" = </a:t>
            </a:r>
            <a:r>
              <a:rPr lang="en-GB" sz="1200" dirty="0" err="1">
                <a:latin typeface="Consolas" panose="020B0609020204030204" pitchFamily="49" charset="0"/>
                <a:cs typeface="Consolas" panose="020B0609020204030204" pitchFamily="49" charset="0"/>
              </a:rPr>
              <a:t>vrp</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oid</a:t>
            </a:r>
            <a:r>
              <a:rPr lang="en-GB" sz="1200" dirty="0">
                <a:latin typeface="Consolas" panose="020B0609020204030204" pitchFamily="49" charset="0"/>
                <a:cs typeface="Consolas" panose="020B0609020204030204" pitchFamily="49" charset="0"/>
              </a:rPr>
              <a:t>"       --Validation Properties</a:t>
            </a:r>
          </a:p>
          <a:p>
            <a:pPr marL="0" indent="0">
              <a:buNone/>
            </a:pPr>
            <a:r>
              <a:rPr lang="en-GB" sz="1200" dirty="0">
                <a:latin typeface="Consolas" panose="020B0609020204030204" pitchFamily="49" charset="0"/>
                <a:cs typeface="Consolas" panose="020B0609020204030204" pitchFamily="49" charset="0"/>
              </a:rPr>
              <a:t>left join "</a:t>
            </a:r>
            <a:r>
              <a:rPr lang="en-GB" sz="1200" dirty="0" err="1">
                <a:latin typeface="Consolas" panose="020B0609020204030204" pitchFamily="49" charset="0"/>
                <a:cs typeface="Consolas" panose="020B0609020204030204" pitchFamily="49" charset="0"/>
              </a:rPr>
              <a:t>DBLookupValRule</a:t>
            </a: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db</a:t>
            </a:r>
            <a:r>
              <a:rPr lang="en-GB" sz="1200" dirty="0">
                <a:latin typeface="Consolas" panose="020B0609020204030204" pitchFamily="49" charset="0"/>
                <a:cs typeface="Consolas" panose="020B0609020204030204" pitchFamily="49" charset="0"/>
              </a:rPr>
              <a:t> on </a:t>
            </a:r>
            <a:r>
              <a:rPr lang="en-GB" sz="1200" dirty="0" err="1">
                <a:latin typeface="Consolas" panose="020B0609020204030204" pitchFamily="49" charset="0"/>
                <a:cs typeface="Consolas" panose="020B0609020204030204" pitchFamily="49" charset="0"/>
              </a:rPr>
              <a:t>vr</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oid</a:t>
            </a:r>
            <a:r>
              <a:rPr lang="en-GB" sz="1200" dirty="0">
                <a:latin typeface="Consolas" panose="020B0609020204030204" pitchFamily="49" charset="0"/>
                <a:cs typeface="Consolas" panose="020B0609020204030204" pitchFamily="49" charset="0"/>
              </a:rPr>
              <a:t>" = </a:t>
            </a:r>
            <a:r>
              <a:rPr lang="en-GB" sz="1200" dirty="0" err="1">
                <a:latin typeface="Consolas" panose="020B0609020204030204" pitchFamily="49" charset="0"/>
                <a:cs typeface="Consolas" panose="020B0609020204030204" pitchFamily="49" charset="0"/>
              </a:rPr>
              <a:t>db</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oid</a:t>
            </a:r>
            <a:r>
              <a:rPr lang="en-GB" sz="1200" dirty="0">
                <a:latin typeface="Consolas" panose="020B0609020204030204" pitchFamily="49" charset="0"/>
                <a:cs typeface="Consolas" panose="020B0609020204030204" pitchFamily="49" charset="0"/>
              </a:rPr>
              <a:t>"        -- For </a:t>
            </a:r>
            <a:r>
              <a:rPr lang="en-GB" sz="1200" dirty="0" err="1">
                <a:latin typeface="Consolas" panose="020B0609020204030204" pitchFamily="49" charset="0"/>
                <a:cs typeface="Consolas" panose="020B0609020204030204" pitchFamily="49" charset="0"/>
              </a:rPr>
              <a:t>DataBase</a:t>
            </a:r>
            <a:r>
              <a:rPr lang="en-GB" sz="1200" dirty="0">
                <a:latin typeface="Consolas" panose="020B0609020204030204" pitchFamily="49" charset="0"/>
                <a:cs typeface="Consolas" panose="020B0609020204030204" pitchFamily="49" charset="0"/>
              </a:rPr>
              <a:t> Validation Rules</a:t>
            </a:r>
          </a:p>
          <a:p>
            <a:pPr marL="0" indent="0">
              <a:buNone/>
            </a:pPr>
            <a:r>
              <a:rPr lang="en-GB" sz="1200" dirty="0">
                <a:latin typeface="Consolas" panose="020B0609020204030204" pitchFamily="49" charset="0"/>
                <a:cs typeface="Consolas" panose="020B0609020204030204" pitchFamily="49" charset="0"/>
              </a:rPr>
              <a:t>left join "</a:t>
            </a:r>
            <a:r>
              <a:rPr lang="en-GB" sz="1200" dirty="0" err="1">
                <a:latin typeface="Consolas" panose="020B0609020204030204" pitchFamily="49" charset="0"/>
                <a:cs typeface="Consolas" panose="020B0609020204030204" pitchFamily="49" charset="0"/>
              </a:rPr>
              <a:t>XPathValidationRuleData</a:t>
            </a: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xp</a:t>
            </a:r>
            <a:r>
              <a:rPr lang="en-GB" sz="1200" dirty="0">
                <a:latin typeface="Consolas" panose="020B0609020204030204" pitchFamily="49" charset="0"/>
                <a:cs typeface="Consolas" panose="020B0609020204030204" pitchFamily="49" charset="0"/>
              </a:rPr>
              <a:t> on </a:t>
            </a:r>
            <a:r>
              <a:rPr lang="en-GB" sz="1200" dirty="0" err="1">
                <a:latin typeface="Consolas" panose="020B0609020204030204" pitchFamily="49" charset="0"/>
                <a:cs typeface="Consolas" panose="020B0609020204030204" pitchFamily="49" charset="0"/>
              </a:rPr>
              <a:t>vr</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oid</a:t>
            </a:r>
            <a:r>
              <a:rPr lang="en-GB" sz="1200" dirty="0">
                <a:latin typeface="Consolas" panose="020B0609020204030204" pitchFamily="49" charset="0"/>
                <a:cs typeface="Consolas" panose="020B0609020204030204" pitchFamily="49" charset="0"/>
              </a:rPr>
              <a:t>" = </a:t>
            </a:r>
            <a:r>
              <a:rPr lang="en-GB" sz="1200" dirty="0" err="1">
                <a:latin typeface="Consolas" panose="020B0609020204030204" pitchFamily="49" charset="0"/>
                <a:cs typeface="Consolas" panose="020B0609020204030204" pitchFamily="49" charset="0"/>
              </a:rPr>
              <a:t>xp</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oid</a:t>
            </a:r>
            <a:r>
              <a:rPr lang="en-GB" sz="1200" dirty="0">
                <a:latin typeface="Consolas" panose="020B0609020204030204" pitchFamily="49" charset="0"/>
                <a:cs typeface="Consolas" panose="020B0609020204030204" pitchFamily="49" charset="0"/>
              </a:rPr>
              <a:t>"  --XPath rule data as shown in </a:t>
            </a:r>
            <a:r>
              <a:rPr lang="en-GB" sz="1200" dirty="0" err="1">
                <a:latin typeface="Consolas" panose="020B0609020204030204" pitchFamily="49" charset="0"/>
                <a:cs typeface="Consolas" panose="020B0609020204030204" pitchFamily="49" charset="0"/>
              </a:rPr>
              <a:t>xPath</a:t>
            </a:r>
            <a:r>
              <a:rPr lang="en-GB" sz="1200" dirty="0">
                <a:latin typeface="Consolas" panose="020B0609020204030204" pitchFamily="49" charset="0"/>
                <a:cs typeface="Consolas" panose="020B0609020204030204" pitchFamily="49" charset="0"/>
              </a:rPr>
              <a:t> rule editor</a:t>
            </a:r>
          </a:p>
          <a:p>
            <a:pPr marL="0" indent="0">
              <a:buNone/>
            </a:pPr>
            <a:r>
              <a:rPr lang="en-GB" sz="1200" dirty="0">
                <a:latin typeface="Consolas" panose="020B0609020204030204" pitchFamily="49" charset="0"/>
                <a:cs typeface="Consolas" panose="020B0609020204030204" pitchFamily="49" charset="0"/>
              </a:rPr>
              <a:t>where </a:t>
            </a:r>
            <a:r>
              <a:rPr lang="en-GB" sz="1200" dirty="0" err="1">
                <a:latin typeface="Consolas" panose="020B0609020204030204" pitchFamily="49" charset="0"/>
                <a:cs typeface="Consolas" panose="020B0609020204030204" pitchFamily="49" charset="0"/>
              </a:rPr>
              <a:t>vr</a:t>
            </a:r>
            <a:r>
              <a:rPr lang="en-GB" sz="1200" dirty="0">
                <a:latin typeface="Consolas" panose="020B0609020204030204" pitchFamily="49" charset="0"/>
                <a:cs typeface="Consolas" panose="020B0609020204030204" pitchFamily="49" charset="0"/>
              </a:rPr>
              <a:t>."Id" like '%</a:t>
            </a:r>
            <a:r>
              <a:rPr lang="en-GB" sz="1200" dirty="0" err="1">
                <a:latin typeface="Consolas" panose="020B0609020204030204" pitchFamily="49" charset="0"/>
                <a:cs typeface="Consolas" panose="020B0609020204030204" pitchFamily="49" charset="0"/>
              </a:rPr>
              <a:t>ParentIsNotClosedValidationRule</a:t>
            </a:r>
            <a:r>
              <a:rPr lang="en-GB" sz="1200" dirty="0">
                <a:latin typeface="Consolas" panose="020B0609020204030204" pitchFamily="49" charset="0"/>
                <a:cs typeface="Consolas" panose="020B0609020204030204" pitchFamily="49" charset="0"/>
              </a:rPr>
              <a:t>%';</a:t>
            </a:r>
          </a:p>
          <a:p>
            <a:pPr marL="0" indent="0">
              <a:buNone/>
            </a:pPr>
            <a:endParaRPr lang="en-GB" sz="1200" dirty="0">
              <a:latin typeface="Consolas" panose="020B0609020204030204" pitchFamily="49" charset="0"/>
              <a:cs typeface="Consolas" panose="020B0609020204030204" pitchFamily="49" charset="0"/>
            </a:endParaRPr>
          </a:p>
          <a:p>
            <a:pPr marL="0" indent="0">
              <a:buNone/>
            </a:pPr>
            <a:r>
              <a:rPr lang="en-GB" sz="1200" dirty="0">
                <a:latin typeface="Consolas" panose="020B0609020204030204" pitchFamily="49" charset="0"/>
                <a:cs typeface="Consolas" panose="020B0609020204030204" pitchFamily="49" charset="0"/>
              </a:rPr>
              <a:t>--XPath rule outcomes</a:t>
            </a:r>
          </a:p>
          <a:p>
            <a:pPr marL="0" indent="0">
              <a:buNone/>
            </a:pPr>
            <a:r>
              <a:rPr lang="en-GB" sz="1200" dirty="0">
                <a:latin typeface="Consolas" panose="020B0609020204030204" pitchFamily="49" charset="0"/>
                <a:cs typeface="Consolas" panose="020B0609020204030204" pitchFamily="49" charset="0"/>
              </a:rPr>
              <a:t>select * from "</a:t>
            </a:r>
            <a:r>
              <a:rPr lang="en-GB" sz="1200" dirty="0" err="1">
                <a:latin typeface="Consolas" panose="020B0609020204030204" pitchFamily="49" charset="0"/>
                <a:cs typeface="Consolas" panose="020B0609020204030204" pitchFamily="49" charset="0"/>
              </a:rPr>
              <a:t>EnumLookup</a:t>
            </a:r>
            <a:r>
              <a:rPr lang="en-GB" sz="1200" dirty="0">
                <a:latin typeface="Consolas" panose="020B0609020204030204" pitchFamily="49" charset="0"/>
                <a:cs typeface="Consolas" panose="020B0609020204030204" pitchFamily="49" charset="0"/>
              </a:rPr>
              <a:t>" where "</a:t>
            </a:r>
            <a:r>
              <a:rPr lang="en-GB" sz="1200" dirty="0" err="1">
                <a:latin typeface="Consolas" panose="020B0609020204030204" pitchFamily="49" charset="0"/>
                <a:cs typeface="Consolas" panose="020B0609020204030204" pitchFamily="49" charset="0"/>
              </a:rPr>
              <a:t>TypeName</a:t>
            </a:r>
            <a:r>
              <a:rPr lang="en-GB" sz="1200" dirty="0">
                <a:latin typeface="Consolas" panose="020B0609020204030204" pitchFamily="49" charset="0"/>
                <a:cs typeface="Consolas" panose="020B0609020204030204" pitchFamily="49" charset="0"/>
              </a:rPr>
              <a:t>" like '%Outcome%';</a:t>
            </a:r>
          </a:p>
        </p:txBody>
      </p:sp>
    </p:spTree>
    <p:extLst>
      <p:ext uri="{BB962C8B-B14F-4D97-AF65-F5344CB8AC3E}">
        <p14:creationId xmlns:p14="http://schemas.microsoft.com/office/powerpoint/2010/main" val="114367961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56716"/>
            <a:ext cx="8132964" cy="803594"/>
          </a:xfrm>
        </p:spPr>
        <p:txBody>
          <a:bodyPr>
            <a:normAutofit/>
          </a:bodyPr>
          <a:lstStyle/>
          <a:p>
            <a:r>
              <a:rPr lang="en-GB" dirty="0" err="1"/>
              <a:t>XPath</a:t>
            </a:r>
            <a:r>
              <a:rPr lang="en-GB" dirty="0"/>
              <a:t> Validation</a:t>
            </a:r>
          </a:p>
        </p:txBody>
      </p:sp>
      <p:sp>
        <p:nvSpPr>
          <p:cNvPr id="9" name="Rectangle 8"/>
          <p:cNvSpPr>
            <a:spLocks noChangeArrowheads="1"/>
          </p:cNvSpPr>
          <p:nvPr/>
        </p:nvSpPr>
        <p:spPr bwMode="auto">
          <a:xfrm>
            <a:off x="1138673" y="1998436"/>
            <a:ext cx="7747462"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883" indent="-342883">
              <a:buFont typeface="Arial" panose="020B0604020202020204" pitchFamily="34" charset="0"/>
              <a:buChar char="•"/>
            </a:pPr>
            <a:r>
              <a:rPr lang="en-GB" altLang="en-US" sz="1900" dirty="0">
                <a:latin typeface="+mn-lt"/>
                <a:ea typeface="Times New Roman" panose="02020603050405020304" pitchFamily="18" charset="0"/>
                <a:cs typeface="Arial" panose="020B0604020202020204" pitchFamily="34" charset="0"/>
              </a:rPr>
              <a:t>XPath validation rules are applied by converting reference data records in iMeta SSI into an XML representation of the data</a:t>
            </a:r>
          </a:p>
          <a:p>
            <a:pPr marL="342883" indent="-342883">
              <a:buFont typeface="Arial" panose="020B0604020202020204" pitchFamily="34" charset="0"/>
              <a:buChar char="•"/>
            </a:pPr>
            <a:r>
              <a:rPr lang="en-GB" altLang="en-US" sz="1900" dirty="0">
                <a:latin typeface="+mn-lt"/>
                <a:cs typeface="Arial" panose="020B0604020202020204" pitchFamily="34" charset="0"/>
              </a:rPr>
              <a:t>XPath expressions can be written using iMeta SSI’s framework to verify the content of this XML data</a:t>
            </a:r>
            <a:endParaRPr lang="en-GB" altLang="en-US" sz="1900" dirty="0">
              <a:latin typeface="+mn-lt"/>
            </a:endParaRPr>
          </a:p>
        </p:txBody>
      </p:sp>
      <p:sp>
        <p:nvSpPr>
          <p:cNvPr id="10" name="Rectangle 9"/>
          <p:cNvSpPr>
            <a:spLocks noChangeArrowheads="1"/>
          </p:cNvSpPr>
          <p:nvPr/>
        </p:nvSpPr>
        <p:spPr bwMode="auto">
          <a:xfrm>
            <a:off x="3798955" y="5383754"/>
            <a:ext cx="530078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54" eaLnBrk="0" fontAlgn="base" hangingPunct="0">
              <a:spcBef>
                <a:spcPct val="0"/>
              </a:spcBef>
              <a:spcAft>
                <a:spcPct val="0"/>
              </a:spcAft>
            </a:pPr>
            <a:r>
              <a:rPr lang="en-GB" altLang="en-US" sz="160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&lt;</a:t>
            </a:r>
            <a:r>
              <a:rPr lang="en-GB" altLang="en-US" sz="1600" dirty="0">
                <a:solidFill>
                  <a:srgbClr val="FF0000"/>
                </a:solidFill>
                <a:latin typeface="Courier New" panose="02070309020205020404" pitchFamily="49" charset="0"/>
                <a:ea typeface="Times New Roman" panose="02020603050405020304" pitchFamily="18" charset="0"/>
                <a:cs typeface="Courier New" panose="02070309020205020404" pitchFamily="49" charset="0"/>
              </a:rPr>
              <a:t>Counterparty</a:t>
            </a:r>
            <a:r>
              <a:rPr lang="en-GB" altLang="en-US" sz="160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&gt;</a:t>
            </a:r>
            <a:endParaRPr lang="en-GB" altLang="en-US" sz="1200" dirty="0"/>
          </a:p>
          <a:p>
            <a:pPr defTabSz="914354" eaLnBrk="0" fontAlgn="base" hangingPunct="0">
              <a:spcBef>
                <a:spcPct val="0"/>
              </a:spcBef>
              <a:spcAft>
                <a:spcPct val="0"/>
              </a:spcAft>
            </a:pPr>
            <a:r>
              <a:rPr lang="en-GB" altLang="en-US" sz="1600" dirty="0">
                <a:latin typeface="Courier New" panose="02070309020205020404" pitchFamily="49" charset="0"/>
                <a:ea typeface="Times New Roman" panose="02020603050405020304" pitchFamily="18" charset="0"/>
                <a:cs typeface="Courier New" panose="02070309020205020404" pitchFamily="49" charset="0"/>
              </a:rPr>
              <a:t>  </a:t>
            </a:r>
            <a:r>
              <a:rPr lang="en-GB" altLang="en-US" sz="160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&lt;</a:t>
            </a:r>
            <a:r>
              <a:rPr lang="en-GB" altLang="en-US" sz="1600" dirty="0" err="1">
                <a:solidFill>
                  <a:srgbClr val="FF0000"/>
                </a:solidFill>
                <a:latin typeface="Courier New" panose="02070309020205020404" pitchFamily="49" charset="0"/>
                <a:ea typeface="Times New Roman" panose="02020603050405020304" pitchFamily="18" charset="0"/>
                <a:cs typeface="Courier New" panose="02070309020205020404" pitchFamily="49" charset="0"/>
              </a:rPr>
              <a:t>ShortName</a:t>
            </a:r>
            <a:r>
              <a:rPr lang="en-GB" altLang="en-US" sz="160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&gt;</a:t>
            </a:r>
            <a:r>
              <a:rPr lang="en-GB" altLang="en-US" sz="1600" dirty="0">
                <a:latin typeface="Courier New" panose="02070309020205020404" pitchFamily="49" charset="0"/>
                <a:ea typeface="Times New Roman" panose="02020603050405020304" pitchFamily="18" charset="0"/>
                <a:cs typeface="Courier New" panose="02070309020205020404" pitchFamily="49" charset="0"/>
              </a:rPr>
              <a:t>GLOBAL INVESTORS</a:t>
            </a:r>
            <a:r>
              <a:rPr lang="en-GB" altLang="en-US" sz="160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&lt;</a:t>
            </a:r>
            <a:r>
              <a:rPr lang="en-GB" altLang="en-US" sz="1600" dirty="0" err="1">
                <a:solidFill>
                  <a:srgbClr val="FF0000"/>
                </a:solidFill>
                <a:latin typeface="Courier New" panose="02070309020205020404" pitchFamily="49" charset="0"/>
                <a:ea typeface="Times New Roman" panose="02020603050405020304" pitchFamily="18" charset="0"/>
                <a:cs typeface="Courier New" panose="02070309020205020404" pitchFamily="49" charset="0"/>
              </a:rPr>
              <a:t>ShortName</a:t>
            </a:r>
            <a:r>
              <a:rPr lang="en-GB" altLang="en-US" sz="160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/&gt;</a:t>
            </a:r>
            <a:endParaRPr lang="en-GB" altLang="en-US" sz="1200" dirty="0"/>
          </a:p>
          <a:p>
            <a:pPr defTabSz="914354" eaLnBrk="0" fontAlgn="base" hangingPunct="0">
              <a:spcBef>
                <a:spcPct val="0"/>
              </a:spcBef>
              <a:spcAft>
                <a:spcPct val="0"/>
              </a:spcAft>
            </a:pPr>
            <a:r>
              <a:rPr lang="en-GB" altLang="en-US" sz="1600" dirty="0">
                <a:latin typeface="Courier New" panose="02070309020205020404" pitchFamily="49" charset="0"/>
                <a:ea typeface="Times New Roman" panose="02020603050405020304" pitchFamily="18" charset="0"/>
                <a:cs typeface="Courier New" panose="02070309020205020404" pitchFamily="49" charset="0"/>
              </a:rPr>
              <a:t>  </a:t>
            </a:r>
            <a:r>
              <a:rPr lang="en-GB" altLang="en-US" sz="160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&lt;</a:t>
            </a:r>
            <a:r>
              <a:rPr lang="en-GB" altLang="en-US" sz="1600" dirty="0" err="1">
                <a:solidFill>
                  <a:srgbClr val="FF0000"/>
                </a:solidFill>
                <a:latin typeface="Courier New" panose="02070309020205020404" pitchFamily="49" charset="0"/>
                <a:ea typeface="Times New Roman" panose="02020603050405020304" pitchFamily="18" charset="0"/>
                <a:cs typeface="Courier New" panose="02070309020205020404" pitchFamily="49" charset="0"/>
              </a:rPr>
              <a:t>LongName</a:t>
            </a:r>
            <a:r>
              <a:rPr lang="en-GB" altLang="en-US" sz="160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/&gt;</a:t>
            </a:r>
            <a:r>
              <a:rPr lang="en-GB" altLang="en-US" sz="1600" dirty="0">
                <a:latin typeface="Courier New" panose="02070309020205020404" pitchFamily="49" charset="0"/>
                <a:ea typeface="Times New Roman" panose="02020603050405020304" pitchFamily="18" charset="0"/>
                <a:cs typeface="Courier New" panose="02070309020205020404" pitchFamily="49" charset="0"/>
              </a:rPr>
              <a:t>  </a:t>
            </a:r>
            <a:endParaRPr lang="en-GB" altLang="en-US" sz="1200" dirty="0"/>
          </a:p>
          <a:p>
            <a:pPr defTabSz="914354" eaLnBrk="0" fontAlgn="base" hangingPunct="0">
              <a:spcBef>
                <a:spcPct val="0"/>
              </a:spcBef>
              <a:spcAft>
                <a:spcPct val="0"/>
              </a:spcAft>
            </a:pPr>
            <a:r>
              <a:rPr lang="en-GB" altLang="en-US" sz="1600" dirty="0">
                <a:latin typeface="Courier New" panose="02070309020205020404" pitchFamily="49" charset="0"/>
                <a:ea typeface="Times New Roman" panose="02020603050405020304" pitchFamily="18" charset="0"/>
                <a:cs typeface="Courier New" panose="02070309020205020404" pitchFamily="49" charset="0"/>
              </a:rPr>
              <a:t>  </a:t>
            </a:r>
            <a:r>
              <a:rPr lang="en-GB" altLang="en-US" sz="160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&lt;</a:t>
            </a:r>
            <a:r>
              <a:rPr lang="en-GB" altLang="en-US" sz="1600" dirty="0" err="1">
                <a:solidFill>
                  <a:srgbClr val="FF0000"/>
                </a:solidFill>
                <a:latin typeface="Courier New" panose="02070309020205020404" pitchFamily="49" charset="0"/>
                <a:ea typeface="Times New Roman" panose="02020603050405020304" pitchFamily="18" charset="0"/>
                <a:cs typeface="Courier New" panose="02070309020205020404" pitchFamily="49" charset="0"/>
              </a:rPr>
              <a:t>FullName</a:t>
            </a:r>
            <a:r>
              <a:rPr lang="en-GB" altLang="en-US" sz="160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/&gt;</a:t>
            </a:r>
            <a:endParaRPr lang="en-GB" altLang="en-US" sz="1200" dirty="0"/>
          </a:p>
          <a:p>
            <a:pPr defTabSz="914354" eaLnBrk="0" fontAlgn="base" hangingPunct="0">
              <a:spcBef>
                <a:spcPct val="0"/>
              </a:spcBef>
              <a:spcAft>
                <a:spcPct val="0"/>
              </a:spcAft>
            </a:pPr>
            <a:r>
              <a:rPr lang="en-GB" altLang="en-US" sz="160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&lt;/</a:t>
            </a:r>
            <a:r>
              <a:rPr lang="en-GB" altLang="en-US" sz="1600" dirty="0">
                <a:solidFill>
                  <a:srgbClr val="FF0000"/>
                </a:solidFill>
                <a:latin typeface="Courier New" panose="02070309020205020404" pitchFamily="49" charset="0"/>
                <a:ea typeface="Times New Roman" panose="02020603050405020304" pitchFamily="18" charset="0"/>
                <a:cs typeface="Courier New" panose="02070309020205020404" pitchFamily="49" charset="0"/>
              </a:rPr>
              <a:t>Counterparty</a:t>
            </a:r>
            <a:r>
              <a:rPr lang="en-GB" altLang="en-US" sz="160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&gt;</a:t>
            </a:r>
            <a:endParaRPr lang="en-GB" altLang="en-US" sz="3600" dirty="0">
              <a:latin typeface="Arial" panose="020B0604020202020204" pitchFamily="34" charset="0"/>
            </a:endParaRPr>
          </a:p>
        </p:txBody>
      </p:sp>
      <p:pic>
        <p:nvPicPr>
          <p:cNvPr id="11" name="Picture 10"/>
          <p:cNvPicPr>
            <a:picLocks noChangeAspect="1"/>
          </p:cNvPicPr>
          <p:nvPr/>
        </p:nvPicPr>
        <p:blipFill>
          <a:blip r:embed="rId3"/>
          <a:stretch>
            <a:fillRect/>
          </a:stretch>
        </p:blipFill>
        <p:spPr>
          <a:xfrm>
            <a:off x="1122226" y="3248943"/>
            <a:ext cx="7361786" cy="2176962"/>
          </a:xfrm>
          <a:prstGeom prst="rect">
            <a:avLst/>
          </a:prstGeom>
        </p:spPr>
      </p:pic>
      <p:sp>
        <p:nvSpPr>
          <p:cNvPr id="3" name="Rectangle 2"/>
          <p:cNvSpPr/>
          <p:nvPr/>
        </p:nvSpPr>
        <p:spPr>
          <a:xfrm>
            <a:off x="646390" y="5875707"/>
            <a:ext cx="984565" cy="646331"/>
          </a:xfrm>
          <a:prstGeom prst="rect">
            <a:avLst/>
          </a:prstGeom>
        </p:spPr>
        <p:txBody>
          <a:bodyPr wrap="none">
            <a:spAutoFit/>
          </a:bodyPr>
          <a:lstStyle/>
          <a:p>
            <a:r>
              <a:rPr lang="en-GB" sz="1800" dirty="0"/>
              <a:t>Display </a:t>
            </a:r>
          </a:p>
          <a:p>
            <a:r>
              <a:rPr lang="en-GB" sz="1800" dirty="0"/>
              <a:t>Names</a:t>
            </a:r>
          </a:p>
        </p:txBody>
      </p:sp>
      <p:cxnSp>
        <p:nvCxnSpPr>
          <p:cNvPr id="6" name="Straight Arrow Connector 5"/>
          <p:cNvCxnSpPr/>
          <p:nvPr/>
        </p:nvCxnSpPr>
        <p:spPr>
          <a:xfrm flipV="1">
            <a:off x="1200625" y="5383752"/>
            <a:ext cx="314065" cy="53660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288448" y="4291245"/>
            <a:ext cx="1065229" cy="109250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68"/>
          </a:p>
        </p:txBody>
      </p:sp>
      <p:sp>
        <p:nvSpPr>
          <p:cNvPr id="13" name="Rectangle 12"/>
          <p:cNvSpPr/>
          <p:nvPr/>
        </p:nvSpPr>
        <p:spPr>
          <a:xfrm>
            <a:off x="2087644" y="6479202"/>
            <a:ext cx="1392293" cy="646331"/>
          </a:xfrm>
          <a:prstGeom prst="rect">
            <a:avLst/>
          </a:prstGeom>
        </p:spPr>
        <p:txBody>
          <a:bodyPr wrap="square">
            <a:spAutoFit/>
          </a:bodyPr>
          <a:lstStyle/>
          <a:p>
            <a:r>
              <a:rPr lang="en-GB" sz="1800" dirty="0"/>
              <a:t>Data model Names</a:t>
            </a:r>
          </a:p>
        </p:txBody>
      </p:sp>
      <p:sp>
        <p:nvSpPr>
          <p:cNvPr id="14" name="Rectangle 13"/>
          <p:cNvSpPr/>
          <p:nvPr/>
        </p:nvSpPr>
        <p:spPr>
          <a:xfrm>
            <a:off x="3700875" y="5463541"/>
            <a:ext cx="417102" cy="1015663"/>
          </a:xfrm>
          <a:prstGeom prst="rect">
            <a:avLst/>
          </a:prstGeom>
        </p:spPr>
        <p:txBody>
          <a:bodyPr wrap="none">
            <a:spAutoFit/>
          </a:bodyPr>
          <a:lstStyle/>
          <a:p>
            <a:r>
              <a:rPr lang="en-GB" sz="6000" dirty="0">
                <a:solidFill>
                  <a:srgbClr val="C00000"/>
                </a:solidFill>
              </a:rPr>
              <a:t>{</a:t>
            </a:r>
          </a:p>
        </p:txBody>
      </p:sp>
      <p:cxnSp>
        <p:nvCxnSpPr>
          <p:cNvPr id="17" name="Straight Arrow Connector 16"/>
          <p:cNvCxnSpPr/>
          <p:nvPr/>
        </p:nvCxnSpPr>
        <p:spPr>
          <a:xfrm flipV="1">
            <a:off x="2914424" y="6066548"/>
            <a:ext cx="884535" cy="4126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229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iMeta CLM Platform</a:t>
            </a:r>
          </a:p>
        </p:txBody>
      </p:sp>
      <p:pic>
        <p:nvPicPr>
          <p:cNvPr id="5" name="Content Placeholder 4"/>
          <p:cNvPicPr>
            <a:picLocks noGrp="1" noChangeAspect="1"/>
          </p:cNvPicPr>
          <p:nvPr>
            <p:ph idx="1"/>
          </p:nvPr>
        </p:nvPicPr>
        <p:blipFill>
          <a:blip r:embed="rId3"/>
          <a:stretch>
            <a:fillRect/>
          </a:stretch>
        </p:blipFill>
        <p:spPr>
          <a:xfrm>
            <a:off x="1096962" y="2299823"/>
            <a:ext cx="7886700" cy="4298292"/>
          </a:xfrm>
          <a:prstGeom prst="rect">
            <a:avLst/>
          </a:prstGeom>
        </p:spPr>
      </p:pic>
    </p:spTree>
    <p:extLst>
      <p:ext uri="{BB962C8B-B14F-4D97-AF65-F5344CB8AC3E}">
        <p14:creationId xmlns:p14="http://schemas.microsoft.com/office/powerpoint/2010/main" val="8117108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Locating display Names</a:t>
            </a:r>
          </a:p>
        </p:txBody>
      </p:sp>
      <p:sp>
        <p:nvSpPr>
          <p:cNvPr id="3" name="Content Placeholder 2"/>
          <p:cNvSpPr>
            <a:spLocks noGrp="1"/>
          </p:cNvSpPr>
          <p:nvPr>
            <p:ph idx="1"/>
          </p:nvPr>
        </p:nvSpPr>
        <p:spPr/>
        <p:txBody>
          <a:bodyPr>
            <a:normAutofit/>
          </a:bodyPr>
          <a:lstStyle/>
          <a:p>
            <a:r>
              <a:rPr lang="en-GB" dirty="0"/>
              <a:t>Query: </a:t>
            </a:r>
          </a:p>
          <a:p>
            <a:pPr lvl="1"/>
            <a:r>
              <a:rPr lang="en-GB" dirty="0" err="1"/>
              <a:t>PropDispMap</a:t>
            </a:r>
            <a:r>
              <a:rPr lang="en-GB" dirty="0"/>
              <a:t> </a:t>
            </a:r>
          </a:p>
          <a:p>
            <a:pPr lvl="1"/>
            <a:r>
              <a:rPr lang="en-GB" dirty="0" err="1"/>
              <a:t>PropDispMap#Mapping</a:t>
            </a:r>
            <a:r>
              <a:rPr lang="en-GB" dirty="0"/>
              <a:t> </a:t>
            </a:r>
          </a:p>
          <a:p>
            <a:pPr lvl="1"/>
            <a:endParaRPr lang="en-GB" dirty="0"/>
          </a:p>
          <a:p>
            <a:pPr marL="0" indent="0">
              <a:buNone/>
            </a:pPr>
            <a:r>
              <a:rPr lang="en-GB" sz="1800" dirty="0">
                <a:latin typeface="Consolas" panose="020B0609020204030204" pitchFamily="49" charset="0"/>
                <a:cs typeface="Consolas" panose="020B0609020204030204" pitchFamily="49" charset="0"/>
              </a:rPr>
              <a:t>select </a:t>
            </a:r>
            <a:r>
              <a:rPr lang="en-GB" sz="1800" dirty="0" err="1">
                <a:latin typeface="Consolas" panose="020B0609020204030204" pitchFamily="49" charset="0"/>
                <a:cs typeface="Consolas" panose="020B0609020204030204" pitchFamily="49" charset="0"/>
              </a:rPr>
              <a:t>pdm</a:t>
            </a:r>
            <a:r>
              <a:rPr lang="en-GB" sz="1800" dirty="0">
                <a:latin typeface="Consolas" panose="020B0609020204030204" pitchFamily="49" charset="0"/>
                <a:cs typeface="Consolas" panose="020B0609020204030204" pitchFamily="49" charset="0"/>
              </a:rPr>
              <a:t>."</a:t>
            </a:r>
            <a:r>
              <a:rPr lang="en-GB" sz="1800" dirty="0" err="1">
                <a:latin typeface="Consolas" panose="020B0609020204030204" pitchFamily="49" charset="0"/>
                <a:cs typeface="Consolas" panose="020B0609020204030204" pitchFamily="49" charset="0"/>
              </a:rPr>
              <a:t>TypeName</a:t>
            </a: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pdmm</a:t>
            </a:r>
            <a:r>
              <a:rPr lang="en-GB" sz="1800" dirty="0">
                <a:latin typeface="Consolas" panose="020B0609020204030204" pitchFamily="49" charset="0"/>
                <a:cs typeface="Consolas" panose="020B0609020204030204" pitchFamily="49" charset="0"/>
              </a:rPr>
              <a:t>."</a:t>
            </a:r>
            <a:r>
              <a:rPr lang="en-GB" sz="1800" dirty="0" err="1">
                <a:latin typeface="Consolas" panose="020B0609020204030204" pitchFamily="49" charset="0"/>
                <a:cs typeface="Consolas" panose="020B0609020204030204" pitchFamily="49" charset="0"/>
              </a:rPr>
              <a:t>PropertyName</a:t>
            </a: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pdmm</a:t>
            </a:r>
            <a:r>
              <a:rPr lang="en-GB" sz="1800" dirty="0">
                <a:latin typeface="Consolas" panose="020B0609020204030204" pitchFamily="49" charset="0"/>
                <a:cs typeface="Consolas" panose="020B0609020204030204" pitchFamily="49" charset="0"/>
              </a:rPr>
              <a:t>."</a:t>
            </a:r>
            <a:r>
              <a:rPr lang="en-GB" sz="1800" dirty="0" err="1">
                <a:latin typeface="Consolas" panose="020B0609020204030204" pitchFamily="49" charset="0"/>
                <a:cs typeface="Consolas" panose="020B0609020204030204" pitchFamily="49" charset="0"/>
              </a:rPr>
              <a:t>DisplayName</a:t>
            </a:r>
            <a:r>
              <a:rPr lang="en-GB" sz="1800" dirty="0">
                <a:latin typeface="Consolas" panose="020B0609020204030204" pitchFamily="49" charset="0"/>
                <a:cs typeface="Consolas" panose="020B0609020204030204" pitchFamily="49" charset="0"/>
              </a:rPr>
              <a:t>" from "</a:t>
            </a:r>
            <a:r>
              <a:rPr lang="en-GB" sz="1800" dirty="0" err="1">
                <a:latin typeface="Consolas" panose="020B0609020204030204" pitchFamily="49" charset="0"/>
                <a:cs typeface="Consolas" panose="020B0609020204030204" pitchFamily="49" charset="0"/>
              </a:rPr>
              <a:t>PropDispMap#Mapping</a:t>
            </a: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pdmm</a:t>
            </a:r>
            <a:endParaRPr lang="en-GB" sz="1800" dirty="0">
              <a:latin typeface="Consolas" panose="020B0609020204030204" pitchFamily="49" charset="0"/>
              <a:cs typeface="Consolas" panose="020B0609020204030204" pitchFamily="49" charset="0"/>
            </a:endParaRPr>
          </a:p>
          <a:p>
            <a:pPr marL="0" indent="0">
              <a:buNone/>
            </a:pPr>
            <a:r>
              <a:rPr lang="en-GB" sz="1800" dirty="0">
                <a:latin typeface="Consolas" panose="020B0609020204030204" pitchFamily="49" charset="0"/>
                <a:cs typeface="Consolas" panose="020B0609020204030204" pitchFamily="49" charset="0"/>
              </a:rPr>
              <a:t>join "</a:t>
            </a:r>
            <a:r>
              <a:rPr lang="en-GB" sz="1800" dirty="0" err="1">
                <a:latin typeface="Consolas" panose="020B0609020204030204" pitchFamily="49" charset="0"/>
                <a:cs typeface="Consolas" panose="020B0609020204030204" pitchFamily="49" charset="0"/>
              </a:rPr>
              <a:t>PropDispMap</a:t>
            </a: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pdm</a:t>
            </a:r>
            <a:r>
              <a:rPr lang="en-GB" sz="1800" dirty="0">
                <a:latin typeface="Consolas" panose="020B0609020204030204" pitchFamily="49" charset="0"/>
                <a:cs typeface="Consolas" panose="020B0609020204030204" pitchFamily="49" charset="0"/>
              </a:rPr>
              <a:t> on </a:t>
            </a:r>
            <a:r>
              <a:rPr lang="en-GB" sz="1800" dirty="0" err="1">
                <a:latin typeface="Consolas" panose="020B0609020204030204" pitchFamily="49" charset="0"/>
                <a:cs typeface="Consolas" panose="020B0609020204030204" pitchFamily="49" charset="0"/>
              </a:rPr>
              <a:t>pdm</a:t>
            </a:r>
            <a:r>
              <a:rPr lang="en-GB" sz="1800" dirty="0">
                <a:latin typeface="Consolas" panose="020B0609020204030204" pitchFamily="49" charset="0"/>
                <a:cs typeface="Consolas" panose="020B0609020204030204" pitchFamily="49" charset="0"/>
              </a:rPr>
              <a:t>."</a:t>
            </a:r>
            <a:r>
              <a:rPr lang="en-GB" sz="1800" dirty="0" err="1">
                <a:latin typeface="Consolas" panose="020B0609020204030204" pitchFamily="49" charset="0"/>
                <a:cs typeface="Consolas" panose="020B0609020204030204" pitchFamily="49" charset="0"/>
              </a:rPr>
              <a:t>oid</a:t>
            </a:r>
            <a:r>
              <a:rPr lang="en-GB" sz="1800" dirty="0">
                <a:latin typeface="Consolas" panose="020B0609020204030204" pitchFamily="49" charset="0"/>
                <a:cs typeface="Consolas" panose="020B0609020204030204" pitchFamily="49" charset="0"/>
              </a:rPr>
              <a:t>" = </a:t>
            </a:r>
            <a:r>
              <a:rPr lang="en-GB" sz="1800" dirty="0" err="1">
                <a:latin typeface="Consolas" panose="020B0609020204030204" pitchFamily="49" charset="0"/>
                <a:cs typeface="Consolas" panose="020B0609020204030204" pitchFamily="49" charset="0"/>
              </a:rPr>
              <a:t>pdmm</a:t>
            </a:r>
            <a:r>
              <a:rPr lang="en-GB" sz="1800" dirty="0">
                <a:latin typeface="Consolas" panose="020B0609020204030204" pitchFamily="49" charset="0"/>
                <a:cs typeface="Consolas" panose="020B0609020204030204" pitchFamily="49" charset="0"/>
              </a:rPr>
              <a:t>."</a:t>
            </a:r>
            <a:r>
              <a:rPr lang="en-GB" sz="1800" dirty="0" err="1">
                <a:latin typeface="Consolas" panose="020B0609020204030204" pitchFamily="49" charset="0"/>
                <a:cs typeface="Consolas" panose="020B0609020204030204" pitchFamily="49" charset="0"/>
              </a:rPr>
              <a:t>oid</a:t>
            </a:r>
            <a:r>
              <a:rPr lang="en-GB" sz="1800" dirty="0">
                <a:latin typeface="Consolas" panose="020B0609020204030204" pitchFamily="49" charset="0"/>
                <a:cs typeface="Consolas" panose="020B0609020204030204" pitchFamily="49" charset="0"/>
              </a:rPr>
              <a:t>"</a:t>
            </a:r>
          </a:p>
          <a:p>
            <a:pPr marL="0" indent="0">
              <a:buNone/>
            </a:pPr>
            <a:r>
              <a:rPr lang="en-GB" sz="1800" dirty="0">
                <a:latin typeface="Consolas" panose="020B0609020204030204" pitchFamily="49" charset="0"/>
                <a:cs typeface="Consolas" panose="020B0609020204030204" pitchFamily="49" charset="0"/>
              </a:rPr>
              <a:t>where </a:t>
            </a:r>
            <a:r>
              <a:rPr lang="en-GB" sz="1800" dirty="0" err="1">
                <a:latin typeface="Consolas" panose="020B0609020204030204" pitchFamily="49" charset="0"/>
                <a:cs typeface="Consolas" panose="020B0609020204030204" pitchFamily="49" charset="0"/>
              </a:rPr>
              <a:t>pdmm</a:t>
            </a:r>
            <a:r>
              <a:rPr lang="en-GB" sz="1800" dirty="0">
                <a:latin typeface="Consolas" panose="020B0609020204030204" pitchFamily="49" charset="0"/>
                <a:cs typeface="Consolas" panose="020B0609020204030204" pitchFamily="49" charset="0"/>
              </a:rPr>
              <a:t>."</a:t>
            </a:r>
            <a:r>
              <a:rPr lang="en-GB" sz="1800" dirty="0" err="1">
                <a:latin typeface="Consolas" panose="020B0609020204030204" pitchFamily="49" charset="0"/>
                <a:cs typeface="Consolas" panose="020B0609020204030204" pitchFamily="49" charset="0"/>
              </a:rPr>
              <a:t>DisplayName</a:t>
            </a:r>
            <a:r>
              <a:rPr lang="en-GB" sz="1800" dirty="0">
                <a:latin typeface="Consolas" panose="020B0609020204030204" pitchFamily="49" charset="0"/>
                <a:cs typeface="Consolas" panose="020B0609020204030204" pitchFamily="49" charset="0"/>
              </a:rPr>
              <a:t>" like '%Alert Trusted Source%';</a:t>
            </a:r>
            <a:endParaRPr lang="en-GB" dirty="0"/>
          </a:p>
          <a:p>
            <a:endParaRPr lang="en-GB" dirty="0"/>
          </a:p>
        </p:txBody>
      </p:sp>
      <p:pic>
        <p:nvPicPr>
          <p:cNvPr id="5" name="Picture 4"/>
          <p:cNvPicPr>
            <a:picLocks noChangeAspect="1"/>
          </p:cNvPicPr>
          <p:nvPr/>
        </p:nvPicPr>
        <p:blipFill>
          <a:blip r:embed="rId3"/>
          <a:stretch>
            <a:fillRect/>
          </a:stretch>
        </p:blipFill>
        <p:spPr>
          <a:xfrm>
            <a:off x="2268538" y="5485514"/>
            <a:ext cx="5543550" cy="381000"/>
          </a:xfrm>
          <a:prstGeom prst="rect">
            <a:avLst/>
          </a:prstGeom>
        </p:spPr>
      </p:pic>
    </p:spTree>
    <p:extLst>
      <p:ext uri="{BB962C8B-B14F-4D97-AF65-F5344CB8AC3E}">
        <p14:creationId xmlns:p14="http://schemas.microsoft.com/office/powerpoint/2010/main" val="9857711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394" y="1279724"/>
            <a:ext cx="8236217" cy="803594"/>
          </a:xfrm>
        </p:spPr>
        <p:txBody>
          <a:bodyPr>
            <a:noAutofit/>
          </a:bodyPr>
          <a:lstStyle/>
          <a:p>
            <a:r>
              <a:rPr lang="en-GB" dirty="0"/>
              <a:t>System Administration XPath Validation </a:t>
            </a:r>
          </a:p>
        </p:txBody>
      </p:sp>
      <p:pic>
        <p:nvPicPr>
          <p:cNvPr id="5" name="Content Placeholder 4"/>
          <p:cNvPicPr>
            <a:picLocks noGrp="1" noChangeAspect="1"/>
          </p:cNvPicPr>
          <p:nvPr>
            <p:ph idx="1"/>
          </p:nvPr>
        </p:nvPicPr>
        <p:blipFill>
          <a:blip r:embed="rId3"/>
          <a:stretch>
            <a:fillRect/>
          </a:stretch>
        </p:blipFill>
        <p:spPr>
          <a:xfrm>
            <a:off x="3634126" y="2251780"/>
            <a:ext cx="5535126" cy="4403904"/>
          </a:xfrm>
          <a:prstGeom prst="rect">
            <a:avLst/>
          </a:prstGeom>
        </p:spPr>
      </p:pic>
      <p:sp>
        <p:nvSpPr>
          <p:cNvPr id="8" name="Rectangle 7"/>
          <p:cNvSpPr/>
          <p:nvPr/>
        </p:nvSpPr>
        <p:spPr>
          <a:xfrm>
            <a:off x="812394" y="2251781"/>
            <a:ext cx="2738487" cy="4832092"/>
          </a:xfrm>
          <a:prstGeom prst="rect">
            <a:avLst/>
          </a:prstGeom>
        </p:spPr>
        <p:txBody>
          <a:bodyPr wrap="square">
            <a:spAutoFit/>
          </a:bodyPr>
          <a:lstStyle/>
          <a:p>
            <a:r>
              <a:rPr lang="en-GB" sz="1800" dirty="0"/>
              <a:t>Create new XPath validation rules and configure existing XPath validation rules </a:t>
            </a:r>
          </a:p>
          <a:p>
            <a:endParaRPr lang="en-GB" sz="1800" dirty="0"/>
          </a:p>
          <a:p>
            <a:pPr marL="171441" indent="-171441">
              <a:buFontTx/>
              <a:buChar char="-"/>
            </a:pPr>
            <a:r>
              <a:rPr lang="en-GB" sz="1800" dirty="0"/>
              <a:t>Create</a:t>
            </a:r>
          </a:p>
          <a:p>
            <a:pPr marL="628618" lvl="1" indent="-171441">
              <a:buFontTx/>
              <a:buChar char="-"/>
              <a:defRPr/>
            </a:pPr>
            <a:r>
              <a:rPr lang="en-GB" sz="1800" dirty="0"/>
              <a:t>Creates a new empty XPath rule</a:t>
            </a:r>
          </a:p>
          <a:p>
            <a:pPr marL="171441" indent="-171441">
              <a:buFontTx/>
              <a:buChar char="-"/>
            </a:pPr>
            <a:r>
              <a:rPr lang="en-GB" sz="1800" dirty="0"/>
              <a:t>Edit</a:t>
            </a:r>
          </a:p>
          <a:p>
            <a:pPr marL="628618" lvl="1" indent="-171441">
              <a:buFontTx/>
              <a:buChar char="-"/>
            </a:pPr>
            <a:r>
              <a:rPr lang="en-GB" sz="1800" dirty="0"/>
              <a:t>Populates and enables the UI for the selected rule</a:t>
            </a:r>
          </a:p>
          <a:p>
            <a:pPr marL="171441" indent="-171441">
              <a:buFontTx/>
              <a:buChar char="-"/>
            </a:pPr>
            <a:r>
              <a:rPr lang="en-GB" sz="1800" dirty="0"/>
              <a:t>Export All </a:t>
            </a:r>
          </a:p>
          <a:p>
            <a:pPr marL="628618" lvl="1" indent="-171441">
              <a:buFontTx/>
              <a:buChar char="-"/>
            </a:pPr>
            <a:r>
              <a:rPr lang="en-GB" sz="1800" dirty="0"/>
              <a:t>Covered later</a:t>
            </a:r>
          </a:p>
          <a:p>
            <a:pPr marL="171441" indent="-171441">
              <a:buFontTx/>
              <a:buChar char="-"/>
            </a:pPr>
            <a:r>
              <a:rPr lang="en-GB" sz="1800" dirty="0"/>
              <a:t>Export Selected</a:t>
            </a:r>
          </a:p>
          <a:p>
            <a:pPr marL="628618" lvl="1" indent="-171441">
              <a:buFontTx/>
              <a:buChar char="-"/>
            </a:pPr>
            <a:r>
              <a:rPr lang="en-GB" sz="1800" dirty="0"/>
              <a:t>Covered later</a:t>
            </a:r>
          </a:p>
          <a:p>
            <a:endParaRPr lang="en-GB" sz="2000" dirty="0">
              <a:solidFill>
                <a:schemeClr val="tx2"/>
              </a:solidFill>
            </a:endParaRPr>
          </a:p>
        </p:txBody>
      </p:sp>
    </p:spTree>
    <p:extLst>
      <p:ext uri="{BB962C8B-B14F-4D97-AF65-F5344CB8AC3E}">
        <p14:creationId xmlns:p14="http://schemas.microsoft.com/office/powerpoint/2010/main" val="25254259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396682"/>
            <a:ext cx="8132964" cy="803594"/>
          </a:xfrm>
        </p:spPr>
        <p:txBody>
          <a:bodyPr>
            <a:normAutofit/>
          </a:bodyPr>
          <a:lstStyle/>
          <a:p>
            <a:r>
              <a:rPr lang="en-GB" dirty="0"/>
              <a:t>Creating a New </a:t>
            </a:r>
            <a:r>
              <a:rPr lang="en-GB" dirty="0" err="1"/>
              <a:t>XPath</a:t>
            </a:r>
            <a:r>
              <a:rPr lang="en-GB" dirty="0"/>
              <a:t> Validation Rule 1</a:t>
            </a:r>
          </a:p>
        </p:txBody>
      </p:sp>
      <p:sp>
        <p:nvSpPr>
          <p:cNvPr id="3" name="Content Placeholder 2"/>
          <p:cNvSpPr>
            <a:spLocks noGrp="1"/>
          </p:cNvSpPr>
          <p:nvPr>
            <p:ph idx="1"/>
          </p:nvPr>
        </p:nvSpPr>
        <p:spPr>
          <a:xfrm>
            <a:off x="983840" y="2369346"/>
            <a:ext cx="8345669" cy="4485989"/>
          </a:xfrm>
        </p:spPr>
        <p:txBody>
          <a:bodyPr>
            <a:normAutofit fontScale="92500" lnSpcReduction="20000"/>
          </a:bodyPr>
          <a:lstStyle/>
          <a:p>
            <a:r>
              <a:rPr lang="en-GB" sz="2400" dirty="0"/>
              <a:t>Give your rule an Id and a Name</a:t>
            </a:r>
          </a:p>
          <a:p>
            <a:endParaRPr lang="en-GB" sz="2400" dirty="0"/>
          </a:p>
          <a:p>
            <a:r>
              <a:rPr lang="en-GB" sz="2400" dirty="0"/>
              <a:t>Follow standard rule naming conventions e.g.</a:t>
            </a:r>
          </a:p>
          <a:p>
            <a:pPr lvl="1"/>
            <a:r>
              <a:rPr lang="en-GB" sz="2000" dirty="0"/>
              <a:t>SCB-&lt;</a:t>
            </a:r>
            <a:r>
              <a:rPr lang="en-GB" sz="2000" dirty="0" err="1"/>
              <a:t>DataType</a:t>
            </a:r>
            <a:r>
              <a:rPr lang="en-GB" sz="2000" dirty="0"/>
              <a:t>&gt;-&lt;property/operation&gt;-&lt;number&gt;</a:t>
            </a:r>
          </a:p>
          <a:p>
            <a:pPr lvl="2"/>
            <a:r>
              <a:rPr lang="en-GB" dirty="0"/>
              <a:t>SCB-Counterparty-</a:t>
            </a:r>
            <a:r>
              <a:rPr lang="en-GB" dirty="0" err="1"/>
              <a:t>GridSystemCode</a:t>
            </a:r>
            <a:endParaRPr lang="en-GB" dirty="0"/>
          </a:p>
          <a:p>
            <a:pPr lvl="2"/>
            <a:r>
              <a:rPr lang="en-GB" dirty="0"/>
              <a:t>SCB-Account-</a:t>
            </a:r>
            <a:r>
              <a:rPr lang="en-GB" dirty="0" err="1"/>
              <a:t>IsPrimaryReadonly</a:t>
            </a:r>
            <a:endParaRPr lang="en-GB" dirty="0"/>
          </a:p>
          <a:p>
            <a:pPr lvl="2"/>
            <a:r>
              <a:rPr lang="en-GB" dirty="0"/>
              <a:t>SCB-SSI-</a:t>
            </a:r>
            <a:r>
              <a:rPr lang="en-GB" dirty="0" err="1"/>
              <a:t>OursTheirs</a:t>
            </a:r>
            <a:endParaRPr lang="en-GB" dirty="0"/>
          </a:p>
          <a:p>
            <a:pPr lvl="2"/>
            <a:r>
              <a:rPr lang="en-GB" dirty="0"/>
              <a:t>SCB-SSI-InternalOursTheirs-2</a:t>
            </a:r>
          </a:p>
          <a:p>
            <a:pPr lvl="2"/>
            <a:endParaRPr lang="en-GB" dirty="0"/>
          </a:p>
          <a:p>
            <a:r>
              <a:rPr lang="en-GB" sz="2400" dirty="0"/>
              <a:t>Select a record Data Type e.g. SSI</a:t>
            </a:r>
          </a:p>
          <a:p>
            <a:pPr lvl="1"/>
            <a:r>
              <a:rPr lang="en-GB" dirty="0"/>
              <a:t>This causes various fields in the UI to populate</a:t>
            </a:r>
          </a:p>
          <a:p>
            <a:pPr lvl="1"/>
            <a:endParaRPr lang="en-GB" dirty="0"/>
          </a:p>
          <a:p>
            <a:r>
              <a:rPr lang="en-GB" sz="2400" dirty="0"/>
              <a:t>Cancel Edit – To cancel and loose your changes</a:t>
            </a:r>
          </a:p>
          <a:p>
            <a:endParaRPr lang="en-GB" sz="2400" dirty="0"/>
          </a:p>
          <a:p>
            <a:r>
              <a:rPr lang="en-GB" sz="2400" dirty="0"/>
              <a:t>Update – To save your changes into memory</a:t>
            </a:r>
          </a:p>
          <a:p>
            <a:pPr lvl="1"/>
            <a:r>
              <a:rPr lang="en-GB" sz="2000" dirty="0"/>
              <a:t>Note you must press ‘</a:t>
            </a:r>
            <a:r>
              <a:rPr lang="en-GB" sz="2000" b="1" dirty="0"/>
              <a:t>Apply</a:t>
            </a:r>
            <a:r>
              <a:rPr lang="en-GB" sz="2000" dirty="0"/>
              <a:t>’ or ‘</a:t>
            </a:r>
            <a:r>
              <a:rPr lang="en-GB" sz="2000" b="1" dirty="0"/>
              <a:t>OK</a:t>
            </a:r>
            <a:r>
              <a:rPr lang="en-GB" sz="2000" dirty="0"/>
              <a:t>’ to apply your rule to the system - Changes will not be applied unless this is done</a:t>
            </a:r>
          </a:p>
        </p:txBody>
      </p:sp>
    </p:spTree>
    <p:extLst>
      <p:ext uri="{BB962C8B-B14F-4D97-AF65-F5344CB8AC3E}">
        <p14:creationId xmlns:p14="http://schemas.microsoft.com/office/powerpoint/2010/main" val="32027433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396682"/>
            <a:ext cx="8132964" cy="803594"/>
          </a:xfrm>
        </p:spPr>
        <p:txBody>
          <a:bodyPr>
            <a:normAutofit/>
          </a:bodyPr>
          <a:lstStyle/>
          <a:p>
            <a:r>
              <a:rPr lang="en-GB" dirty="0"/>
              <a:t>Creating a New </a:t>
            </a:r>
            <a:r>
              <a:rPr lang="en-GB" dirty="0" err="1"/>
              <a:t>XPath</a:t>
            </a:r>
            <a:r>
              <a:rPr lang="en-GB" dirty="0"/>
              <a:t> Validation Rule 2</a:t>
            </a:r>
          </a:p>
        </p:txBody>
      </p:sp>
      <p:sp>
        <p:nvSpPr>
          <p:cNvPr id="3" name="Content Placeholder 2"/>
          <p:cNvSpPr>
            <a:spLocks noGrp="1"/>
          </p:cNvSpPr>
          <p:nvPr>
            <p:ph idx="1"/>
          </p:nvPr>
        </p:nvSpPr>
        <p:spPr>
          <a:xfrm>
            <a:off x="1096965" y="2369346"/>
            <a:ext cx="8132965" cy="4337845"/>
          </a:xfrm>
        </p:spPr>
        <p:txBody>
          <a:bodyPr>
            <a:normAutofit/>
          </a:bodyPr>
          <a:lstStyle/>
          <a:p>
            <a:r>
              <a:rPr lang="en-GB" sz="2400" dirty="0"/>
              <a:t>Select a ‘Validation Property’</a:t>
            </a:r>
          </a:p>
          <a:p>
            <a:pPr lvl="1"/>
            <a:r>
              <a:rPr lang="en-GB" sz="2000" dirty="0"/>
              <a:t>When a record fails validation, this property will appear in the record’s failures grid see: </a:t>
            </a:r>
          </a:p>
          <a:p>
            <a:pPr lvl="1"/>
            <a:r>
              <a:rPr lang="en-GB" sz="2000" dirty="0"/>
              <a:t>The iMeta SSI record will also contain a failure icon adjacent to the property's field indicating there is something ‘erroneous’ about it.</a:t>
            </a:r>
          </a:p>
          <a:p>
            <a:pPr lvl="1"/>
            <a:r>
              <a:rPr lang="en-GB" sz="2000" dirty="0"/>
              <a:t>For an SSI record, all properties of an SSI are available </a:t>
            </a:r>
          </a:p>
          <a:p>
            <a:pPr lvl="1"/>
            <a:endParaRPr lang="en-GB" sz="2000" dirty="0"/>
          </a:p>
          <a:p>
            <a:r>
              <a:rPr lang="en-GB" sz="2400" dirty="0"/>
              <a:t>Specify a ‘Failure Reason’</a:t>
            </a:r>
          </a:p>
          <a:p>
            <a:pPr lvl="1"/>
            <a:r>
              <a:rPr lang="en-GB" sz="2000" dirty="0"/>
              <a:t>Some concise human readable text explaining what’s wrong</a:t>
            </a:r>
          </a:p>
        </p:txBody>
      </p:sp>
      <p:pic>
        <p:nvPicPr>
          <p:cNvPr id="5" name="Picture 4"/>
          <p:cNvPicPr>
            <a:picLocks noChangeAspect="1"/>
          </p:cNvPicPr>
          <p:nvPr/>
        </p:nvPicPr>
        <p:blipFill>
          <a:blip r:embed="rId3"/>
          <a:stretch>
            <a:fillRect/>
          </a:stretch>
        </p:blipFill>
        <p:spPr>
          <a:xfrm>
            <a:off x="1096962" y="5666340"/>
            <a:ext cx="7705725" cy="1247775"/>
          </a:xfrm>
          <a:prstGeom prst="rect">
            <a:avLst/>
          </a:prstGeom>
          <a:ln>
            <a:solidFill>
              <a:srgbClr val="C00000"/>
            </a:solidFill>
          </a:ln>
        </p:spPr>
      </p:pic>
      <p:sp>
        <p:nvSpPr>
          <p:cNvPr id="6" name="Rectangle 5"/>
          <p:cNvSpPr/>
          <p:nvPr/>
        </p:nvSpPr>
        <p:spPr>
          <a:xfrm>
            <a:off x="3873880" y="6258031"/>
            <a:ext cx="953427" cy="5652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68"/>
          </a:p>
        </p:txBody>
      </p:sp>
      <p:sp>
        <p:nvSpPr>
          <p:cNvPr id="20" name="Rectangle 19"/>
          <p:cNvSpPr/>
          <p:nvPr/>
        </p:nvSpPr>
        <p:spPr>
          <a:xfrm>
            <a:off x="4713700" y="3094041"/>
            <a:ext cx="113607" cy="149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68"/>
          </a:p>
        </p:txBody>
      </p:sp>
    </p:spTree>
    <p:extLst>
      <p:ext uri="{BB962C8B-B14F-4D97-AF65-F5344CB8AC3E}">
        <p14:creationId xmlns:p14="http://schemas.microsoft.com/office/powerpoint/2010/main" val="190746003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396682"/>
            <a:ext cx="8132964" cy="803594"/>
          </a:xfrm>
        </p:spPr>
        <p:txBody>
          <a:bodyPr>
            <a:normAutofit/>
          </a:bodyPr>
          <a:lstStyle/>
          <a:p>
            <a:r>
              <a:rPr lang="en-GB" dirty="0"/>
              <a:t>Creating a New </a:t>
            </a:r>
            <a:r>
              <a:rPr lang="en-GB" dirty="0" err="1"/>
              <a:t>XPath</a:t>
            </a:r>
            <a:r>
              <a:rPr lang="en-GB" dirty="0"/>
              <a:t> Validation Rule 3</a:t>
            </a:r>
          </a:p>
        </p:txBody>
      </p:sp>
      <p:sp>
        <p:nvSpPr>
          <p:cNvPr id="8" name="Content Placeholder 7"/>
          <p:cNvSpPr>
            <a:spLocks noGrp="1"/>
          </p:cNvSpPr>
          <p:nvPr>
            <p:ph idx="1"/>
          </p:nvPr>
        </p:nvSpPr>
        <p:spPr/>
        <p:txBody>
          <a:bodyPr>
            <a:normAutofit/>
          </a:bodyPr>
          <a:lstStyle/>
          <a:p>
            <a:pPr fontAlgn="t">
              <a:lnSpc>
                <a:spcPct val="110000"/>
              </a:lnSpc>
            </a:pPr>
            <a:r>
              <a:rPr lang="en-GB" sz="2000" b="1" dirty="0">
                <a:latin typeface="+mj-lt"/>
              </a:rPr>
              <a:t>Failure Reason continued…</a:t>
            </a:r>
            <a:endParaRPr lang="en-GB" sz="2000" dirty="0">
              <a:latin typeface="+mj-lt"/>
            </a:endParaRPr>
          </a:p>
          <a:p>
            <a:pPr lvl="1" fontAlgn="t">
              <a:lnSpc>
                <a:spcPct val="110000"/>
              </a:lnSpc>
            </a:pPr>
            <a:r>
              <a:rPr lang="en-GB" sz="2000" dirty="0"/>
              <a:t>A validation failure reason displayed to the user when a record is invalid against the rule.</a:t>
            </a:r>
          </a:p>
          <a:p>
            <a:pPr lvl="1" fontAlgn="t">
              <a:lnSpc>
                <a:spcPct val="110000"/>
              </a:lnSpc>
            </a:pPr>
            <a:r>
              <a:rPr lang="en-GB" sz="2000" dirty="0"/>
              <a:t>Token replacement is used to substitute tokens for the field names as they appear in the iMeta SSI client</a:t>
            </a:r>
          </a:p>
          <a:p>
            <a:pPr lvl="1" fontAlgn="t">
              <a:lnSpc>
                <a:spcPct val="110000"/>
              </a:lnSpc>
            </a:pPr>
            <a:r>
              <a:rPr lang="en-GB" sz="2000" dirty="0"/>
              <a:t>Use {0} for the Validation Property </a:t>
            </a:r>
          </a:p>
          <a:p>
            <a:pPr lvl="1" fontAlgn="t">
              <a:lnSpc>
                <a:spcPct val="110000"/>
              </a:lnSpc>
            </a:pPr>
            <a:r>
              <a:rPr lang="en-GB" sz="2000" dirty="0"/>
              <a:t>Use {1},{2},{3},... to substitute the Dependent Properties where the number relates to their position in the Dependent Properties list.</a:t>
            </a:r>
          </a:p>
          <a:p>
            <a:pPr lvl="2" fontAlgn="t">
              <a:lnSpc>
                <a:spcPct val="110000"/>
              </a:lnSpc>
            </a:pPr>
            <a:r>
              <a:rPr lang="en-GB" dirty="0"/>
              <a:t>E.g. ‘When method is CRYL, DEAG/REAG step must be populated,  DEAG/REAG {0} is mandatory if DEAG/REAG {1} and DEAG/REAG {2} are empty’</a:t>
            </a:r>
          </a:p>
          <a:p>
            <a:pPr lvl="1">
              <a:lnSpc>
                <a:spcPct val="110000"/>
              </a:lnSpc>
            </a:pPr>
            <a:endParaRPr lang="en-GB" sz="2000" dirty="0"/>
          </a:p>
          <a:p>
            <a:pPr>
              <a:lnSpc>
                <a:spcPct val="110000"/>
              </a:lnSpc>
            </a:pPr>
            <a:endParaRPr lang="en-GB" sz="2000" dirty="0"/>
          </a:p>
        </p:txBody>
      </p:sp>
    </p:spTree>
    <p:extLst>
      <p:ext uri="{BB962C8B-B14F-4D97-AF65-F5344CB8AC3E}">
        <p14:creationId xmlns:p14="http://schemas.microsoft.com/office/powerpoint/2010/main" val="40169282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a New XPath Validation Rule 4</a:t>
            </a:r>
          </a:p>
        </p:txBody>
      </p:sp>
      <p:sp>
        <p:nvSpPr>
          <p:cNvPr id="3" name="Content Placeholder 2"/>
          <p:cNvSpPr>
            <a:spLocks noGrp="1"/>
          </p:cNvSpPr>
          <p:nvPr>
            <p:ph sz="half" idx="1"/>
          </p:nvPr>
        </p:nvSpPr>
        <p:spPr>
          <a:xfrm>
            <a:off x="693043" y="2012414"/>
            <a:ext cx="4284266" cy="5260256"/>
          </a:xfrm>
        </p:spPr>
        <p:txBody>
          <a:bodyPr>
            <a:normAutofit fontScale="55000" lnSpcReduction="20000"/>
          </a:bodyPr>
          <a:lstStyle/>
          <a:p>
            <a:pPr fontAlgn="t">
              <a:lnSpc>
                <a:spcPct val="120000"/>
              </a:lnSpc>
            </a:pPr>
            <a:r>
              <a:rPr lang="en-GB" sz="3300" b="1" dirty="0"/>
              <a:t>Dependent Properties</a:t>
            </a:r>
            <a:endParaRPr lang="en-GB" sz="3300" dirty="0"/>
          </a:p>
          <a:p>
            <a:pPr lvl="1" fontAlgn="t">
              <a:lnSpc>
                <a:spcPct val="120000"/>
              </a:lnSpc>
            </a:pPr>
            <a:r>
              <a:rPr lang="en-GB" sz="2900" dirty="0"/>
              <a:t>When defining complex business validation rules where multiple field values effect the validation these fields should be specified as dependent properties</a:t>
            </a:r>
          </a:p>
          <a:p>
            <a:pPr lvl="1" fontAlgn="t">
              <a:lnSpc>
                <a:spcPct val="120000"/>
              </a:lnSpc>
            </a:pPr>
            <a:r>
              <a:rPr lang="en-GB" sz="2900" dirty="0"/>
              <a:t>When editing an iMeta SSI record and a dependent properties value is changed the rule will automatically be re-evaluated</a:t>
            </a:r>
          </a:p>
          <a:p>
            <a:pPr lvl="1" fontAlgn="t">
              <a:lnSpc>
                <a:spcPct val="120000"/>
              </a:lnSpc>
            </a:pPr>
            <a:r>
              <a:rPr lang="en-GB" sz="2900" dirty="0"/>
              <a:t>This allows the user to see immediately if a dependent fields value has caused/cleared a validation failure against the record</a:t>
            </a:r>
          </a:p>
          <a:p>
            <a:pPr lvl="1" fontAlgn="t">
              <a:lnSpc>
                <a:spcPct val="120000"/>
              </a:lnSpc>
            </a:pPr>
            <a:r>
              <a:rPr lang="en-GB" sz="2900" dirty="0"/>
              <a:t>E.g.: If a Market specific rule is defined for against the Account Ref field which is only applied where the Method is CREST, the Settlement Method field should be marked as a Dependent property</a:t>
            </a:r>
          </a:p>
        </p:txBody>
      </p:sp>
      <p:sp>
        <p:nvSpPr>
          <p:cNvPr id="4" name="Content Placeholder 3"/>
          <p:cNvSpPr>
            <a:spLocks noGrp="1"/>
          </p:cNvSpPr>
          <p:nvPr>
            <p:ph sz="half" idx="2"/>
          </p:nvPr>
        </p:nvSpPr>
        <p:spPr/>
        <p:txBody>
          <a:bodyPr>
            <a:normAutofit fontScale="55000" lnSpcReduction="20000"/>
          </a:bodyPr>
          <a:lstStyle/>
          <a:p>
            <a:pPr lvl="1" fontAlgn="t">
              <a:lnSpc>
                <a:spcPct val="120000"/>
              </a:lnSpc>
            </a:pPr>
            <a:r>
              <a:rPr lang="en-GB" sz="2900" dirty="0"/>
              <a:t>Though specifying dependent values enables a better user experience they are not strictly required as all validation rules are run on the server side when a user attempts to apply a change to a record</a:t>
            </a:r>
          </a:p>
          <a:p>
            <a:pPr fontAlgn="t">
              <a:lnSpc>
                <a:spcPct val="120000"/>
              </a:lnSpc>
            </a:pPr>
            <a:endParaRPr lang="en-GB" sz="3100" b="1" dirty="0"/>
          </a:p>
          <a:p>
            <a:pPr fontAlgn="t">
              <a:lnSpc>
                <a:spcPct val="120000"/>
              </a:lnSpc>
            </a:pPr>
            <a:r>
              <a:rPr lang="en-GB" sz="3300" b="1" dirty="0"/>
              <a:t>Display Properties</a:t>
            </a:r>
            <a:endParaRPr lang="en-GB" sz="3300" dirty="0"/>
          </a:p>
          <a:p>
            <a:pPr lvl="1" fontAlgn="t">
              <a:lnSpc>
                <a:spcPct val="120000"/>
              </a:lnSpc>
            </a:pPr>
            <a:r>
              <a:rPr lang="en-GB" sz="2900" dirty="0"/>
              <a:t>By default an error provider icon is displayed against the Validation Property when the record is invalid against a rule</a:t>
            </a:r>
          </a:p>
          <a:p>
            <a:pPr lvl="1" fontAlgn="t">
              <a:lnSpc>
                <a:spcPct val="120000"/>
              </a:lnSpc>
            </a:pPr>
            <a:r>
              <a:rPr lang="en-GB" sz="2900" dirty="0"/>
              <a:t>Setting the Display Properties enables you to change which one or more fields the error provider icon is displayed against</a:t>
            </a:r>
          </a:p>
          <a:p>
            <a:pPr fontAlgn="t">
              <a:lnSpc>
                <a:spcPct val="120000"/>
              </a:lnSpc>
            </a:pPr>
            <a:r>
              <a:rPr lang="en-GB" sz="3300" b="1" dirty="0"/>
              <a:t>Group</a:t>
            </a:r>
            <a:r>
              <a:rPr lang="en-GB" sz="3300" dirty="0"/>
              <a:t> – Covered later in rule overriding</a:t>
            </a:r>
          </a:p>
          <a:p>
            <a:pPr fontAlgn="t">
              <a:lnSpc>
                <a:spcPct val="120000"/>
              </a:lnSpc>
            </a:pPr>
            <a:r>
              <a:rPr lang="en-GB" sz="3300" b="1" dirty="0"/>
              <a:t>Group Rule Priority</a:t>
            </a:r>
            <a:r>
              <a:rPr lang="en-GB" sz="3300" dirty="0"/>
              <a:t> – Covered later in rule overriding</a:t>
            </a:r>
          </a:p>
          <a:p>
            <a:endParaRPr lang="en-GB" dirty="0"/>
          </a:p>
        </p:txBody>
      </p:sp>
    </p:spTree>
    <p:extLst>
      <p:ext uri="{BB962C8B-B14F-4D97-AF65-F5344CB8AC3E}">
        <p14:creationId xmlns:p14="http://schemas.microsoft.com/office/powerpoint/2010/main" val="17895392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6962" y="2200275"/>
            <a:ext cx="7886700" cy="4644668"/>
          </a:xfrm>
        </p:spPr>
        <p:txBody>
          <a:bodyPr>
            <a:normAutofit fontScale="47500" lnSpcReduction="20000"/>
          </a:bodyPr>
          <a:lstStyle/>
          <a:p>
            <a:pPr fontAlgn="t">
              <a:lnSpc>
                <a:spcPct val="120000"/>
              </a:lnSpc>
            </a:pPr>
            <a:r>
              <a:rPr lang="en-GB" sz="3600" b="1" dirty="0"/>
              <a:t>Rule Outcome </a:t>
            </a:r>
            <a:r>
              <a:rPr lang="en-GB" sz="3600" dirty="0"/>
              <a:t>– The effect of validation rule:</a:t>
            </a:r>
          </a:p>
          <a:p>
            <a:pPr lvl="1" fontAlgn="t">
              <a:lnSpc>
                <a:spcPct val="120000"/>
              </a:lnSpc>
            </a:pPr>
            <a:r>
              <a:rPr lang="en-GB" sz="4000" dirty="0"/>
              <a:t>Invalid</a:t>
            </a:r>
          </a:p>
          <a:p>
            <a:pPr lvl="2" fontAlgn="t">
              <a:lnSpc>
                <a:spcPct val="120000"/>
              </a:lnSpc>
            </a:pPr>
            <a:r>
              <a:rPr lang="en-GB" sz="3800" dirty="0"/>
              <a:t>Matching fields will be marked as Invalid against the rule</a:t>
            </a:r>
          </a:p>
          <a:p>
            <a:pPr lvl="1" fontAlgn="t">
              <a:lnSpc>
                <a:spcPct val="120000"/>
              </a:lnSpc>
            </a:pPr>
            <a:r>
              <a:rPr lang="en-GB" sz="4000" dirty="0" err="1"/>
              <a:t>InvalidAndMandatory</a:t>
            </a:r>
            <a:endParaRPr lang="en-GB" sz="4000" dirty="0"/>
          </a:p>
          <a:p>
            <a:pPr lvl="2" fontAlgn="t">
              <a:lnSpc>
                <a:spcPct val="120000"/>
              </a:lnSpc>
            </a:pPr>
            <a:r>
              <a:rPr lang="en-GB" sz="3800" dirty="0"/>
              <a:t>Matching fields will be marked as Mandatory and the record will be Invalid against the rule if a value is not specified for the field</a:t>
            </a:r>
          </a:p>
          <a:p>
            <a:pPr lvl="1" fontAlgn="t">
              <a:lnSpc>
                <a:spcPct val="120000"/>
              </a:lnSpc>
            </a:pPr>
            <a:r>
              <a:rPr lang="en-GB" sz="4000" dirty="0"/>
              <a:t>Read Only</a:t>
            </a:r>
          </a:p>
          <a:p>
            <a:pPr lvl="2" fontAlgn="t">
              <a:lnSpc>
                <a:spcPct val="120000"/>
              </a:lnSpc>
            </a:pPr>
            <a:r>
              <a:rPr lang="en-GB" sz="3800" dirty="0"/>
              <a:t>Matching fields will be made read-only</a:t>
            </a:r>
          </a:p>
          <a:p>
            <a:pPr lvl="1" fontAlgn="t">
              <a:lnSpc>
                <a:spcPct val="120000"/>
              </a:lnSpc>
            </a:pPr>
            <a:r>
              <a:rPr lang="en-GB" sz="4000" dirty="0" err="1"/>
              <a:t>ReadOnlyWhenEmpty</a:t>
            </a:r>
            <a:endParaRPr lang="en-GB" sz="4000" dirty="0"/>
          </a:p>
          <a:p>
            <a:pPr lvl="2" fontAlgn="t">
              <a:lnSpc>
                <a:spcPct val="120000"/>
              </a:lnSpc>
            </a:pPr>
            <a:r>
              <a:rPr lang="en-GB" sz="3800" dirty="0"/>
              <a:t>Matching fields will be read only when they are empty or their contents has been deleted</a:t>
            </a:r>
          </a:p>
          <a:p>
            <a:pPr lvl="1" fontAlgn="t">
              <a:lnSpc>
                <a:spcPct val="120000"/>
              </a:lnSpc>
            </a:pPr>
            <a:r>
              <a:rPr lang="en-GB" sz="4000" dirty="0"/>
              <a:t>Warning</a:t>
            </a:r>
          </a:p>
          <a:p>
            <a:pPr lvl="2" fontAlgn="t">
              <a:lnSpc>
                <a:spcPct val="120000"/>
              </a:lnSpc>
            </a:pPr>
            <a:r>
              <a:rPr lang="en-GB" sz="3800" dirty="0"/>
              <a:t>Where the rule applies the user will be presented with a warning when they attempt to apply their changes</a:t>
            </a:r>
          </a:p>
          <a:p>
            <a:pPr lvl="2" fontAlgn="t">
              <a:lnSpc>
                <a:spcPct val="120000"/>
              </a:lnSpc>
            </a:pPr>
            <a:r>
              <a:rPr lang="en-GB" sz="3800" dirty="0"/>
              <a:t>The change can still be applied if the user chooses to ignore the warning</a:t>
            </a:r>
          </a:p>
          <a:p>
            <a:pPr>
              <a:lnSpc>
                <a:spcPct val="120000"/>
              </a:lnSpc>
            </a:pPr>
            <a:endParaRPr lang="en-GB" dirty="0"/>
          </a:p>
        </p:txBody>
      </p:sp>
      <p:sp>
        <p:nvSpPr>
          <p:cNvPr id="8" name="Title 1"/>
          <p:cNvSpPr>
            <a:spLocks noGrp="1"/>
          </p:cNvSpPr>
          <p:nvPr>
            <p:ph type="title"/>
          </p:nvPr>
        </p:nvSpPr>
        <p:spPr>
          <a:xfrm>
            <a:off x="1096962" y="1396682"/>
            <a:ext cx="8132964" cy="803594"/>
          </a:xfrm>
        </p:spPr>
        <p:txBody>
          <a:bodyPr>
            <a:normAutofit/>
          </a:bodyPr>
          <a:lstStyle/>
          <a:p>
            <a:r>
              <a:rPr lang="en-GB" dirty="0"/>
              <a:t>Creating a New </a:t>
            </a:r>
            <a:r>
              <a:rPr lang="en-GB" dirty="0" err="1"/>
              <a:t>XPath</a:t>
            </a:r>
            <a:r>
              <a:rPr lang="en-GB" dirty="0"/>
              <a:t> Validation Rule 5</a:t>
            </a:r>
          </a:p>
        </p:txBody>
      </p:sp>
    </p:spTree>
    <p:extLst>
      <p:ext uri="{BB962C8B-B14F-4D97-AF65-F5344CB8AC3E}">
        <p14:creationId xmlns:p14="http://schemas.microsoft.com/office/powerpoint/2010/main" val="6895770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XPath</a:t>
            </a:r>
            <a:r>
              <a:rPr lang="en-GB" dirty="0"/>
              <a:t> Tab</a:t>
            </a:r>
          </a:p>
        </p:txBody>
      </p:sp>
      <p:sp>
        <p:nvSpPr>
          <p:cNvPr id="6" name="Rectangle 4"/>
          <p:cNvSpPr>
            <a:spLocks noChangeArrowheads="1"/>
          </p:cNvSpPr>
          <p:nvPr/>
        </p:nvSpPr>
        <p:spPr bwMode="auto">
          <a:xfrm>
            <a:off x="1096962" y="2174248"/>
            <a:ext cx="8016586"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883" indent="-342883" eaLnBrk="0" fontAlgn="base" hangingPunct="0">
              <a:spcBef>
                <a:spcPct val="0"/>
              </a:spcBef>
              <a:spcAft>
                <a:spcPct val="0"/>
              </a:spcAft>
              <a:buFont typeface="Arial" panose="020B0604020202020204" pitchFamily="34" charset="0"/>
              <a:buChar char="•"/>
            </a:pPr>
            <a:r>
              <a:rPr lang="en-GB" altLang="en-US" sz="1900" dirty="0">
                <a:ea typeface="Times New Roman" panose="02020603050405020304" pitchFamily="18" charset="0"/>
                <a:cs typeface="Arial" panose="020B0604020202020204" pitchFamily="34" charset="0"/>
              </a:rPr>
              <a:t>From the XPath tab the user is able to define the XPath expressions to a node to evaluate on the XML representation of the iMeta SSI record</a:t>
            </a:r>
          </a:p>
          <a:p>
            <a:pPr marL="342883" indent="-342883">
              <a:buFont typeface="Arial" panose="020B0604020202020204" pitchFamily="34" charset="0"/>
              <a:buChar char="•"/>
            </a:pPr>
            <a:r>
              <a:rPr lang="en-GB" sz="1900" dirty="0"/>
              <a:t>XML is only generated when using the ‘Test Rule’ feature</a:t>
            </a:r>
            <a:endParaRPr lang="en-GB" altLang="en-US" sz="1900" dirty="0"/>
          </a:p>
          <a:p>
            <a:pPr marL="342883" indent="-342883">
              <a:buFont typeface="Arial" panose="020B0604020202020204" pitchFamily="34" charset="0"/>
              <a:buChar char="•"/>
            </a:pPr>
            <a:r>
              <a:rPr lang="en-GB" sz="1900" dirty="0"/>
              <a:t>The XML of the reference data record is in the text area at the bottom</a:t>
            </a: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230" y="3571717"/>
            <a:ext cx="573405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9546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XPath Tab</a:t>
            </a:r>
          </a:p>
        </p:txBody>
      </p:sp>
      <p:sp>
        <p:nvSpPr>
          <p:cNvPr id="3" name="Content Placeholder 2"/>
          <p:cNvSpPr>
            <a:spLocks noGrp="1"/>
          </p:cNvSpPr>
          <p:nvPr>
            <p:ph idx="1"/>
          </p:nvPr>
        </p:nvSpPr>
        <p:spPr>
          <a:xfrm>
            <a:off x="1096962" y="2369345"/>
            <a:ext cx="7886700" cy="4484930"/>
          </a:xfrm>
        </p:spPr>
        <p:txBody>
          <a:bodyPr>
            <a:normAutofit fontScale="62500" lnSpcReduction="20000"/>
          </a:bodyPr>
          <a:lstStyle/>
          <a:p>
            <a:pPr>
              <a:lnSpc>
                <a:spcPct val="120000"/>
              </a:lnSpc>
            </a:pPr>
            <a:r>
              <a:rPr lang="en-GB" b="1" dirty="0"/>
              <a:t>Matches XPath</a:t>
            </a:r>
          </a:p>
          <a:p>
            <a:pPr lvl="1">
              <a:lnSpc>
                <a:spcPct val="120000"/>
              </a:lnSpc>
            </a:pPr>
            <a:r>
              <a:rPr lang="en-GB" dirty="0"/>
              <a:t>Where an element matches the XPath specified in the Matches XPath the rule outcome will be applied</a:t>
            </a:r>
          </a:p>
          <a:p>
            <a:pPr lvl="1">
              <a:lnSpc>
                <a:spcPct val="120000"/>
              </a:lnSpc>
            </a:pPr>
            <a:r>
              <a:rPr lang="en-GB" dirty="0"/>
              <a:t>The Matches XPath is also used to define which repeating group of complex content is being validated</a:t>
            </a:r>
          </a:p>
          <a:p>
            <a:pPr>
              <a:lnSpc>
                <a:spcPct val="120000"/>
              </a:lnSpc>
            </a:pPr>
            <a:endParaRPr lang="en-GB" b="1" dirty="0"/>
          </a:p>
          <a:p>
            <a:pPr>
              <a:lnSpc>
                <a:spcPct val="120000"/>
              </a:lnSpc>
            </a:pPr>
            <a:r>
              <a:rPr lang="en-GB" b="1" dirty="0"/>
              <a:t>Invalid XPath</a:t>
            </a:r>
          </a:p>
          <a:p>
            <a:pPr lvl="1">
              <a:lnSpc>
                <a:spcPct val="120000"/>
              </a:lnSpc>
            </a:pPr>
            <a:r>
              <a:rPr lang="en-GB" dirty="0"/>
              <a:t>Where the rule cannot be written in one XPath the Invalid XPath can be used to define the rule</a:t>
            </a:r>
          </a:p>
          <a:p>
            <a:pPr lvl="1">
              <a:lnSpc>
                <a:spcPct val="120000"/>
              </a:lnSpc>
            </a:pPr>
            <a:r>
              <a:rPr lang="en-GB" dirty="0"/>
              <a:t>The Invalid XPath is evaluated from the Matches XPath element, but can evaluate any node in the document by using ‘/’ to match the root</a:t>
            </a:r>
          </a:p>
          <a:p>
            <a:pPr>
              <a:lnSpc>
                <a:spcPct val="120000"/>
              </a:lnSpc>
            </a:pPr>
            <a:endParaRPr lang="en-GB" b="1" dirty="0"/>
          </a:p>
          <a:p>
            <a:pPr>
              <a:lnSpc>
                <a:spcPct val="120000"/>
              </a:lnSpc>
            </a:pPr>
            <a:r>
              <a:rPr lang="en-GB" b="1" dirty="0"/>
              <a:t>Regex Pattern</a:t>
            </a:r>
          </a:p>
          <a:p>
            <a:pPr lvl="1">
              <a:lnSpc>
                <a:spcPct val="120000"/>
              </a:lnSpc>
            </a:pPr>
            <a:r>
              <a:rPr lang="en-GB" dirty="0"/>
              <a:t>Where a Regex has been specified this will be applied to any matched fields based on the Matches XPath</a:t>
            </a:r>
          </a:p>
          <a:p>
            <a:pPr lvl="1">
              <a:lnSpc>
                <a:spcPct val="120000"/>
              </a:lnSpc>
            </a:pPr>
            <a:r>
              <a:rPr lang="en-GB" dirty="0"/>
              <a:t>Where the matching fields value does not conform to the Regex pattern the data is invalid against the rule</a:t>
            </a:r>
          </a:p>
          <a:p>
            <a:pPr lvl="1">
              <a:lnSpc>
                <a:spcPct val="120000"/>
              </a:lnSpc>
            </a:pPr>
            <a:r>
              <a:rPr lang="en-GB" dirty="0"/>
              <a:t>This can be used to define constraints such as mandatory fields and field lengths</a:t>
            </a:r>
          </a:p>
        </p:txBody>
      </p:sp>
    </p:spTree>
    <p:extLst>
      <p:ext uri="{BB962C8B-B14F-4D97-AF65-F5344CB8AC3E}">
        <p14:creationId xmlns:p14="http://schemas.microsoft.com/office/powerpoint/2010/main" val="14863211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Matches XPath Example:</a:t>
            </a:r>
          </a:p>
        </p:txBody>
      </p:sp>
      <p:sp>
        <p:nvSpPr>
          <p:cNvPr id="3" name="Content Placeholder 2"/>
          <p:cNvSpPr>
            <a:spLocks noGrp="1"/>
          </p:cNvSpPr>
          <p:nvPr>
            <p:ph idx="1"/>
          </p:nvPr>
        </p:nvSpPr>
        <p:spPr>
          <a:xfrm>
            <a:off x="1096962" y="2246796"/>
            <a:ext cx="8119424" cy="4495415"/>
          </a:xfrm>
        </p:spPr>
        <p:txBody>
          <a:bodyPr>
            <a:noAutofit/>
          </a:bodyPr>
          <a:lstStyle/>
          <a:p>
            <a:r>
              <a:rPr lang="en-GB" sz="1800" dirty="0"/>
              <a:t>To match the Account Ref of the PSET Agent (as opposed to the Account Ref code of any other agent):</a:t>
            </a:r>
          </a:p>
          <a:p>
            <a:endParaRPr lang="en-GB" sz="1800" dirty="0"/>
          </a:p>
          <a:p>
            <a:pPr marL="0" indent="0">
              <a:buNone/>
            </a:pP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StandingSettlementInstruction</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SettlementChainEntries</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StepType</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NonCashPset</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AccountNumber</a:t>
            </a:r>
            <a:endParaRPr lang="en-GB" sz="1200" dirty="0">
              <a:latin typeface="Consolas" panose="020B0609020204030204" pitchFamily="49" charset="0"/>
              <a:cs typeface="Consolas" panose="020B0609020204030204" pitchFamily="49" charset="0"/>
            </a:endParaRPr>
          </a:p>
          <a:p>
            <a:pPr marL="0" indent="0">
              <a:buNone/>
            </a:pPr>
            <a:endParaRPr lang="en-GB" sz="1800" dirty="0"/>
          </a:p>
          <a:p>
            <a:r>
              <a:rPr lang="en-GB" sz="1800" dirty="0"/>
              <a:t>Conditions can be added to the Regex, for example a market specific rule will apply based on the Settlement Method of the instruction:</a:t>
            </a:r>
          </a:p>
          <a:p>
            <a:endParaRPr lang="en-GB" sz="1800" dirty="0"/>
          </a:p>
          <a:p>
            <a:pPr marL="0" indent="0">
              <a:buNone/>
            </a:pPr>
            <a:r>
              <a:rPr lang="en-GB" sz="1200" dirty="0"/>
              <a:t> /</a:t>
            </a:r>
            <a:r>
              <a:rPr lang="en-GB" sz="1200" dirty="0" err="1"/>
              <a:t>StandingSettlementInstruction</a:t>
            </a:r>
            <a:r>
              <a:rPr lang="en-GB" sz="1200" dirty="0"/>
              <a:t>[</a:t>
            </a:r>
            <a:r>
              <a:rPr lang="en-GB" sz="1200" dirty="0" err="1"/>
              <a:t>SettlementMethod</a:t>
            </a:r>
            <a:r>
              <a:rPr lang="en-GB" sz="1200" dirty="0"/>
              <a:t>='CRYL']/</a:t>
            </a:r>
            <a:r>
              <a:rPr lang="en-GB" sz="1200" dirty="0" err="1"/>
              <a:t>SettlementChainEntries</a:t>
            </a:r>
            <a:r>
              <a:rPr lang="en-GB" sz="1200" dirty="0"/>
              <a:t>[</a:t>
            </a:r>
            <a:r>
              <a:rPr lang="en-GB" sz="1200" dirty="0" err="1"/>
              <a:t>StepType</a:t>
            </a:r>
            <a:r>
              <a:rPr lang="en-GB" sz="1200" dirty="0"/>
              <a:t>='</a:t>
            </a:r>
            <a:r>
              <a:rPr lang="en-GB" sz="1200" dirty="0" err="1"/>
              <a:t>NonCashDeagReag</a:t>
            </a:r>
            <a:r>
              <a:rPr lang="en-GB" sz="1200" dirty="0"/>
              <a:t>']/</a:t>
            </a:r>
            <a:r>
              <a:rPr lang="en-GB" sz="1200" dirty="0" err="1"/>
              <a:t>Bic</a:t>
            </a:r>
            <a:endParaRPr lang="en-GB" sz="1200" dirty="0"/>
          </a:p>
          <a:p>
            <a:pPr marL="0" indent="0">
              <a:buNone/>
            </a:pPr>
            <a:endParaRPr lang="en-GB" sz="1800" dirty="0"/>
          </a:p>
          <a:p>
            <a:pPr marL="0" indent="0">
              <a:buNone/>
            </a:pPr>
            <a:r>
              <a:rPr lang="en-GB" sz="1800" dirty="0"/>
              <a:t>Commonly Used Regular Expressions: </a:t>
            </a:r>
          </a:p>
          <a:p>
            <a:r>
              <a:rPr lang="en-GB" sz="1800" dirty="0"/>
              <a:t>Example Failure Reason Text: Make a field mandatory</a:t>
            </a:r>
          </a:p>
          <a:p>
            <a:pPr lvl="1"/>
            <a:r>
              <a:rPr lang="en-GB" sz="1800" dirty="0"/>
              <a:t>Regex: ^.+$</a:t>
            </a:r>
          </a:p>
          <a:p>
            <a:pPr lvl="1">
              <a:defRPr/>
            </a:pPr>
            <a:r>
              <a:rPr lang="en-GB" sz="1800" dirty="0"/>
              <a:t>Meaning: Match any character 1 or more times</a:t>
            </a:r>
          </a:p>
          <a:p>
            <a:r>
              <a:rPr lang="en-GB" sz="1800" dirty="0"/>
              <a:t>Example Failure Reason Text: Limit a fields length</a:t>
            </a:r>
          </a:p>
          <a:p>
            <a:pPr lvl="1"/>
            <a:r>
              <a:rPr lang="en-GB" sz="1800" dirty="0"/>
              <a:t>Regex: ^.{0,35}$</a:t>
            </a:r>
          </a:p>
          <a:p>
            <a:pPr lvl="1"/>
            <a:r>
              <a:rPr lang="en-GB" sz="1800" dirty="0"/>
              <a:t>Meaning: Match data between 0 and 35 characters</a:t>
            </a:r>
          </a:p>
          <a:p>
            <a:endParaRPr lang="en-GB" sz="1800" dirty="0"/>
          </a:p>
          <a:p>
            <a:endParaRPr lang="en-GB" sz="1800" dirty="0"/>
          </a:p>
          <a:p>
            <a:endParaRPr lang="en-GB" sz="1800" dirty="0"/>
          </a:p>
          <a:p>
            <a:endParaRPr lang="en-GB" sz="1800" dirty="0"/>
          </a:p>
        </p:txBody>
      </p:sp>
    </p:spTree>
    <p:extLst>
      <p:ext uri="{BB962C8B-B14F-4D97-AF65-F5344CB8AC3E}">
        <p14:creationId xmlns:p14="http://schemas.microsoft.com/office/powerpoint/2010/main" val="237814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lstStyle/>
          <a:p>
            <a:r>
              <a:rPr lang="en-GB" dirty="0"/>
              <a:t>Tour of iMeta SSI</a:t>
            </a:r>
          </a:p>
        </p:txBody>
      </p:sp>
      <p:sp>
        <p:nvSpPr>
          <p:cNvPr id="3" name="Subtitle 2"/>
          <p:cNvSpPr>
            <a:spLocks noGrp="1"/>
          </p:cNvSpPr>
          <p:nvPr>
            <p:ph type="subTitle" idx="1"/>
          </p:nvPr>
        </p:nvSpPr>
        <p:spPr>
          <a:xfrm>
            <a:off x="1569122" y="4641709"/>
            <a:ext cx="6957802" cy="1791317"/>
          </a:xfrm>
        </p:spPr>
        <p:txBody>
          <a:bodyPr/>
          <a:lstStyle/>
          <a:p>
            <a:r>
              <a:rPr lang="en-GB" dirty="0"/>
              <a:t>Overview of User Interface</a:t>
            </a:r>
          </a:p>
          <a:p>
            <a:r>
              <a:rPr lang="en-GB" dirty="0"/>
              <a:t>	Look at key screens</a:t>
            </a:r>
          </a:p>
          <a:p>
            <a:r>
              <a:rPr lang="en-GB" dirty="0"/>
              <a:t>	Cover key concepts</a:t>
            </a:r>
          </a:p>
        </p:txBody>
      </p:sp>
    </p:spTree>
    <p:extLst>
      <p:ext uri="{BB962C8B-B14F-4D97-AF65-F5344CB8AC3E}">
        <p14:creationId xmlns:p14="http://schemas.microsoft.com/office/powerpoint/2010/main" val="12153231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38061"/>
            <a:ext cx="7886700" cy="803594"/>
          </a:xfrm>
        </p:spPr>
        <p:txBody>
          <a:bodyPr/>
          <a:lstStyle/>
          <a:p>
            <a:r>
              <a:rPr lang="en-GB" dirty="0"/>
              <a:t>Testing </a:t>
            </a:r>
            <a:r>
              <a:rPr lang="en-GB" dirty="0" err="1"/>
              <a:t>XPath</a:t>
            </a:r>
            <a:r>
              <a:rPr lang="en-GB" dirty="0"/>
              <a:t> rules</a:t>
            </a:r>
          </a:p>
        </p:txBody>
      </p:sp>
      <p:pic>
        <p:nvPicPr>
          <p:cNvPr id="5" name="Picture 4"/>
          <p:cNvPicPr>
            <a:picLocks noChangeAspect="1"/>
          </p:cNvPicPr>
          <p:nvPr/>
        </p:nvPicPr>
        <p:blipFill>
          <a:blip r:embed="rId3"/>
          <a:stretch>
            <a:fillRect/>
          </a:stretch>
        </p:blipFill>
        <p:spPr>
          <a:xfrm>
            <a:off x="1096966" y="2041658"/>
            <a:ext cx="5902779" cy="3033699"/>
          </a:xfrm>
          <a:prstGeom prst="rect">
            <a:avLst/>
          </a:prstGeom>
          <a:ln>
            <a:solidFill>
              <a:schemeClr val="accent3">
                <a:lumMod val="75000"/>
              </a:schemeClr>
            </a:solidFill>
          </a:ln>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6765" y="5039701"/>
            <a:ext cx="5724525" cy="1685925"/>
          </a:xfrm>
          <a:prstGeom prst="rect">
            <a:avLst/>
          </a:prstGeom>
          <a:noFill/>
          <a:ln w="9525">
            <a:solidFill>
              <a:schemeClr val="accent3">
                <a:lumMod val="75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4433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XPath Rule Testing Notes</a:t>
            </a:r>
          </a:p>
        </p:txBody>
      </p:sp>
      <p:sp>
        <p:nvSpPr>
          <p:cNvPr id="3" name="Content Placeholder 2"/>
          <p:cNvSpPr>
            <a:spLocks noGrp="1"/>
          </p:cNvSpPr>
          <p:nvPr>
            <p:ph idx="1"/>
          </p:nvPr>
        </p:nvSpPr>
        <p:spPr/>
        <p:txBody>
          <a:bodyPr>
            <a:normAutofit fontScale="70000" lnSpcReduction="20000"/>
          </a:bodyPr>
          <a:lstStyle/>
          <a:p>
            <a:pPr marL="0" indent="0">
              <a:buNone/>
              <a:defRPr/>
            </a:pPr>
            <a:r>
              <a:rPr lang="en-GB" dirty="0"/>
              <a:t>Pressing on the Test Rule button will open a Test Edit Window for the relevant Data Type allowing a user to test the rule being edited</a:t>
            </a:r>
          </a:p>
          <a:p>
            <a:endParaRPr lang="en-GB" dirty="0"/>
          </a:p>
          <a:p>
            <a:pPr marL="0" indent="0">
              <a:buNone/>
              <a:defRPr/>
            </a:pPr>
            <a:r>
              <a:rPr lang="en-GB" dirty="0"/>
              <a:t>The Test Edit Window will apply the current rule being edited to the data allowing the user to test the rule</a:t>
            </a:r>
          </a:p>
          <a:p>
            <a:pPr marL="0" indent="0">
              <a:buNone/>
              <a:defRPr/>
            </a:pPr>
            <a:r>
              <a:rPr lang="en-GB" dirty="0"/>
              <a:t>(An SSI’s edit form with Settlement Chain tab visible)</a:t>
            </a:r>
          </a:p>
          <a:p>
            <a:pPr marL="0" indent="0">
              <a:buNone/>
              <a:defRPr/>
            </a:pPr>
            <a:endParaRPr lang="en-GB" dirty="0"/>
          </a:p>
          <a:p>
            <a:pPr marL="0" indent="0">
              <a:buNone/>
              <a:defRPr/>
            </a:pPr>
            <a:r>
              <a:rPr lang="en-GB" dirty="0"/>
              <a:t>Pressing the Change button from this screen will load the XML representation of the test record into the XPath tab of the XPath Validation Rule Editor</a:t>
            </a:r>
          </a:p>
          <a:p>
            <a:pPr marL="0" indent="0">
              <a:buNone/>
              <a:defRPr/>
            </a:pPr>
            <a:endParaRPr lang="en-GB" dirty="0"/>
          </a:p>
          <a:p>
            <a:r>
              <a:rPr lang="en-GB" dirty="0"/>
              <a:t>The Xml view dynamically shows a visual representation of the elements in the XML which match the XPath, Invalid XPath and Regex patterns in order to aid with the definition of these expressions</a:t>
            </a:r>
          </a:p>
          <a:p>
            <a:pPr marL="0" indent="0">
              <a:buNone/>
            </a:pPr>
            <a:r>
              <a:rPr lang="en-GB" dirty="0"/>
              <a:t> </a:t>
            </a:r>
          </a:p>
          <a:p>
            <a:r>
              <a:rPr lang="en-GB" dirty="0"/>
              <a:t>If the rule is updated the Test Edit Window must be re-opened to pick up the changes</a:t>
            </a:r>
          </a:p>
          <a:p>
            <a:pPr marL="0" indent="0">
              <a:buNone/>
              <a:defRPr/>
            </a:pPr>
            <a:endParaRPr lang="en-GB" dirty="0"/>
          </a:p>
          <a:p>
            <a:pPr marL="0" indent="0">
              <a:buNone/>
              <a:defRPr/>
            </a:pPr>
            <a:endParaRPr lang="en-GB" dirty="0"/>
          </a:p>
          <a:p>
            <a:endParaRPr lang="en-GB" dirty="0"/>
          </a:p>
        </p:txBody>
      </p:sp>
    </p:spTree>
    <p:extLst>
      <p:ext uri="{BB962C8B-B14F-4D97-AF65-F5344CB8AC3E}">
        <p14:creationId xmlns:p14="http://schemas.microsoft.com/office/powerpoint/2010/main" val="21379309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Worked Examples 1</a:t>
            </a:r>
          </a:p>
        </p:txBody>
      </p:sp>
      <p:sp>
        <p:nvSpPr>
          <p:cNvPr id="3" name="Content Placeholder 2"/>
          <p:cNvSpPr>
            <a:spLocks noGrp="1"/>
          </p:cNvSpPr>
          <p:nvPr>
            <p:ph idx="1"/>
          </p:nvPr>
        </p:nvSpPr>
        <p:spPr>
          <a:xfrm>
            <a:off x="1096962" y="2369344"/>
            <a:ext cx="7886700" cy="4478546"/>
          </a:xfrm>
        </p:spPr>
        <p:txBody>
          <a:bodyPr>
            <a:normAutofit fontScale="92500" lnSpcReduction="20000"/>
          </a:bodyPr>
          <a:lstStyle/>
          <a:p>
            <a:pPr marL="457177" indent="-457177">
              <a:lnSpc>
                <a:spcPct val="110000"/>
              </a:lnSpc>
              <a:buFont typeface="+mj-lt"/>
              <a:buAutoNum type="alphaUcPeriod"/>
            </a:pPr>
            <a:r>
              <a:rPr lang="en-GB" sz="2400" dirty="0"/>
              <a:t>Create new XPath validation rule for Counterparty records</a:t>
            </a:r>
          </a:p>
          <a:p>
            <a:pPr lvl="1">
              <a:lnSpc>
                <a:spcPct val="110000"/>
              </a:lnSpc>
            </a:pPr>
            <a:r>
              <a:rPr lang="en-GB" sz="2100" dirty="0"/>
              <a:t>Use the name: SCB-Counterparty-</a:t>
            </a:r>
            <a:r>
              <a:rPr lang="en-GB" sz="2100" dirty="0" err="1"/>
              <a:t>ShortNameMandatory</a:t>
            </a:r>
            <a:endParaRPr lang="en-GB" sz="2100" dirty="0"/>
          </a:p>
          <a:p>
            <a:pPr lvl="1">
              <a:lnSpc>
                <a:spcPct val="110000"/>
              </a:lnSpc>
            </a:pPr>
            <a:r>
              <a:rPr lang="en-GB" sz="2100" dirty="0"/>
              <a:t>Set all properties, XPath and regex to make </a:t>
            </a:r>
            <a:r>
              <a:rPr lang="en-GB" sz="2100" dirty="0" err="1"/>
              <a:t>ShortName</a:t>
            </a:r>
            <a:r>
              <a:rPr lang="en-GB" sz="2100" dirty="0"/>
              <a:t> mandatory </a:t>
            </a:r>
          </a:p>
          <a:p>
            <a:pPr lvl="1">
              <a:lnSpc>
                <a:spcPct val="110000"/>
              </a:lnSpc>
            </a:pPr>
            <a:r>
              <a:rPr lang="en-GB" sz="2100" dirty="0"/>
              <a:t>Test </a:t>
            </a:r>
            <a:r>
              <a:rPr lang="en-GB" sz="2100" dirty="0" err="1"/>
              <a:t>XPath</a:t>
            </a:r>
            <a:r>
              <a:rPr lang="en-GB" sz="2100" dirty="0"/>
              <a:t> rule in </a:t>
            </a:r>
            <a:r>
              <a:rPr lang="en-GB" sz="2100" dirty="0" err="1"/>
              <a:t>XPath</a:t>
            </a:r>
            <a:r>
              <a:rPr lang="en-GB" sz="2100" dirty="0"/>
              <a:t> validation rule tester </a:t>
            </a:r>
          </a:p>
          <a:p>
            <a:pPr lvl="1">
              <a:lnSpc>
                <a:spcPct val="110000"/>
              </a:lnSpc>
            </a:pPr>
            <a:r>
              <a:rPr lang="en-GB" sz="2100" dirty="0"/>
              <a:t>Create a new Counterparty and see your rule in action </a:t>
            </a:r>
          </a:p>
          <a:p>
            <a:pPr marL="457177" indent="-457177">
              <a:lnSpc>
                <a:spcPct val="110000"/>
              </a:lnSpc>
              <a:buFont typeface="+mj-lt"/>
              <a:buAutoNum type="alphaUcPeriod"/>
            </a:pPr>
            <a:endParaRPr lang="en-GB" sz="2400" dirty="0"/>
          </a:p>
          <a:p>
            <a:pPr marL="457177" indent="-457177">
              <a:lnSpc>
                <a:spcPct val="110000"/>
              </a:lnSpc>
              <a:buFont typeface="+mj-lt"/>
              <a:buAutoNum type="alphaUcPeriod"/>
            </a:pPr>
            <a:r>
              <a:rPr lang="en-GB" sz="2400" dirty="0"/>
              <a:t>Modify the XPath validation rule you created</a:t>
            </a:r>
          </a:p>
          <a:p>
            <a:pPr marL="685766" lvl="2">
              <a:lnSpc>
                <a:spcPct val="110000"/>
              </a:lnSpc>
            </a:pPr>
            <a:r>
              <a:rPr lang="en-GB" sz="2100" dirty="0"/>
              <a:t>Use the name: SCB-Counterparty-</a:t>
            </a:r>
            <a:r>
              <a:rPr lang="en-GB" sz="2100" dirty="0" err="1"/>
              <a:t>ShortNameMandatory</a:t>
            </a:r>
            <a:endParaRPr lang="en-GB" sz="2100" dirty="0"/>
          </a:p>
          <a:p>
            <a:pPr lvl="1">
              <a:lnSpc>
                <a:spcPct val="110000"/>
              </a:lnSpc>
            </a:pPr>
            <a:r>
              <a:rPr lang="en-GB" sz="2100" dirty="0"/>
              <a:t>Relax the XPath rule so that its an outcome is warning </a:t>
            </a:r>
          </a:p>
          <a:p>
            <a:pPr lvl="1">
              <a:lnSpc>
                <a:spcPct val="110000"/>
              </a:lnSpc>
            </a:pPr>
            <a:r>
              <a:rPr lang="en-GB" sz="2100" dirty="0"/>
              <a:t>Create a new Counterparty and see the effect of your change</a:t>
            </a:r>
          </a:p>
          <a:p>
            <a:pPr marL="457177" indent="-457177">
              <a:lnSpc>
                <a:spcPct val="110000"/>
              </a:lnSpc>
              <a:buFont typeface="+mj-lt"/>
              <a:buAutoNum type="alphaUcPeriod"/>
            </a:pPr>
            <a:endParaRPr lang="en-GB" sz="2400" dirty="0"/>
          </a:p>
          <a:p>
            <a:pPr marL="457177" indent="-457177">
              <a:lnSpc>
                <a:spcPct val="110000"/>
              </a:lnSpc>
              <a:buFont typeface="+mj-lt"/>
              <a:buAutoNum type="alphaUcPeriod"/>
            </a:pPr>
            <a:r>
              <a:rPr lang="en-GB" sz="2400" dirty="0"/>
              <a:t>Create new XPath validation rule for Counterparty records</a:t>
            </a:r>
          </a:p>
          <a:p>
            <a:pPr lvl="1">
              <a:lnSpc>
                <a:spcPct val="110000"/>
              </a:lnSpc>
            </a:pPr>
            <a:r>
              <a:rPr lang="en-GB" sz="2000" dirty="0"/>
              <a:t>Use the name: SCB-Counterparty-</a:t>
            </a:r>
            <a:r>
              <a:rPr lang="en-GB" sz="2000" dirty="0" err="1"/>
              <a:t>FullNameReadOnly</a:t>
            </a:r>
            <a:endParaRPr lang="en-GB" sz="2000" dirty="0"/>
          </a:p>
          <a:p>
            <a:pPr lvl="1">
              <a:lnSpc>
                <a:spcPct val="110000"/>
              </a:lnSpc>
            </a:pPr>
            <a:r>
              <a:rPr lang="en-GB" sz="2000" dirty="0"/>
              <a:t>Make the Counterparty ‘Full Name' field read only</a:t>
            </a:r>
          </a:p>
          <a:p>
            <a:pPr lvl="1">
              <a:lnSpc>
                <a:spcPct val="110000"/>
              </a:lnSpc>
            </a:pPr>
            <a:r>
              <a:rPr lang="en-GB" sz="2000" dirty="0"/>
              <a:t>Test </a:t>
            </a:r>
            <a:r>
              <a:rPr lang="en-GB" sz="2000" dirty="0" err="1"/>
              <a:t>XPath</a:t>
            </a:r>
            <a:r>
              <a:rPr lang="en-GB" sz="2000" dirty="0"/>
              <a:t> rule in </a:t>
            </a:r>
            <a:r>
              <a:rPr lang="en-GB" sz="2000" dirty="0" err="1"/>
              <a:t>XPath</a:t>
            </a:r>
            <a:r>
              <a:rPr lang="en-GB" sz="2000" dirty="0"/>
              <a:t> validation rule tester </a:t>
            </a:r>
          </a:p>
          <a:p>
            <a:pPr lvl="1">
              <a:lnSpc>
                <a:spcPct val="110000"/>
              </a:lnSpc>
            </a:pPr>
            <a:r>
              <a:rPr lang="en-GB" sz="2000" dirty="0"/>
              <a:t>Create a new Counterparty and see your rule in action </a:t>
            </a:r>
          </a:p>
          <a:p>
            <a:pPr>
              <a:lnSpc>
                <a:spcPct val="110000"/>
              </a:lnSpc>
            </a:pPr>
            <a:endParaRPr lang="en-GB" sz="2000" dirty="0"/>
          </a:p>
        </p:txBody>
      </p:sp>
    </p:spTree>
    <p:extLst>
      <p:ext uri="{BB962C8B-B14F-4D97-AF65-F5344CB8AC3E}">
        <p14:creationId xmlns:p14="http://schemas.microsoft.com/office/powerpoint/2010/main" val="234819754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Worked Examples 1 Answers - A</a:t>
            </a:r>
          </a:p>
        </p:txBody>
      </p:sp>
      <p:sp>
        <p:nvSpPr>
          <p:cNvPr id="3" name="Content Placeholder 2"/>
          <p:cNvSpPr>
            <a:spLocks noGrp="1"/>
          </p:cNvSpPr>
          <p:nvPr>
            <p:ph idx="1"/>
          </p:nvPr>
        </p:nvSpPr>
        <p:spPr/>
        <p:txBody>
          <a:bodyPr>
            <a:normAutofit/>
          </a:bodyPr>
          <a:lstStyle/>
          <a:p>
            <a:pPr marL="0" indent="0">
              <a:buNone/>
            </a:pPr>
            <a:r>
              <a:rPr lang="en-GB" sz="1600" dirty="0"/>
              <a:t>“SCB-Counterparty-ShortNameMandatory",,,,,,,,,,,,,,,,"com.iMeta.Assassin.Model.Core.Counterparty","com.iMeta.Assassin.Model.Core","com.iMeta.Assassin.Validation.XPathValidationRule","com.iMeta.Assassin.Validation","ShortName",,,"SCB-Counterparty-ShortNameMandatory","{0} is required</a:t>
            </a:r>
          </a:p>
          <a:p>
            <a:pPr marL="0" indent="0">
              <a:buNone/>
            </a:pPr>
            <a:r>
              <a:rPr lang="en-GB" sz="1600" dirty="0"/>
              <a:t>","</a:t>
            </a:r>
            <a:r>
              <a:rPr lang="en-GB" sz="1600" dirty="0" err="1"/>
              <a:t>True","False","False</a:t>
            </a:r>
            <a:r>
              <a:rPr lang="en-GB" sz="1600" dirty="0"/>
              <a:t>","^.+$","</a:t>
            </a:r>
            <a:r>
              <a:rPr lang="en-GB" sz="1600" dirty="0" err="1"/>
              <a:t>InvalidAndMandatory</a:t>
            </a:r>
            <a:r>
              <a:rPr lang="en-GB" sz="1600" dirty="0"/>
              <a:t>","","","Low","/Counterparty/</a:t>
            </a:r>
            <a:r>
              <a:rPr lang="en-GB" sz="1600" dirty="0" err="1"/>
              <a:t>ShortName</a:t>
            </a:r>
            <a:r>
              <a:rPr lang="en-GB" sz="1600" dirty="0"/>
              <a:t>"</a:t>
            </a:r>
          </a:p>
        </p:txBody>
      </p:sp>
      <p:pic>
        <p:nvPicPr>
          <p:cNvPr id="4" name="Picture 3"/>
          <p:cNvPicPr>
            <a:picLocks noChangeAspect="1"/>
          </p:cNvPicPr>
          <p:nvPr/>
        </p:nvPicPr>
        <p:blipFill>
          <a:blip r:embed="rId2"/>
          <a:stretch>
            <a:fillRect/>
          </a:stretch>
        </p:blipFill>
        <p:spPr>
          <a:xfrm>
            <a:off x="544186" y="3793539"/>
            <a:ext cx="4298000" cy="3412153"/>
          </a:xfrm>
          <a:prstGeom prst="rect">
            <a:avLst/>
          </a:prstGeom>
        </p:spPr>
      </p:pic>
      <p:pic>
        <p:nvPicPr>
          <p:cNvPr id="5" name="Picture 4"/>
          <p:cNvPicPr>
            <a:picLocks noChangeAspect="1"/>
          </p:cNvPicPr>
          <p:nvPr/>
        </p:nvPicPr>
        <p:blipFill>
          <a:blip r:embed="rId3"/>
          <a:stretch>
            <a:fillRect/>
          </a:stretch>
        </p:blipFill>
        <p:spPr>
          <a:xfrm>
            <a:off x="5231519" y="3793539"/>
            <a:ext cx="4304922" cy="3412153"/>
          </a:xfrm>
          <a:prstGeom prst="rect">
            <a:avLst/>
          </a:prstGeom>
        </p:spPr>
      </p:pic>
    </p:spTree>
    <p:extLst>
      <p:ext uri="{BB962C8B-B14F-4D97-AF65-F5344CB8AC3E}">
        <p14:creationId xmlns:p14="http://schemas.microsoft.com/office/powerpoint/2010/main" val="88693870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Worked Examples 1 Answers - B</a:t>
            </a:r>
          </a:p>
        </p:txBody>
      </p:sp>
      <p:sp>
        <p:nvSpPr>
          <p:cNvPr id="3" name="Content Placeholder 2"/>
          <p:cNvSpPr>
            <a:spLocks noGrp="1"/>
          </p:cNvSpPr>
          <p:nvPr>
            <p:ph idx="1"/>
          </p:nvPr>
        </p:nvSpPr>
        <p:spPr/>
        <p:txBody>
          <a:bodyPr>
            <a:normAutofit/>
          </a:bodyPr>
          <a:lstStyle/>
          <a:p>
            <a:pPr marL="0" indent="0">
              <a:buNone/>
            </a:pPr>
            <a:r>
              <a:rPr lang="en-GB" sz="1600" dirty="0"/>
              <a:t>"SCB-Counterparty-ShortNameMandatory",,,,,,,,,,,,,,,,"com.iMeta.Assassin.Model.Core.Counterparty","com.iMeta.Assassin.Model.Core","com.iMeta.Assassin.Validation.XPathValidationRule","com.iMeta.Assassin.Validation","ShortName",,,"SCB-Counterparty-ShortNameMandatory","{0} is required</a:t>
            </a:r>
          </a:p>
          <a:p>
            <a:pPr marL="0" indent="0">
              <a:buNone/>
            </a:pPr>
            <a:r>
              <a:rPr lang="en-GB" sz="1600" dirty="0"/>
              <a:t>","</a:t>
            </a:r>
            <a:r>
              <a:rPr lang="en-GB" sz="1600" dirty="0" err="1"/>
              <a:t>True","False","False</a:t>
            </a:r>
            <a:r>
              <a:rPr lang="en-GB" sz="1600" dirty="0"/>
              <a:t>","^.+$","</a:t>
            </a:r>
            <a:r>
              <a:rPr lang="en-GB" sz="1600" b="1" dirty="0" err="1"/>
              <a:t>Warning</a:t>
            </a:r>
            <a:r>
              <a:rPr lang="en-GB" sz="1600" dirty="0" err="1"/>
              <a:t>","","","Low</a:t>
            </a:r>
            <a:r>
              <a:rPr lang="en-GB" sz="1600" dirty="0"/>
              <a:t>","/Counterparty/</a:t>
            </a:r>
            <a:r>
              <a:rPr lang="en-GB" sz="1600" dirty="0" err="1"/>
              <a:t>ShortName</a:t>
            </a:r>
            <a:r>
              <a:rPr lang="en-GB" sz="1600" dirty="0"/>
              <a:t>"</a:t>
            </a:r>
          </a:p>
          <a:p>
            <a:pPr marL="514324" indent="-514324">
              <a:buFont typeface="+mj-lt"/>
              <a:buAutoNum type="alphaUcPeriod" startAt="2"/>
            </a:pPr>
            <a:endParaRPr lang="en-GB" dirty="0"/>
          </a:p>
          <a:p>
            <a:pPr marL="514324" indent="-514324">
              <a:buFont typeface="+mj-lt"/>
              <a:buAutoNum type="alphaUcPeriod" startAt="2"/>
            </a:pPr>
            <a:endParaRPr lang="en-GB" dirty="0"/>
          </a:p>
        </p:txBody>
      </p:sp>
      <p:pic>
        <p:nvPicPr>
          <p:cNvPr id="4" name="Picture 3"/>
          <p:cNvPicPr>
            <a:picLocks noChangeAspect="1"/>
          </p:cNvPicPr>
          <p:nvPr/>
        </p:nvPicPr>
        <p:blipFill>
          <a:blip r:embed="rId2"/>
          <a:stretch>
            <a:fillRect/>
          </a:stretch>
        </p:blipFill>
        <p:spPr>
          <a:xfrm>
            <a:off x="607982" y="3795822"/>
            <a:ext cx="4234555" cy="3380256"/>
          </a:xfrm>
          <a:prstGeom prst="rect">
            <a:avLst/>
          </a:prstGeom>
        </p:spPr>
      </p:pic>
      <p:pic>
        <p:nvPicPr>
          <p:cNvPr id="5" name="Picture 4"/>
          <p:cNvPicPr>
            <a:picLocks noChangeAspect="1"/>
          </p:cNvPicPr>
          <p:nvPr/>
        </p:nvPicPr>
        <p:blipFill>
          <a:blip r:embed="rId3"/>
          <a:stretch>
            <a:fillRect/>
          </a:stretch>
        </p:blipFill>
        <p:spPr>
          <a:xfrm>
            <a:off x="5207967" y="3795822"/>
            <a:ext cx="4264678" cy="3380255"/>
          </a:xfrm>
          <a:prstGeom prst="rect">
            <a:avLst/>
          </a:prstGeom>
        </p:spPr>
      </p:pic>
    </p:spTree>
    <p:extLst>
      <p:ext uri="{BB962C8B-B14F-4D97-AF65-F5344CB8AC3E}">
        <p14:creationId xmlns:p14="http://schemas.microsoft.com/office/powerpoint/2010/main" val="227257431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Worked Examples 1 Answers - C</a:t>
            </a:r>
          </a:p>
        </p:txBody>
      </p:sp>
      <p:sp>
        <p:nvSpPr>
          <p:cNvPr id="3" name="Content Placeholder 2"/>
          <p:cNvSpPr>
            <a:spLocks noGrp="1"/>
          </p:cNvSpPr>
          <p:nvPr>
            <p:ph idx="1"/>
          </p:nvPr>
        </p:nvSpPr>
        <p:spPr/>
        <p:txBody>
          <a:bodyPr>
            <a:normAutofit/>
          </a:bodyPr>
          <a:lstStyle/>
          <a:p>
            <a:pPr marL="0" indent="0">
              <a:buNone/>
            </a:pPr>
            <a:r>
              <a:rPr lang="en-GB" sz="1600" dirty="0"/>
              <a:t>"SCB-Counterparty-FullNameReadOnly",,,,,,,,,,,,,,,,"com.iMeta.Assassin.Model.Core.Counterparty","com.iMeta.Assassin.Model.Core","com.iMeta.Assassin.Validation.XPathValidationRule","com.iMeta.Assassin.Validation","FullName",,,"SCB-Counterparty-FullNameReadOnly","Full name is read only","True","False","False","","</a:t>
            </a:r>
            <a:r>
              <a:rPr lang="en-GB" sz="1600" dirty="0" err="1"/>
              <a:t>Readonly</a:t>
            </a:r>
            <a:r>
              <a:rPr lang="en-GB" sz="1600" dirty="0"/>
              <a:t>","","","Low","/Counterparty/</a:t>
            </a:r>
            <a:r>
              <a:rPr lang="en-GB" sz="1600" dirty="0" err="1"/>
              <a:t>FullName</a:t>
            </a:r>
            <a:r>
              <a:rPr lang="en-GB" sz="1600" dirty="0"/>
              <a:t>"</a:t>
            </a:r>
          </a:p>
          <a:p>
            <a:pPr marL="514324" indent="-514324">
              <a:buFont typeface="+mj-lt"/>
              <a:buAutoNum type="alphaUcPeriod" startAt="3"/>
            </a:pPr>
            <a:endParaRPr lang="en-GB" sz="1600" dirty="0"/>
          </a:p>
          <a:p>
            <a:pPr marL="514324" indent="-514324">
              <a:buFont typeface="+mj-lt"/>
              <a:buAutoNum type="alphaUcPeriod" startAt="3"/>
            </a:pPr>
            <a:endParaRPr lang="en-GB" dirty="0"/>
          </a:p>
        </p:txBody>
      </p:sp>
      <p:pic>
        <p:nvPicPr>
          <p:cNvPr id="4" name="Picture 3"/>
          <p:cNvPicPr>
            <a:picLocks noChangeAspect="1"/>
          </p:cNvPicPr>
          <p:nvPr/>
        </p:nvPicPr>
        <p:blipFill>
          <a:blip r:embed="rId2"/>
          <a:stretch>
            <a:fillRect/>
          </a:stretch>
        </p:blipFill>
        <p:spPr>
          <a:xfrm>
            <a:off x="693044" y="3668233"/>
            <a:ext cx="4169106" cy="3327092"/>
          </a:xfrm>
          <a:prstGeom prst="rect">
            <a:avLst/>
          </a:prstGeom>
        </p:spPr>
      </p:pic>
      <p:pic>
        <p:nvPicPr>
          <p:cNvPr id="5" name="Picture 4"/>
          <p:cNvPicPr>
            <a:picLocks noChangeAspect="1"/>
          </p:cNvPicPr>
          <p:nvPr/>
        </p:nvPicPr>
        <p:blipFill>
          <a:blip r:embed="rId3"/>
          <a:stretch>
            <a:fillRect/>
          </a:stretch>
        </p:blipFill>
        <p:spPr>
          <a:xfrm>
            <a:off x="5202476" y="3668233"/>
            <a:ext cx="4185107" cy="3327092"/>
          </a:xfrm>
          <a:prstGeom prst="rect">
            <a:avLst/>
          </a:prstGeom>
        </p:spPr>
      </p:pic>
    </p:spTree>
    <p:extLst>
      <p:ext uri="{BB962C8B-B14F-4D97-AF65-F5344CB8AC3E}">
        <p14:creationId xmlns:p14="http://schemas.microsoft.com/office/powerpoint/2010/main" val="5740351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XPath rule overriding </a:t>
            </a:r>
          </a:p>
        </p:txBody>
      </p:sp>
      <p:sp>
        <p:nvSpPr>
          <p:cNvPr id="3" name="Content Placeholder 2"/>
          <p:cNvSpPr>
            <a:spLocks noGrp="1"/>
          </p:cNvSpPr>
          <p:nvPr>
            <p:ph idx="1"/>
          </p:nvPr>
        </p:nvSpPr>
        <p:spPr>
          <a:xfrm>
            <a:off x="897520" y="3302458"/>
            <a:ext cx="8257592" cy="3523931"/>
          </a:xfrm>
        </p:spPr>
        <p:txBody>
          <a:bodyPr>
            <a:noAutofit/>
          </a:bodyPr>
          <a:lstStyle/>
          <a:p>
            <a:r>
              <a:rPr lang="en-GB" sz="2200" dirty="0"/>
              <a:t>Rule priorities can be configured to allow rules to override each other</a:t>
            </a:r>
          </a:p>
          <a:p>
            <a:r>
              <a:rPr lang="en-GB" sz="2200" dirty="0"/>
              <a:t>A common example is where an SCB or market specific SSI rule should override a general SSI rule</a:t>
            </a:r>
          </a:p>
          <a:p>
            <a:r>
              <a:rPr lang="en-GB" sz="2200" dirty="0"/>
              <a:t>From the General tab of the Editor a Group must be defined for the rule in order to support overriding</a:t>
            </a:r>
          </a:p>
          <a:p>
            <a:r>
              <a:rPr lang="en-GB" sz="2200" dirty="0"/>
              <a:t>The Group Rule Priority of the rule can be set from </a:t>
            </a:r>
            <a:br>
              <a:rPr lang="en-GB" sz="2200" dirty="0"/>
            </a:br>
            <a:r>
              <a:rPr lang="en-GB" sz="2200" dirty="0"/>
              <a:t>(High, Medium and Low)</a:t>
            </a:r>
          </a:p>
          <a:p>
            <a:r>
              <a:rPr lang="en-GB" sz="2200" dirty="0"/>
              <a:t>When rules are executed any matching rules (rules applicable to the data) in the same group will override rules with a lower priority</a:t>
            </a:r>
          </a:p>
          <a:p>
            <a:endParaRPr lang="en-GB" sz="2400" dirty="0"/>
          </a:p>
        </p:txBody>
      </p:sp>
      <p:pic>
        <p:nvPicPr>
          <p:cNvPr id="6" name="Picture 5"/>
          <p:cNvPicPr>
            <a:picLocks noChangeAspect="1"/>
          </p:cNvPicPr>
          <p:nvPr/>
        </p:nvPicPr>
        <p:blipFill>
          <a:blip r:embed="rId3"/>
          <a:stretch>
            <a:fillRect/>
          </a:stretch>
        </p:blipFill>
        <p:spPr>
          <a:xfrm>
            <a:off x="1412648" y="2150734"/>
            <a:ext cx="7124700" cy="1009650"/>
          </a:xfrm>
          <a:prstGeom prst="rect">
            <a:avLst/>
          </a:prstGeom>
        </p:spPr>
      </p:pic>
    </p:spTree>
    <p:extLst>
      <p:ext uri="{BB962C8B-B14F-4D97-AF65-F5344CB8AC3E}">
        <p14:creationId xmlns:p14="http://schemas.microsoft.com/office/powerpoint/2010/main" val="32255925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XPath rule overriding</a:t>
            </a:r>
          </a:p>
        </p:txBody>
      </p:sp>
      <p:sp>
        <p:nvSpPr>
          <p:cNvPr id="3" name="Content Placeholder 2"/>
          <p:cNvSpPr>
            <a:spLocks noGrp="1"/>
          </p:cNvSpPr>
          <p:nvPr>
            <p:ph idx="1"/>
          </p:nvPr>
        </p:nvSpPr>
        <p:spPr>
          <a:xfrm>
            <a:off x="1000157" y="2369344"/>
            <a:ext cx="8108302" cy="4158456"/>
          </a:xfrm>
        </p:spPr>
        <p:txBody>
          <a:bodyPr>
            <a:normAutofit/>
          </a:bodyPr>
          <a:lstStyle/>
          <a:p>
            <a:pPr>
              <a:lnSpc>
                <a:spcPct val="120000"/>
              </a:lnSpc>
            </a:pPr>
            <a:r>
              <a:rPr lang="en-GB" sz="2400" dirty="0"/>
              <a:t>Examples of XPath rule overriding a general SSI rule:</a:t>
            </a:r>
          </a:p>
          <a:p>
            <a:pPr lvl="1">
              <a:lnSpc>
                <a:spcPct val="120000"/>
              </a:lnSpc>
            </a:pPr>
            <a:r>
              <a:rPr lang="en-GB" sz="2000" dirty="0"/>
              <a:t>SCB-BOTH-0020 </a:t>
            </a:r>
          </a:p>
          <a:p>
            <a:pPr lvl="2">
              <a:lnSpc>
                <a:spcPct val="120000"/>
              </a:lnSpc>
            </a:pPr>
            <a:r>
              <a:rPr lang="en-GB" sz="1600" dirty="0"/>
              <a:t>(A simple example covered next)</a:t>
            </a:r>
          </a:p>
          <a:p>
            <a:pPr lvl="1">
              <a:lnSpc>
                <a:spcPct val="120000"/>
              </a:lnSpc>
            </a:pPr>
            <a:r>
              <a:rPr lang="en-GB" sz="2000" dirty="0"/>
              <a:t>SCB-BOTH-0020-OVR           </a:t>
            </a:r>
          </a:p>
          <a:p>
            <a:pPr lvl="2">
              <a:lnSpc>
                <a:spcPct val="120000"/>
              </a:lnSpc>
            </a:pPr>
            <a:r>
              <a:rPr lang="en-GB" sz="1600" dirty="0"/>
              <a:t>(A more complex example covered later)</a:t>
            </a:r>
          </a:p>
          <a:p>
            <a:pPr>
              <a:lnSpc>
                <a:spcPct val="120000"/>
              </a:lnSpc>
            </a:pPr>
            <a:endParaRPr lang="en-GB" sz="2400" dirty="0"/>
          </a:p>
          <a:p>
            <a:pPr>
              <a:lnSpc>
                <a:spcPct val="120000"/>
              </a:lnSpc>
            </a:pPr>
            <a:r>
              <a:rPr lang="en-GB" sz="2400" dirty="0"/>
              <a:t>Use this SQL to determine rules captured by a group:</a:t>
            </a:r>
          </a:p>
          <a:p>
            <a:pPr marL="457177" lvl="1" indent="0">
              <a:lnSpc>
                <a:spcPct val="120000"/>
              </a:lnSpc>
              <a:buNone/>
            </a:pPr>
            <a:r>
              <a:rPr lang="en-GB" sz="1200" dirty="0">
                <a:latin typeface="Consolas" panose="020B0609020204030204" pitchFamily="49" charset="0"/>
                <a:cs typeface="Consolas" panose="020B0609020204030204" pitchFamily="49" charset="0"/>
              </a:rPr>
              <a:t>select "Id", "Group", "</a:t>
            </a:r>
            <a:r>
              <a:rPr lang="en-GB" sz="1200" dirty="0" err="1">
                <a:latin typeface="Consolas" panose="020B0609020204030204" pitchFamily="49" charset="0"/>
                <a:cs typeface="Consolas" panose="020B0609020204030204" pitchFamily="49" charset="0"/>
              </a:rPr>
              <a:t>GroupMatchPriority</a:t>
            </a:r>
            <a:r>
              <a:rPr lang="en-GB" sz="1200" dirty="0">
                <a:latin typeface="Consolas" panose="020B0609020204030204" pitchFamily="49" charset="0"/>
                <a:cs typeface="Consolas" panose="020B0609020204030204" pitchFamily="49" charset="0"/>
              </a:rPr>
              <a:t>" from "</a:t>
            </a:r>
            <a:r>
              <a:rPr lang="en-GB" sz="1200" dirty="0" err="1">
                <a:latin typeface="Consolas" panose="020B0609020204030204" pitchFamily="49" charset="0"/>
                <a:cs typeface="Consolas" panose="020B0609020204030204" pitchFamily="49" charset="0"/>
              </a:rPr>
              <a:t>ValRule</a:t>
            </a:r>
            <a:r>
              <a:rPr lang="en-GB" sz="1200" dirty="0">
                <a:latin typeface="Consolas" panose="020B0609020204030204" pitchFamily="49" charset="0"/>
                <a:cs typeface="Consolas" panose="020B0609020204030204" pitchFamily="49" charset="0"/>
              </a:rPr>
              <a:t>" where "Group" like '%';</a:t>
            </a:r>
          </a:p>
        </p:txBody>
      </p:sp>
    </p:spTree>
    <p:extLst>
      <p:ext uri="{BB962C8B-B14F-4D97-AF65-F5344CB8AC3E}">
        <p14:creationId xmlns:p14="http://schemas.microsoft.com/office/powerpoint/2010/main" val="2019224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3" y="1228007"/>
            <a:ext cx="8232015" cy="644847"/>
          </a:xfrm>
        </p:spPr>
        <p:txBody>
          <a:bodyPr>
            <a:normAutofit/>
          </a:bodyPr>
          <a:lstStyle/>
          <a:p>
            <a:r>
              <a:rPr lang="en-GB" dirty="0"/>
              <a:t>XPath rule overriding example</a:t>
            </a:r>
          </a:p>
        </p:txBody>
      </p:sp>
      <p:sp>
        <p:nvSpPr>
          <p:cNvPr id="14" name="Content Placeholder 13"/>
          <p:cNvSpPr>
            <a:spLocks noGrp="1"/>
          </p:cNvSpPr>
          <p:nvPr>
            <p:ph sz="half" idx="2"/>
          </p:nvPr>
        </p:nvSpPr>
        <p:spPr>
          <a:xfrm>
            <a:off x="1096963" y="5782081"/>
            <a:ext cx="8232015" cy="1107670"/>
          </a:xfrm>
        </p:spPr>
        <p:txBody>
          <a:bodyPr>
            <a:normAutofit/>
          </a:bodyPr>
          <a:lstStyle/>
          <a:p>
            <a:pPr>
              <a:lnSpc>
                <a:spcPct val="120000"/>
              </a:lnSpc>
            </a:pPr>
            <a:r>
              <a:rPr lang="en-GB" sz="2900" dirty="0"/>
              <a:t>This rule defines a valid SWIFT BIC format for a field called SenderToReceiver2 on an SSI</a:t>
            </a:r>
          </a:p>
          <a:p>
            <a:pPr>
              <a:lnSpc>
                <a:spcPct val="120000"/>
              </a:lnSpc>
            </a:pPr>
            <a:endParaRPr lang="en-GB" sz="2000" dirty="0"/>
          </a:p>
        </p:txBody>
      </p:sp>
      <p:pic>
        <p:nvPicPr>
          <p:cNvPr id="6" name="Content Placeholder 5"/>
          <p:cNvPicPr>
            <a:picLocks noGrp="1" noChangeAspect="1"/>
          </p:cNvPicPr>
          <p:nvPr>
            <p:ph sz="half" idx="1"/>
          </p:nvPr>
        </p:nvPicPr>
        <p:blipFill>
          <a:blip r:embed="rId3"/>
          <a:stretch>
            <a:fillRect/>
          </a:stretch>
        </p:blipFill>
        <p:spPr>
          <a:xfrm>
            <a:off x="1096960" y="2301389"/>
            <a:ext cx="6057574" cy="2361545"/>
          </a:xfrm>
          <a:prstGeom prst="rect">
            <a:avLst/>
          </a:prstGeom>
          <a:ln>
            <a:solidFill>
              <a:schemeClr val="accent3">
                <a:lumMod val="75000"/>
              </a:schemeClr>
            </a:solidFill>
          </a:ln>
        </p:spPr>
      </p:pic>
      <p:pic>
        <p:nvPicPr>
          <p:cNvPr id="7" name="Picture 6"/>
          <p:cNvPicPr>
            <a:picLocks noChangeAspect="1"/>
          </p:cNvPicPr>
          <p:nvPr/>
        </p:nvPicPr>
        <p:blipFill rotWithShape="1">
          <a:blip r:embed="rId4"/>
          <a:srcRect t="-560" r="68530" b="560"/>
          <a:stretch/>
        </p:blipFill>
        <p:spPr>
          <a:xfrm>
            <a:off x="6352353" y="3803307"/>
            <a:ext cx="2297434" cy="1719255"/>
          </a:xfrm>
          <a:prstGeom prst="rect">
            <a:avLst/>
          </a:prstGeom>
          <a:ln>
            <a:solidFill>
              <a:schemeClr val="accent3">
                <a:lumMod val="75000"/>
              </a:schemeClr>
            </a:solidFill>
          </a:ln>
        </p:spPr>
      </p:pic>
    </p:spTree>
    <p:extLst>
      <p:ext uri="{BB962C8B-B14F-4D97-AF65-F5344CB8AC3E}">
        <p14:creationId xmlns:p14="http://schemas.microsoft.com/office/powerpoint/2010/main" val="29518825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3" y="1205299"/>
            <a:ext cx="8232015" cy="644847"/>
          </a:xfrm>
        </p:spPr>
        <p:txBody>
          <a:bodyPr>
            <a:normAutofit/>
          </a:bodyPr>
          <a:lstStyle/>
          <a:p>
            <a:r>
              <a:rPr lang="en-GB" dirty="0"/>
              <a:t>XPath rule groups &amp; overriding example</a:t>
            </a:r>
          </a:p>
        </p:txBody>
      </p:sp>
      <p:sp>
        <p:nvSpPr>
          <p:cNvPr id="14" name="Content Placeholder 13"/>
          <p:cNvSpPr>
            <a:spLocks noGrp="1"/>
          </p:cNvSpPr>
          <p:nvPr>
            <p:ph sz="half" idx="2"/>
          </p:nvPr>
        </p:nvSpPr>
        <p:spPr>
          <a:xfrm>
            <a:off x="1096963" y="5782081"/>
            <a:ext cx="8232015" cy="1107670"/>
          </a:xfrm>
        </p:spPr>
        <p:txBody>
          <a:bodyPr>
            <a:normAutofit/>
          </a:bodyPr>
          <a:lstStyle/>
          <a:p>
            <a:pPr>
              <a:lnSpc>
                <a:spcPct val="120000"/>
              </a:lnSpc>
            </a:pPr>
            <a:r>
              <a:rPr lang="en-GB" sz="2900" dirty="0"/>
              <a:t>This rule defines an alternative for the same field when the </a:t>
            </a:r>
            <a:r>
              <a:rPr lang="en-GB" sz="2900" dirty="0" err="1"/>
              <a:t>SecurityTypeGroup</a:t>
            </a:r>
            <a:r>
              <a:rPr lang="en-GB" sz="2900" dirty="0"/>
              <a:t> is set to SYNEQU</a:t>
            </a:r>
            <a:endParaRPr lang="en-GB" sz="2000" dirty="0"/>
          </a:p>
        </p:txBody>
      </p:sp>
      <p:pic>
        <p:nvPicPr>
          <p:cNvPr id="5" name="Content Placeholder 4"/>
          <p:cNvPicPr>
            <a:picLocks noGrp="1" noChangeAspect="1"/>
          </p:cNvPicPr>
          <p:nvPr>
            <p:ph sz="half" idx="1"/>
          </p:nvPr>
        </p:nvPicPr>
        <p:blipFill>
          <a:blip r:embed="rId3"/>
          <a:stretch>
            <a:fillRect/>
          </a:stretch>
        </p:blipFill>
        <p:spPr>
          <a:xfrm>
            <a:off x="1096962" y="2041532"/>
            <a:ext cx="6052331" cy="2332669"/>
          </a:xfrm>
          <a:prstGeom prst="rect">
            <a:avLst/>
          </a:prstGeom>
          <a:ln>
            <a:solidFill>
              <a:schemeClr val="accent3">
                <a:lumMod val="75000"/>
              </a:schemeClr>
            </a:solidFill>
          </a:ln>
        </p:spPr>
      </p:pic>
      <p:pic>
        <p:nvPicPr>
          <p:cNvPr id="8" name="Picture 7"/>
          <p:cNvPicPr>
            <a:picLocks noChangeAspect="1"/>
          </p:cNvPicPr>
          <p:nvPr/>
        </p:nvPicPr>
        <p:blipFill>
          <a:blip r:embed="rId4"/>
          <a:stretch>
            <a:fillRect/>
          </a:stretch>
        </p:blipFill>
        <p:spPr>
          <a:xfrm>
            <a:off x="5454632" y="4188020"/>
            <a:ext cx="3389316" cy="1594062"/>
          </a:xfrm>
          <a:prstGeom prst="rect">
            <a:avLst/>
          </a:prstGeom>
          <a:ln>
            <a:solidFill>
              <a:schemeClr val="accent3">
                <a:lumMod val="75000"/>
              </a:schemeClr>
            </a:solidFill>
          </a:ln>
        </p:spPr>
      </p:pic>
    </p:spTree>
    <p:extLst>
      <p:ext uri="{BB962C8B-B14F-4D97-AF65-F5344CB8AC3E}">
        <p14:creationId xmlns:p14="http://schemas.microsoft.com/office/powerpoint/2010/main" val="3697287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Hierarchy</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6415030"/>
              </p:ext>
            </p:extLst>
          </p:nvPr>
        </p:nvGraphicFramePr>
        <p:xfrm>
          <a:off x="1096962" y="2370141"/>
          <a:ext cx="7886700" cy="4157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452685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Worked Examples 2</a:t>
            </a:r>
          </a:p>
        </p:txBody>
      </p:sp>
      <p:sp>
        <p:nvSpPr>
          <p:cNvPr id="3" name="Content Placeholder 2"/>
          <p:cNvSpPr>
            <a:spLocks noGrp="1"/>
          </p:cNvSpPr>
          <p:nvPr>
            <p:ph idx="1"/>
          </p:nvPr>
        </p:nvSpPr>
        <p:spPr/>
        <p:txBody>
          <a:bodyPr>
            <a:noAutofit/>
          </a:bodyPr>
          <a:lstStyle/>
          <a:p>
            <a:pPr marL="342883" indent="-342883">
              <a:buFont typeface="+mj-lt"/>
              <a:buAutoNum type="alphaUcPeriod"/>
            </a:pPr>
            <a:r>
              <a:rPr lang="en-GB" sz="2000" dirty="0"/>
              <a:t>To validate your understanding of XPath rules that check string properties, create a new XPath validation rule to enforce the SCB full name field as a mandatory field on trading accounts and only contains upper case characters</a:t>
            </a:r>
          </a:p>
          <a:p>
            <a:pPr lvl="1"/>
            <a:r>
              <a:rPr lang="en-GB" sz="1800" dirty="0"/>
              <a:t>Suggested </a:t>
            </a:r>
            <a:r>
              <a:rPr lang="en-GB" sz="2000" dirty="0"/>
              <a:t>rule</a:t>
            </a:r>
            <a:r>
              <a:rPr lang="en-GB" sz="1800" dirty="0"/>
              <a:t> name: SCB-</a:t>
            </a:r>
            <a:r>
              <a:rPr lang="en-GB" sz="1800" dirty="0" err="1"/>
              <a:t>TradingAccount</a:t>
            </a:r>
            <a:r>
              <a:rPr lang="en-GB" sz="1800" dirty="0"/>
              <a:t>-</a:t>
            </a:r>
            <a:r>
              <a:rPr lang="en-GB" sz="1800" dirty="0" err="1"/>
              <a:t>FullName-MandatoryAndUppercase</a:t>
            </a:r>
            <a:endParaRPr lang="en-GB" sz="1800" dirty="0"/>
          </a:p>
          <a:p>
            <a:endParaRPr lang="en-GB" sz="2000" dirty="0"/>
          </a:p>
          <a:p>
            <a:pPr marL="342883" indent="-342883">
              <a:buFont typeface="+mj-lt"/>
              <a:buAutoNum type="alphaUcPeriod" startAt="2"/>
            </a:pPr>
            <a:r>
              <a:rPr lang="en-GB" sz="2000" dirty="0"/>
              <a:t>To validate your understanding of XPath rules that check static data backed properties, create a new XPath validation rule to make a trading accounts invalid if their nationality is Russia</a:t>
            </a:r>
          </a:p>
          <a:p>
            <a:pPr marL="685766" lvl="2"/>
            <a:r>
              <a:rPr lang="en-GB" sz="1800" dirty="0"/>
              <a:t>Suggested rule name: SCB-</a:t>
            </a:r>
            <a:r>
              <a:rPr lang="en-GB" sz="1800" dirty="0" err="1"/>
              <a:t>TradingAccount</a:t>
            </a:r>
            <a:r>
              <a:rPr lang="en-GB" sz="1800" dirty="0"/>
              <a:t>-Russia</a:t>
            </a:r>
          </a:p>
          <a:p>
            <a:endParaRPr lang="en-GB" sz="2000" dirty="0"/>
          </a:p>
          <a:p>
            <a:pPr marL="342883" indent="-342883">
              <a:buFont typeface="+mj-lt"/>
              <a:buAutoNum type="alphaUcPeriod" startAt="3"/>
            </a:pPr>
            <a:r>
              <a:rPr lang="en-GB" sz="2000" dirty="0"/>
              <a:t>To validate your understanding of XPath rules that check nested properties, create a new XPath validation rule to enforce SWIFT BIC system code values have 11 characters on trading accounts </a:t>
            </a:r>
          </a:p>
          <a:p>
            <a:pPr lvl="1"/>
            <a:r>
              <a:rPr lang="en-GB" sz="1800" dirty="0"/>
              <a:t>Suggested rule name: SCB-</a:t>
            </a:r>
            <a:r>
              <a:rPr lang="en-GB" sz="1800" dirty="0" err="1"/>
              <a:t>TradingAccount</a:t>
            </a:r>
            <a:r>
              <a:rPr lang="en-GB" sz="1800" dirty="0"/>
              <a:t>-</a:t>
            </a:r>
            <a:r>
              <a:rPr lang="en-GB" sz="1800" dirty="0" err="1"/>
              <a:t>SwiftBicSystemCode</a:t>
            </a:r>
            <a:endParaRPr lang="en-GB" sz="2000" dirty="0"/>
          </a:p>
        </p:txBody>
      </p:sp>
    </p:spTree>
    <p:extLst>
      <p:ext uri="{BB962C8B-B14F-4D97-AF65-F5344CB8AC3E}">
        <p14:creationId xmlns:p14="http://schemas.microsoft.com/office/powerpoint/2010/main" val="200513917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Worked Examples 2 Answers - A</a:t>
            </a:r>
          </a:p>
        </p:txBody>
      </p:sp>
      <p:sp>
        <p:nvSpPr>
          <p:cNvPr id="3" name="Content Placeholder 2"/>
          <p:cNvSpPr>
            <a:spLocks noGrp="1"/>
          </p:cNvSpPr>
          <p:nvPr>
            <p:ph idx="1"/>
          </p:nvPr>
        </p:nvSpPr>
        <p:spPr/>
        <p:txBody>
          <a:bodyPr>
            <a:normAutofit/>
          </a:bodyPr>
          <a:lstStyle/>
          <a:p>
            <a:pPr marL="0" indent="0">
              <a:buNone/>
            </a:pPr>
            <a:r>
              <a:rPr lang="en-GB" sz="1600" dirty="0"/>
              <a:t>"SCB-TradingAccount-FullName-MandatoryAndUppercase",,,,,,,,,,,,,,,,"com.iMeta.Assassin.Model.Core.TradingAccount","com.iMeta.Assassin.Model.Core","com.iMeta.Assassin.Validation.XPathValidationRule","com.iMeta.Assassin.Validation","FullName",,,"SCB-TradingAccount-FullName-MandatoryAndUppercase","Full name is mandatory and must only contain uppercase </a:t>
            </a:r>
            <a:r>
              <a:rPr lang="en-GB" sz="1600" dirty="0" err="1"/>
              <a:t>characters","True","False","False</a:t>
            </a:r>
            <a:r>
              <a:rPr lang="en-GB" sz="1600" dirty="0"/>
              <a:t>","^[A-Z]+$","</a:t>
            </a:r>
            <a:r>
              <a:rPr lang="en-GB" sz="1600" dirty="0" err="1"/>
              <a:t>InvalidAndMandatory</a:t>
            </a:r>
            <a:r>
              <a:rPr lang="en-GB" sz="1600" dirty="0"/>
              <a:t>","","","Low","/</a:t>
            </a:r>
            <a:r>
              <a:rPr lang="en-GB" sz="1600" dirty="0" err="1"/>
              <a:t>TradingAccount</a:t>
            </a:r>
            <a:r>
              <a:rPr lang="en-GB" sz="1600" dirty="0"/>
              <a:t>/</a:t>
            </a:r>
            <a:r>
              <a:rPr lang="en-GB" sz="1600" dirty="0" err="1"/>
              <a:t>FullName</a:t>
            </a:r>
            <a:r>
              <a:rPr lang="en-GB" sz="1600" dirty="0"/>
              <a:t>"</a:t>
            </a:r>
          </a:p>
          <a:p>
            <a:pPr marL="514324" indent="-514324">
              <a:buFont typeface="+mj-lt"/>
              <a:buAutoNum type="alphaUcPeriod"/>
            </a:pPr>
            <a:endParaRPr lang="en-GB" dirty="0"/>
          </a:p>
          <a:p>
            <a:pPr marL="514324" indent="-514324">
              <a:buFont typeface="+mj-lt"/>
              <a:buAutoNum type="alphaUcPeriod"/>
            </a:pPr>
            <a:endParaRPr lang="en-GB" dirty="0"/>
          </a:p>
        </p:txBody>
      </p:sp>
      <p:pic>
        <p:nvPicPr>
          <p:cNvPr id="4" name="Picture 3"/>
          <p:cNvPicPr>
            <a:picLocks noChangeAspect="1"/>
          </p:cNvPicPr>
          <p:nvPr/>
        </p:nvPicPr>
        <p:blipFill>
          <a:blip r:embed="rId2"/>
          <a:stretch>
            <a:fillRect/>
          </a:stretch>
        </p:blipFill>
        <p:spPr>
          <a:xfrm>
            <a:off x="810002" y="3913518"/>
            <a:ext cx="4023673" cy="3211032"/>
          </a:xfrm>
          <a:prstGeom prst="rect">
            <a:avLst/>
          </a:prstGeom>
        </p:spPr>
      </p:pic>
      <p:pic>
        <p:nvPicPr>
          <p:cNvPr id="5" name="Picture 4"/>
          <p:cNvPicPr>
            <a:picLocks noChangeAspect="1"/>
          </p:cNvPicPr>
          <p:nvPr/>
        </p:nvPicPr>
        <p:blipFill>
          <a:blip r:embed="rId3"/>
          <a:stretch>
            <a:fillRect/>
          </a:stretch>
        </p:blipFill>
        <p:spPr>
          <a:xfrm>
            <a:off x="5221294" y="3913518"/>
            <a:ext cx="4028066" cy="3211032"/>
          </a:xfrm>
          <a:prstGeom prst="rect">
            <a:avLst/>
          </a:prstGeom>
        </p:spPr>
      </p:pic>
    </p:spTree>
    <p:extLst>
      <p:ext uri="{BB962C8B-B14F-4D97-AF65-F5344CB8AC3E}">
        <p14:creationId xmlns:p14="http://schemas.microsoft.com/office/powerpoint/2010/main" val="3560657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Worked Examples 2 Answers - B</a:t>
            </a:r>
          </a:p>
        </p:txBody>
      </p:sp>
      <p:sp>
        <p:nvSpPr>
          <p:cNvPr id="3" name="Content Placeholder 2"/>
          <p:cNvSpPr>
            <a:spLocks noGrp="1"/>
          </p:cNvSpPr>
          <p:nvPr>
            <p:ph idx="1"/>
          </p:nvPr>
        </p:nvSpPr>
        <p:spPr/>
        <p:txBody>
          <a:bodyPr>
            <a:normAutofit/>
          </a:bodyPr>
          <a:lstStyle/>
          <a:p>
            <a:pPr marL="0" indent="0">
              <a:buNone/>
            </a:pPr>
            <a:r>
              <a:rPr lang="en-GB" sz="1600" dirty="0"/>
              <a:t>"SCB-TradingAccount-Russia",,,,,,,,,,,,,,,,"com.iMeta.Assassin.Model.Core.TradingAccount","com.iMeta.Assassin.Model.Core","com.iMeta.Assassin.Validation.XPathValidationRule","com.iMeta.Assassin.Validation","Nationality",,,"SCB-TradingAccount-Russia","Russia is not </a:t>
            </a:r>
            <a:r>
              <a:rPr lang="en-GB" sz="1600" dirty="0" err="1"/>
              <a:t>allowed","True","False","False","","Invalid","","","Low</a:t>
            </a:r>
            <a:r>
              <a:rPr lang="en-GB" sz="1600" dirty="0"/>
              <a:t>","/</a:t>
            </a:r>
            <a:r>
              <a:rPr lang="en-GB" sz="1600" dirty="0" err="1"/>
              <a:t>TradingAccount</a:t>
            </a:r>
            <a:r>
              <a:rPr lang="en-GB" sz="1600" dirty="0"/>
              <a:t>[Nationality='RU']"</a:t>
            </a:r>
          </a:p>
          <a:p>
            <a:pPr marL="514324" indent="-514324">
              <a:buFont typeface="+mj-lt"/>
              <a:buAutoNum type="alphaUcPeriod" startAt="2"/>
            </a:pPr>
            <a:endParaRPr lang="en-GB" dirty="0"/>
          </a:p>
          <a:p>
            <a:pPr marL="514324" indent="-514324">
              <a:buFont typeface="+mj-lt"/>
              <a:buAutoNum type="alphaUcPeriod" startAt="2"/>
            </a:pPr>
            <a:endParaRPr lang="en-GB" dirty="0"/>
          </a:p>
        </p:txBody>
      </p:sp>
      <p:pic>
        <p:nvPicPr>
          <p:cNvPr id="4" name="Picture 3"/>
          <p:cNvPicPr>
            <a:picLocks noChangeAspect="1"/>
          </p:cNvPicPr>
          <p:nvPr/>
        </p:nvPicPr>
        <p:blipFill>
          <a:blip r:embed="rId2"/>
          <a:stretch>
            <a:fillRect/>
          </a:stretch>
        </p:blipFill>
        <p:spPr>
          <a:xfrm>
            <a:off x="693044" y="3796645"/>
            <a:ext cx="4144770" cy="3304064"/>
          </a:xfrm>
          <a:prstGeom prst="rect">
            <a:avLst/>
          </a:prstGeom>
        </p:spPr>
      </p:pic>
      <p:pic>
        <p:nvPicPr>
          <p:cNvPr id="5" name="Picture 4"/>
          <p:cNvPicPr>
            <a:picLocks noChangeAspect="1"/>
          </p:cNvPicPr>
          <p:nvPr/>
        </p:nvPicPr>
        <p:blipFill>
          <a:blip r:embed="rId3"/>
          <a:stretch>
            <a:fillRect/>
          </a:stretch>
        </p:blipFill>
        <p:spPr>
          <a:xfrm>
            <a:off x="5232610" y="3796645"/>
            <a:ext cx="4154973" cy="3304064"/>
          </a:xfrm>
          <a:prstGeom prst="rect">
            <a:avLst/>
          </a:prstGeom>
        </p:spPr>
      </p:pic>
    </p:spTree>
    <p:extLst>
      <p:ext uri="{BB962C8B-B14F-4D97-AF65-F5344CB8AC3E}">
        <p14:creationId xmlns:p14="http://schemas.microsoft.com/office/powerpoint/2010/main" val="307772781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Worked Examples 2 Answers - C</a:t>
            </a:r>
          </a:p>
        </p:txBody>
      </p:sp>
      <p:sp>
        <p:nvSpPr>
          <p:cNvPr id="3" name="Content Placeholder 2"/>
          <p:cNvSpPr>
            <a:spLocks noGrp="1"/>
          </p:cNvSpPr>
          <p:nvPr>
            <p:ph idx="1"/>
          </p:nvPr>
        </p:nvSpPr>
        <p:spPr/>
        <p:txBody>
          <a:bodyPr>
            <a:normAutofit/>
          </a:bodyPr>
          <a:lstStyle/>
          <a:p>
            <a:pPr marL="0" indent="0">
              <a:buNone/>
            </a:pPr>
            <a:r>
              <a:rPr lang="en-GB" sz="1600" dirty="0"/>
              <a:t>"SCB-TradingAccount-SwiftBicSystemCode",,,,,,,,,,,,,,,,"com.iMeta.Assassin.Model.Core.TradingAccount","com.iMeta.Assassin.Model.Core","com.iMeta.Assassin.Validation.XPathValidationRule","com.iMeta.Assassin.Validation","SystemCodes",,,"SCB-TradingAccount-SwiftBicSystemCode","A SWIFT_BIC system code on a Trading Account must contain exactly 11 </a:t>
            </a:r>
            <a:r>
              <a:rPr lang="en-GB" sz="1600" dirty="0" err="1"/>
              <a:t>characters","True","False","False</a:t>
            </a:r>
            <a:r>
              <a:rPr lang="en-GB" sz="1600" dirty="0"/>
              <a:t>","^.{11}$","</a:t>
            </a:r>
            <a:r>
              <a:rPr lang="en-GB" sz="1600" dirty="0" err="1"/>
              <a:t>Invalid","","","Low</a:t>
            </a:r>
            <a:r>
              <a:rPr lang="en-GB" sz="1600" dirty="0"/>
              <a:t>","/</a:t>
            </a:r>
            <a:r>
              <a:rPr lang="en-GB" sz="1600" dirty="0" err="1"/>
              <a:t>TradingAccount</a:t>
            </a:r>
            <a:r>
              <a:rPr lang="en-GB" sz="1600" dirty="0"/>
              <a:t>/</a:t>
            </a:r>
            <a:r>
              <a:rPr lang="en-GB" sz="1600" dirty="0" err="1"/>
              <a:t>SystemCodes</a:t>
            </a:r>
            <a:r>
              <a:rPr lang="en-GB" sz="1600" dirty="0"/>
              <a:t>[</a:t>
            </a:r>
            <a:r>
              <a:rPr lang="en-GB" sz="1600" dirty="0" err="1"/>
              <a:t>SystemCodeType</a:t>
            </a:r>
            <a:r>
              <a:rPr lang="en-GB" sz="1600" dirty="0"/>
              <a:t> = 'SWIFT_BIC']/Value"</a:t>
            </a:r>
          </a:p>
          <a:p>
            <a:pPr marL="514324" indent="-514324">
              <a:buFont typeface="+mj-lt"/>
              <a:buAutoNum type="alphaUcPeriod" startAt="3"/>
            </a:pPr>
            <a:endParaRPr lang="en-GB" dirty="0"/>
          </a:p>
          <a:p>
            <a:pPr marL="514324" indent="-514324">
              <a:buFont typeface="+mj-lt"/>
              <a:buAutoNum type="alphaUcPeriod" startAt="3"/>
            </a:pPr>
            <a:endParaRPr lang="en-GB" dirty="0"/>
          </a:p>
        </p:txBody>
      </p:sp>
      <p:pic>
        <p:nvPicPr>
          <p:cNvPr id="4" name="Picture 3"/>
          <p:cNvPicPr>
            <a:picLocks noChangeAspect="1"/>
          </p:cNvPicPr>
          <p:nvPr/>
        </p:nvPicPr>
        <p:blipFill>
          <a:blip r:embed="rId2"/>
          <a:stretch>
            <a:fillRect/>
          </a:stretch>
        </p:blipFill>
        <p:spPr>
          <a:xfrm>
            <a:off x="905694" y="4064278"/>
            <a:ext cx="3932119" cy="3096491"/>
          </a:xfrm>
          <a:prstGeom prst="rect">
            <a:avLst/>
          </a:prstGeom>
        </p:spPr>
      </p:pic>
      <p:pic>
        <p:nvPicPr>
          <p:cNvPr id="5" name="Picture 4"/>
          <p:cNvPicPr>
            <a:picLocks noChangeAspect="1"/>
          </p:cNvPicPr>
          <p:nvPr/>
        </p:nvPicPr>
        <p:blipFill>
          <a:blip r:embed="rId3"/>
          <a:stretch>
            <a:fillRect/>
          </a:stretch>
        </p:blipFill>
        <p:spPr>
          <a:xfrm>
            <a:off x="5248192" y="4064278"/>
            <a:ext cx="3926740" cy="3096491"/>
          </a:xfrm>
          <a:prstGeom prst="rect">
            <a:avLst/>
          </a:prstGeom>
        </p:spPr>
      </p:pic>
    </p:spTree>
    <p:extLst>
      <p:ext uri="{BB962C8B-B14F-4D97-AF65-F5344CB8AC3E}">
        <p14:creationId xmlns:p14="http://schemas.microsoft.com/office/powerpoint/2010/main" val="33496252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Validation Rules on SSIs</a:t>
            </a:r>
          </a:p>
        </p:txBody>
      </p:sp>
      <p:sp>
        <p:nvSpPr>
          <p:cNvPr id="3" name="Content Placeholder 2"/>
          <p:cNvSpPr>
            <a:spLocks noGrp="1"/>
          </p:cNvSpPr>
          <p:nvPr>
            <p:ph idx="1"/>
          </p:nvPr>
        </p:nvSpPr>
        <p:spPr/>
        <p:txBody>
          <a:bodyPr>
            <a:normAutofit fontScale="92500" lnSpcReduction="20000"/>
          </a:bodyPr>
          <a:lstStyle/>
          <a:p>
            <a:r>
              <a:rPr lang="en-GB" dirty="0"/>
              <a:t>SSI validation rule walkthrough </a:t>
            </a:r>
          </a:p>
          <a:p>
            <a:endParaRPr lang="en-GB" dirty="0"/>
          </a:p>
          <a:p>
            <a:pPr lvl="1"/>
            <a:r>
              <a:rPr lang="en-GB" dirty="0"/>
              <a:t>Rules that evaluate properties on SSI records directly</a:t>
            </a:r>
          </a:p>
          <a:p>
            <a:pPr lvl="1"/>
            <a:endParaRPr lang="en-GB" dirty="0"/>
          </a:p>
          <a:p>
            <a:pPr lvl="1"/>
            <a:r>
              <a:rPr lang="en-GB" dirty="0"/>
              <a:t>Rules that act on SSI steps</a:t>
            </a:r>
          </a:p>
          <a:p>
            <a:pPr lvl="1"/>
            <a:endParaRPr lang="en-GB" dirty="0"/>
          </a:p>
          <a:p>
            <a:pPr lvl="1"/>
            <a:r>
              <a:rPr lang="en-GB" dirty="0"/>
              <a:t>Rules checking if fields have any data set at all</a:t>
            </a:r>
            <a:br>
              <a:rPr lang="en-GB" dirty="0"/>
            </a:br>
            <a:r>
              <a:rPr lang="en-GB" dirty="0"/>
              <a:t>    e.g. internalCategory2 </a:t>
            </a:r>
          </a:p>
          <a:p>
            <a:pPr lvl="1"/>
            <a:endParaRPr lang="en-GB" dirty="0"/>
          </a:p>
          <a:p>
            <a:pPr lvl="1"/>
            <a:r>
              <a:rPr lang="en-GB" dirty="0"/>
              <a:t>XPath Rules making fields read-only</a:t>
            </a:r>
          </a:p>
          <a:p>
            <a:pPr lvl="1"/>
            <a:endParaRPr lang="en-GB" dirty="0"/>
          </a:p>
          <a:p>
            <a:pPr lvl="1"/>
            <a:r>
              <a:rPr lang="en-GB" dirty="0"/>
              <a:t>XPath Rules making fields mandatory</a:t>
            </a:r>
          </a:p>
          <a:p>
            <a:pPr lvl="1"/>
            <a:endParaRPr lang="en-GB" dirty="0"/>
          </a:p>
          <a:p>
            <a:pPr lvl="1"/>
            <a:r>
              <a:rPr lang="en-GB" dirty="0"/>
              <a:t>SSI rules checking the SSI’s parent trading account</a:t>
            </a:r>
          </a:p>
          <a:p>
            <a:pPr lvl="1"/>
            <a:endParaRPr lang="en-GB" dirty="0"/>
          </a:p>
          <a:p>
            <a:pPr lvl="1"/>
            <a:r>
              <a:rPr lang="en-GB" dirty="0"/>
              <a:t>SWIFT character validation</a:t>
            </a:r>
          </a:p>
        </p:txBody>
      </p:sp>
    </p:spTree>
    <p:extLst>
      <p:ext uri="{BB962C8B-B14F-4D97-AF65-F5344CB8AC3E}">
        <p14:creationId xmlns:p14="http://schemas.microsoft.com/office/powerpoint/2010/main" val="87384476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201" y="1396682"/>
            <a:ext cx="8325852" cy="803594"/>
          </a:xfrm>
        </p:spPr>
        <p:txBody>
          <a:bodyPr>
            <a:noAutofit/>
          </a:bodyPr>
          <a:lstStyle/>
          <a:p>
            <a:r>
              <a:rPr lang="en-GB" sz="3200" dirty="0"/>
              <a:t>Rules that evaluate properties SSI records directly</a:t>
            </a:r>
          </a:p>
        </p:txBody>
      </p:sp>
      <p:sp>
        <p:nvSpPr>
          <p:cNvPr id="3" name="Content Placeholder 2"/>
          <p:cNvSpPr>
            <a:spLocks noGrp="1"/>
          </p:cNvSpPr>
          <p:nvPr>
            <p:ph idx="1"/>
          </p:nvPr>
        </p:nvSpPr>
        <p:spPr/>
        <p:txBody>
          <a:bodyPr/>
          <a:lstStyle/>
          <a:p>
            <a:pPr>
              <a:lnSpc>
                <a:spcPct val="150000"/>
              </a:lnSpc>
            </a:pPr>
            <a:r>
              <a:rPr lang="en-GB" dirty="0"/>
              <a:t>E.g.</a:t>
            </a:r>
          </a:p>
          <a:p>
            <a:pPr lvl="1">
              <a:lnSpc>
                <a:spcPct val="150000"/>
              </a:lnSpc>
            </a:pPr>
            <a:r>
              <a:rPr lang="en-GB" sz="2200" dirty="0"/>
              <a:t>SCB-BOTH-0134</a:t>
            </a:r>
          </a:p>
          <a:p>
            <a:pPr lvl="1">
              <a:lnSpc>
                <a:spcPct val="150000"/>
              </a:lnSpc>
            </a:pPr>
            <a:r>
              <a:rPr lang="en-GB" sz="2200" dirty="0"/>
              <a:t>Failure Reason: Third Party flag is Read Only when SSI is from Alert</a:t>
            </a:r>
          </a:p>
          <a:p>
            <a:pPr lvl="1">
              <a:lnSpc>
                <a:spcPct val="150000"/>
              </a:lnSpc>
            </a:pPr>
            <a:r>
              <a:rPr lang="en-GB" sz="2200" dirty="0"/>
              <a:t>Matches XPath: /</a:t>
            </a:r>
            <a:r>
              <a:rPr lang="en-GB" sz="2200" dirty="0" err="1"/>
              <a:t>StandingSettlementInstruction</a:t>
            </a:r>
            <a:r>
              <a:rPr lang="en-GB" sz="2200" b="1" dirty="0"/>
              <a:t>[Core/</a:t>
            </a:r>
            <a:r>
              <a:rPr lang="en-GB" sz="2200" b="1" dirty="0" err="1"/>
              <a:t>DataSource</a:t>
            </a:r>
            <a:r>
              <a:rPr lang="en-GB" sz="2200" b="1" dirty="0"/>
              <a:t> = 'Alert']</a:t>
            </a:r>
          </a:p>
          <a:p>
            <a:pPr lvl="1">
              <a:lnSpc>
                <a:spcPct val="150000"/>
              </a:lnSpc>
            </a:pPr>
            <a:r>
              <a:rPr lang="en-GB" sz="2200" dirty="0"/>
              <a:t>Validation Property: Third Party</a:t>
            </a:r>
          </a:p>
          <a:p>
            <a:pPr lvl="1">
              <a:lnSpc>
                <a:spcPct val="150000"/>
              </a:lnSpc>
            </a:pPr>
            <a:r>
              <a:rPr lang="en-GB" sz="2200" dirty="0"/>
              <a:t>Rule Outcome: </a:t>
            </a:r>
            <a:r>
              <a:rPr lang="en-GB" sz="2200" dirty="0" err="1"/>
              <a:t>Readonly</a:t>
            </a:r>
            <a:endParaRPr lang="en-GB" sz="2200" dirty="0"/>
          </a:p>
        </p:txBody>
      </p:sp>
    </p:spTree>
    <p:extLst>
      <p:ext uri="{BB962C8B-B14F-4D97-AF65-F5344CB8AC3E}">
        <p14:creationId xmlns:p14="http://schemas.microsoft.com/office/powerpoint/2010/main" val="31422931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5" y="1396682"/>
            <a:ext cx="8245843" cy="803594"/>
          </a:xfrm>
        </p:spPr>
        <p:txBody>
          <a:bodyPr>
            <a:noAutofit/>
          </a:bodyPr>
          <a:lstStyle/>
          <a:p>
            <a:r>
              <a:rPr lang="en-GB" dirty="0"/>
              <a:t>SSI Validation Rules that act on SSI steps</a:t>
            </a:r>
          </a:p>
        </p:txBody>
      </p:sp>
      <p:sp>
        <p:nvSpPr>
          <p:cNvPr id="3" name="Content Placeholder 2"/>
          <p:cNvSpPr>
            <a:spLocks noGrp="1"/>
          </p:cNvSpPr>
          <p:nvPr>
            <p:ph idx="1"/>
          </p:nvPr>
        </p:nvSpPr>
        <p:spPr>
          <a:xfrm>
            <a:off x="1096962" y="2369346"/>
            <a:ext cx="8072588" cy="4337845"/>
          </a:xfrm>
        </p:spPr>
        <p:txBody>
          <a:bodyPr>
            <a:normAutofit fontScale="92500" lnSpcReduction="10000"/>
          </a:bodyPr>
          <a:lstStyle/>
          <a:p>
            <a:pPr>
              <a:lnSpc>
                <a:spcPct val="110000"/>
              </a:lnSpc>
            </a:pPr>
            <a:r>
              <a:rPr lang="en-GB" dirty="0"/>
              <a:t>E.g.</a:t>
            </a:r>
          </a:p>
          <a:p>
            <a:pPr lvl="1">
              <a:lnSpc>
                <a:spcPct val="110000"/>
              </a:lnSpc>
            </a:pPr>
            <a:r>
              <a:rPr lang="en-GB" sz="2200" dirty="0"/>
              <a:t>SCB-CASH-0067</a:t>
            </a:r>
          </a:p>
          <a:p>
            <a:pPr lvl="1">
              <a:lnSpc>
                <a:spcPct val="110000"/>
              </a:lnSpc>
            </a:pPr>
            <a:r>
              <a:rPr lang="en-GB" sz="2200" dirty="0"/>
              <a:t>Failure Reason: Stop Account Ref validation being mandatory for Cash Local Agent step Non Alert SSI</a:t>
            </a:r>
          </a:p>
          <a:p>
            <a:pPr lvl="1">
              <a:lnSpc>
                <a:spcPct val="110000"/>
              </a:lnSpc>
            </a:pPr>
            <a:r>
              <a:rPr lang="en-GB" sz="2200" dirty="0"/>
              <a:t>Matches XPath: </a:t>
            </a:r>
            <a:br>
              <a:rPr lang="en-GB" sz="2200" dirty="0"/>
            </a:br>
            <a:r>
              <a:rPr lang="en-GB" sz="2200" dirty="0"/>
              <a:t>/*[Core/</a:t>
            </a:r>
            <a:r>
              <a:rPr lang="en-GB" sz="2200" dirty="0" err="1"/>
              <a:t>DataSource</a:t>
            </a:r>
            <a:r>
              <a:rPr lang="en-GB" sz="2200" dirty="0"/>
              <a:t> != 'Alert' ]</a:t>
            </a:r>
            <a:br>
              <a:rPr lang="en-GB" sz="2200" dirty="0"/>
            </a:br>
            <a:r>
              <a:rPr lang="en-GB" sz="2200" b="1" dirty="0"/>
              <a:t>/</a:t>
            </a:r>
            <a:r>
              <a:rPr lang="en-GB" sz="2200" b="1" dirty="0" err="1"/>
              <a:t>SettlementChainEntries</a:t>
            </a:r>
            <a:r>
              <a:rPr lang="en-GB" sz="2200" b="1" dirty="0"/>
              <a:t>[</a:t>
            </a:r>
            <a:r>
              <a:rPr lang="en-GB" sz="2200" b="1" dirty="0" err="1"/>
              <a:t>StepType</a:t>
            </a:r>
            <a:r>
              <a:rPr lang="en-GB" sz="2200" b="1" dirty="0"/>
              <a:t>='</a:t>
            </a:r>
            <a:r>
              <a:rPr lang="en-GB" sz="2200" b="1" dirty="0" err="1"/>
              <a:t>CashLocalAgent</a:t>
            </a:r>
            <a:r>
              <a:rPr lang="en-GB" sz="2200" b="1" dirty="0"/>
              <a:t>' ]</a:t>
            </a:r>
            <a:br>
              <a:rPr lang="en-GB" sz="2200" dirty="0"/>
            </a:br>
            <a:r>
              <a:rPr lang="en-GB" sz="2200" dirty="0"/>
              <a:t>/</a:t>
            </a:r>
            <a:r>
              <a:rPr lang="en-GB" sz="2200" dirty="0" err="1"/>
              <a:t>AccountNumber</a:t>
            </a:r>
            <a:endParaRPr lang="en-GB" sz="2200" dirty="0"/>
          </a:p>
          <a:p>
            <a:pPr lvl="1">
              <a:lnSpc>
                <a:spcPct val="110000"/>
              </a:lnSpc>
            </a:pPr>
            <a:r>
              <a:rPr lang="en-GB" sz="2200" dirty="0"/>
              <a:t>Validation Property: </a:t>
            </a:r>
            <a:r>
              <a:rPr lang="en-GB" sz="2200" dirty="0" err="1"/>
              <a:t>AccountRef</a:t>
            </a:r>
            <a:endParaRPr lang="en-GB" sz="2200" dirty="0"/>
          </a:p>
          <a:p>
            <a:pPr lvl="1">
              <a:lnSpc>
                <a:spcPct val="110000"/>
              </a:lnSpc>
            </a:pPr>
            <a:r>
              <a:rPr lang="en-GB" sz="2200" dirty="0"/>
              <a:t>Rule Outcome: Invalid</a:t>
            </a:r>
          </a:p>
          <a:p>
            <a:pPr lvl="1">
              <a:lnSpc>
                <a:spcPct val="110000"/>
              </a:lnSpc>
            </a:pPr>
            <a:endParaRPr lang="en-GB" sz="2200" dirty="0"/>
          </a:p>
          <a:p>
            <a:pPr>
              <a:lnSpc>
                <a:spcPct val="110000"/>
              </a:lnSpc>
            </a:pPr>
            <a:r>
              <a:rPr lang="en-GB" dirty="0">
                <a:cs typeface="Consolas" panose="020B0609020204030204" pitchFamily="49" charset="0"/>
              </a:rPr>
              <a:t>/*/</a:t>
            </a:r>
            <a:r>
              <a:rPr lang="en-GB" dirty="0" err="1">
                <a:cs typeface="Consolas" panose="020B0609020204030204" pitchFamily="49" charset="0"/>
              </a:rPr>
              <a:t>SettlementChainEntries</a:t>
            </a:r>
            <a:r>
              <a:rPr lang="en-GB" dirty="0">
                <a:cs typeface="Consolas" panose="020B0609020204030204" pitchFamily="49" charset="0"/>
              </a:rPr>
              <a:t>[string-length(Bic)&gt;0 and </a:t>
            </a:r>
            <a:r>
              <a:rPr lang="en-GB" dirty="0" err="1">
                <a:cs typeface="Consolas" panose="020B0609020204030204" pitchFamily="49" charset="0"/>
              </a:rPr>
              <a:t>IdentifierType</a:t>
            </a:r>
            <a:r>
              <a:rPr lang="en-GB" dirty="0">
                <a:cs typeface="Consolas" panose="020B0609020204030204" pitchFamily="49" charset="0"/>
              </a:rPr>
              <a:t>='HKRTGS']/Bic</a:t>
            </a:r>
          </a:p>
          <a:p>
            <a:pPr>
              <a:lnSpc>
                <a:spcPct val="110000"/>
              </a:lnSpc>
            </a:pPr>
            <a:endParaRPr lang="en-GB" sz="2600" dirty="0"/>
          </a:p>
          <a:p>
            <a:pPr lvl="2"/>
            <a:endParaRPr lang="en-GB" dirty="0"/>
          </a:p>
        </p:txBody>
      </p:sp>
    </p:spTree>
    <p:extLst>
      <p:ext uri="{BB962C8B-B14F-4D97-AF65-F5344CB8AC3E}">
        <p14:creationId xmlns:p14="http://schemas.microsoft.com/office/powerpoint/2010/main" val="300633629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a:t>Rules checking if fields contain data</a:t>
            </a:r>
          </a:p>
        </p:txBody>
      </p:sp>
      <p:sp>
        <p:nvSpPr>
          <p:cNvPr id="3" name="Content Placeholder 2"/>
          <p:cNvSpPr>
            <a:spLocks noGrp="1"/>
          </p:cNvSpPr>
          <p:nvPr>
            <p:ph idx="1"/>
          </p:nvPr>
        </p:nvSpPr>
        <p:spPr/>
        <p:txBody>
          <a:bodyPr>
            <a:normAutofit fontScale="92500" lnSpcReduction="20000"/>
          </a:bodyPr>
          <a:lstStyle/>
          <a:p>
            <a:pPr marL="228589" lvl="1">
              <a:lnSpc>
                <a:spcPct val="150000"/>
              </a:lnSpc>
              <a:spcBef>
                <a:spcPts val="1000"/>
              </a:spcBef>
            </a:pPr>
            <a:r>
              <a:rPr lang="en-GB" sz="2800" dirty="0"/>
              <a:t>E.g.</a:t>
            </a:r>
          </a:p>
          <a:p>
            <a:pPr marL="685766" lvl="2">
              <a:lnSpc>
                <a:spcPct val="150000"/>
              </a:lnSpc>
              <a:spcBef>
                <a:spcPts val="1000"/>
              </a:spcBef>
            </a:pPr>
            <a:r>
              <a:rPr lang="en-GB" sz="2200" dirty="0"/>
              <a:t>SCB-BOTH-0017</a:t>
            </a:r>
          </a:p>
          <a:p>
            <a:pPr marL="685766" lvl="2">
              <a:lnSpc>
                <a:spcPct val="150000"/>
              </a:lnSpc>
              <a:spcBef>
                <a:spcPts val="1000"/>
              </a:spcBef>
            </a:pPr>
            <a:r>
              <a:rPr lang="en-GB" sz="2200" dirty="0"/>
              <a:t>Failure Reason: A Branch Id is a mandatory field unless the SSI is an equity</a:t>
            </a:r>
          </a:p>
          <a:p>
            <a:pPr marL="685766" lvl="2">
              <a:lnSpc>
                <a:spcPct val="150000"/>
              </a:lnSpc>
              <a:spcBef>
                <a:spcPts val="1000"/>
              </a:spcBef>
            </a:pPr>
            <a:r>
              <a:rPr lang="en-GB" sz="2200" dirty="0"/>
              <a:t>Validation Property: Branch Id</a:t>
            </a:r>
          </a:p>
          <a:p>
            <a:pPr marL="685766" lvl="2">
              <a:lnSpc>
                <a:spcPct val="150000"/>
              </a:lnSpc>
              <a:spcBef>
                <a:spcPts val="1000"/>
              </a:spcBef>
            </a:pPr>
            <a:r>
              <a:rPr lang="en-GB" sz="2200" dirty="0"/>
              <a:t>Matches XPath: /</a:t>
            </a:r>
            <a:r>
              <a:rPr lang="en-GB" sz="2200" dirty="0" err="1"/>
              <a:t>StandingSettlementInstruction</a:t>
            </a:r>
            <a:r>
              <a:rPr lang="en-GB" sz="2200" dirty="0"/>
              <a:t>[</a:t>
            </a:r>
            <a:r>
              <a:rPr lang="en-GB" sz="2200" dirty="0" err="1"/>
              <a:t>SecurityTypeGroup</a:t>
            </a:r>
            <a:r>
              <a:rPr lang="en-GB" sz="2200" dirty="0"/>
              <a:t> != 'SYNEQU']</a:t>
            </a:r>
          </a:p>
          <a:p>
            <a:pPr marL="685766" lvl="2">
              <a:lnSpc>
                <a:spcPct val="150000"/>
              </a:lnSpc>
              <a:spcBef>
                <a:spcPts val="1000"/>
              </a:spcBef>
            </a:pPr>
            <a:r>
              <a:rPr lang="en-GB" sz="2200" dirty="0"/>
              <a:t>Invalid XPath: </a:t>
            </a:r>
            <a:r>
              <a:rPr lang="en-GB" sz="2200" b="1" dirty="0"/>
              <a:t>../*[not(</a:t>
            </a:r>
            <a:r>
              <a:rPr lang="en-GB" sz="2200" b="1" dirty="0" err="1"/>
              <a:t>BranchId</a:t>
            </a:r>
            <a:r>
              <a:rPr lang="en-GB" sz="2200" b="1" dirty="0"/>
              <a:t>)]</a:t>
            </a:r>
          </a:p>
          <a:p>
            <a:pPr marL="685766" lvl="2">
              <a:lnSpc>
                <a:spcPct val="150000"/>
              </a:lnSpc>
              <a:spcBef>
                <a:spcPts val="1000"/>
              </a:spcBef>
            </a:pPr>
            <a:r>
              <a:rPr lang="en-GB" sz="2200" dirty="0"/>
              <a:t>Rule Outcome: </a:t>
            </a:r>
            <a:r>
              <a:rPr lang="en-GB" sz="2200" dirty="0" err="1"/>
              <a:t>InvalidAndMandatory</a:t>
            </a:r>
            <a:endParaRPr lang="en-GB" sz="2200" dirty="0"/>
          </a:p>
          <a:p>
            <a:pPr marL="685766" lvl="2">
              <a:spcBef>
                <a:spcPts val="1000"/>
              </a:spcBef>
            </a:pPr>
            <a:endParaRPr lang="en-GB" sz="2200" dirty="0"/>
          </a:p>
        </p:txBody>
      </p:sp>
    </p:spTree>
    <p:extLst>
      <p:ext uri="{BB962C8B-B14F-4D97-AF65-F5344CB8AC3E}">
        <p14:creationId xmlns:p14="http://schemas.microsoft.com/office/powerpoint/2010/main" val="101899605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a:t>ReadOnly</a:t>
            </a:r>
            <a:r>
              <a:rPr lang="en-GB" dirty="0"/>
              <a:t> </a:t>
            </a:r>
            <a:r>
              <a:rPr lang="en-GB" dirty="0" err="1"/>
              <a:t>XPath</a:t>
            </a:r>
            <a:r>
              <a:rPr lang="en-GB" dirty="0"/>
              <a:t> SSI Validation Rules</a:t>
            </a:r>
          </a:p>
        </p:txBody>
      </p:sp>
      <p:sp>
        <p:nvSpPr>
          <p:cNvPr id="3" name="Content Placeholder 2"/>
          <p:cNvSpPr>
            <a:spLocks noGrp="1"/>
          </p:cNvSpPr>
          <p:nvPr>
            <p:ph idx="1"/>
          </p:nvPr>
        </p:nvSpPr>
        <p:spPr/>
        <p:txBody>
          <a:bodyPr>
            <a:normAutofit fontScale="92500" lnSpcReduction="10000"/>
          </a:bodyPr>
          <a:lstStyle/>
          <a:p>
            <a:pPr>
              <a:lnSpc>
                <a:spcPct val="150000"/>
              </a:lnSpc>
            </a:pPr>
            <a:r>
              <a:rPr lang="en-GB" dirty="0"/>
              <a:t>E.g. </a:t>
            </a:r>
          </a:p>
          <a:p>
            <a:pPr lvl="1">
              <a:lnSpc>
                <a:spcPct val="150000"/>
              </a:lnSpc>
            </a:pPr>
            <a:r>
              <a:rPr lang="en-GB" dirty="0"/>
              <a:t>HSBC-SSI-</a:t>
            </a:r>
            <a:r>
              <a:rPr lang="en-GB" dirty="0" err="1"/>
              <a:t>OursTheirs</a:t>
            </a:r>
            <a:endParaRPr lang="en-GB" dirty="0"/>
          </a:p>
          <a:p>
            <a:pPr lvl="1">
              <a:lnSpc>
                <a:spcPct val="150000"/>
              </a:lnSpc>
            </a:pPr>
            <a:r>
              <a:rPr lang="en-GB" dirty="0" err="1"/>
              <a:t>ValidationProperty</a:t>
            </a:r>
            <a:r>
              <a:rPr lang="en-GB" dirty="0"/>
              <a:t>: ‘Ours/Theirs’</a:t>
            </a:r>
          </a:p>
          <a:p>
            <a:pPr lvl="1">
              <a:lnSpc>
                <a:spcPct val="150000"/>
              </a:lnSpc>
            </a:pPr>
            <a:r>
              <a:rPr lang="en-GB" dirty="0"/>
              <a:t>Rule Outcome: </a:t>
            </a:r>
            <a:r>
              <a:rPr lang="en-GB" b="1" dirty="0" err="1"/>
              <a:t>Readonly</a:t>
            </a:r>
            <a:endParaRPr lang="en-GB" b="1" dirty="0"/>
          </a:p>
          <a:p>
            <a:pPr lvl="1">
              <a:lnSpc>
                <a:spcPct val="150000"/>
              </a:lnSpc>
            </a:pPr>
            <a:r>
              <a:rPr lang="en-GB" dirty="0"/>
              <a:t>Matches XPath: /*</a:t>
            </a:r>
          </a:p>
          <a:p>
            <a:pPr lvl="1">
              <a:lnSpc>
                <a:spcPct val="150000"/>
              </a:lnSpc>
            </a:pPr>
            <a:endParaRPr lang="en-GB" dirty="0"/>
          </a:p>
          <a:p>
            <a:pPr>
              <a:lnSpc>
                <a:spcPct val="150000"/>
              </a:lnSpc>
            </a:pPr>
            <a:r>
              <a:rPr lang="en-GB" dirty="0"/>
              <a:t>A more typical use of this might be to set a custom id field to be </a:t>
            </a:r>
            <a:r>
              <a:rPr lang="en-GB" dirty="0" err="1"/>
              <a:t>readonly</a:t>
            </a:r>
            <a:r>
              <a:rPr lang="en-GB" dirty="0"/>
              <a:t>, allowing a value to be entered, but not changed once entered</a:t>
            </a:r>
          </a:p>
        </p:txBody>
      </p:sp>
      <p:sp>
        <p:nvSpPr>
          <p:cNvPr id="4" name="Footer Placeholder 3"/>
          <p:cNvSpPr>
            <a:spLocks noGrp="1"/>
          </p:cNvSpPr>
          <p:nvPr>
            <p:ph type="ftr" sz="quarter" idx="11"/>
          </p:nvPr>
        </p:nvSpPr>
        <p:spPr/>
        <p:txBody>
          <a:bodyPr/>
          <a:lstStyle/>
          <a:p>
            <a:pPr algn="l"/>
            <a:r>
              <a:rPr lang="en-GB" dirty="0"/>
              <a:t>© iMeta Technologies Ltd.</a:t>
            </a:r>
          </a:p>
        </p:txBody>
      </p:sp>
    </p:spTree>
    <p:extLst>
      <p:ext uri="{BB962C8B-B14F-4D97-AF65-F5344CB8AC3E}">
        <p14:creationId xmlns:p14="http://schemas.microsoft.com/office/powerpoint/2010/main" val="8533410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Making SSI fields mandatory</a:t>
            </a:r>
          </a:p>
        </p:txBody>
      </p:sp>
      <p:sp>
        <p:nvSpPr>
          <p:cNvPr id="3" name="Content Placeholder 2"/>
          <p:cNvSpPr>
            <a:spLocks noGrp="1"/>
          </p:cNvSpPr>
          <p:nvPr>
            <p:ph idx="1"/>
          </p:nvPr>
        </p:nvSpPr>
        <p:spPr/>
        <p:txBody>
          <a:bodyPr/>
          <a:lstStyle/>
          <a:p>
            <a:pPr>
              <a:lnSpc>
                <a:spcPct val="150000"/>
              </a:lnSpc>
            </a:pPr>
            <a:r>
              <a:rPr lang="en-GB" dirty="0"/>
              <a:t>E.g.</a:t>
            </a:r>
          </a:p>
          <a:p>
            <a:pPr lvl="1">
              <a:lnSpc>
                <a:spcPct val="150000"/>
              </a:lnSpc>
            </a:pPr>
            <a:r>
              <a:rPr lang="en-GB" dirty="0"/>
              <a:t>SCB-SSI-</a:t>
            </a:r>
            <a:r>
              <a:rPr lang="en-GB" dirty="0" err="1"/>
              <a:t>NonCashCurrencyMandatory</a:t>
            </a:r>
            <a:endParaRPr lang="en-GB" dirty="0"/>
          </a:p>
          <a:p>
            <a:pPr lvl="2">
              <a:lnSpc>
                <a:spcPct val="150000"/>
              </a:lnSpc>
            </a:pPr>
            <a:r>
              <a:rPr lang="en-GB" dirty="0"/>
              <a:t>Rule Outcome: </a:t>
            </a:r>
            <a:r>
              <a:rPr lang="en-GB" b="1" dirty="0" err="1"/>
              <a:t>InvalidAndMandatory</a:t>
            </a:r>
            <a:endParaRPr lang="en-GB" b="1" dirty="0"/>
          </a:p>
          <a:p>
            <a:pPr lvl="2">
              <a:lnSpc>
                <a:spcPct val="150000"/>
              </a:lnSpc>
            </a:pPr>
            <a:r>
              <a:rPr lang="en-GB" dirty="0"/>
              <a:t>Failure reason: Currency is required</a:t>
            </a:r>
          </a:p>
          <a:p>
            <a:pPr lvl="2">
              <a:lnSpc>
                <a:spcPct val="150000"/>
              </a:lnSpc>
            </a:pPr>
            <a:r>
              <a:rPr lang="en-GB" dirty="0"/>
              <a:t>Matches </a:t>
            </a:r>
            <a:r>
              <a:rPr lang="en-GB" dirty="0" err="1"/>
              <a:t>XPath</a:t>
            </a:r>
            <a:r>
              <a:rPr lang="en-GB" dirty="0"/>
              <a:t>:</a:t>
            </a:r>
          </a:p>
          <a:p>
            <a:pPr marL="503972" lvl="1" indent="0">
              <a:lnSpc>
                <a:spcPct val="150000"/>
              </a:lnSpc>
              <a:buNone/>
            </a:pPr>
            <a:r>
              <a:rPr lang="en-GB" dirty="0"/>
              <a:t>		/*[</a:t>
            </a:r>
            <a:r>
              <a:rPr lang="en-GB" dirty="0" err="1"/>
              <a:t>SettlementType</a:t>
            </a:r>
            <a:r>
              <a:rPr lang="en-GB" dirty="0"/>
              <a:t>='NON_CASH']</a:t>
            </a:r>
          </a:p>
          <a:p>
            <a:pPr lvl="2">
              <a:lnSpc>
                <a:spcPct val="150000"/>
              </a:lnSpc>
            </a:pPr>
            <a:r>
              <a:rPr lang="en-GB" dirty="0"/>
              <a:t>Invalid </a:t>
            </a:r>
            <a:r>
              <a:rPr lang="en-GB" dirty="0" err="1"/>
              <a:t>XPath</a:t>
            </a:r>
            <a:r>
              <a:rPr lang="en-GB" dirty="0"/>
              <a:t>: </a:t>
            </a:r>
          </a:p>
          <a:p>
            <a:pPr marL="503972" lvl="1" indent="0">
              <a:lnSpc>
                <a:spcPct val="150000"/>
              </a:lnSpc>
              <a:buNone/>
            </a:pPr>
            <a:r>
              <a:rPr lang="en-GB" dirty="0"/>
              <a:t>		../*[not(Currency)]</a:t>
            </a:r>
          </a:p>
        </p:txBody>
      </p:sp>
      <p:sp>
        <p:nvSpPr>
          <p:cNvPr id="4" name="Footer Placeholder 3"/>
          <p:cNvSpPr>
            <a:spLocks noGrp="1"/>
          </p:cNvSpPr>
          <p:nvPr>
            <p:ph type="ftr" sz="quarter" idx="11"/>
          </p:nvPr>
        </p:nvSpPr>
        <p:spPr/>
        <p:txBody>
          <a:bodyPr/>
          <a:lstStyle/>
          <a:p>
            <a:pPr algn="l"/>
            <a:r>
              <a:rPr lang="en-GB" dirty="0"/>
              <a:t>© iMeta Technologies Ltd.</a:t>
            </a:r>
          </a:p>
        </p:txBody>
      </p:sp>
    </p:spTree>
    <p:extLst>
      <p:ext uri="{BB962C8B-B14F-4D97-AF65-F5344CB8AC3E}">
        <p14:creationId xmlns:p14="http://schemas.microsoft.com/office/powerpoint/2010/main" val="674774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Desktop Client</a:t>
            </a:r>
          </a:p>
        </p:txBody>
      </p:sp>
      <p:pic>
        <p:nvPicPr>
          <p:cNvPr id="5" name="Picture 4"/>
          <p:cNvPicPr>
            <a:picLocks noChangeAspect="1"/>
          </p:cNvPicPr>
          <p:nvPr/>
        </p:nvPicPr>
        <p:blipFill>
          <a:blip r:embed="rId3"/>
          <a:stretch>
            <a:fillRect/>
          </a:stretch>
        </p:blipFill>
        <p:spPr>
          <a:xfrm>
            <a:off x="2060944" y="2120688"/>
            <a:ext cx="5958736" cy="4586505"/>
          </a:xfrm>
          <a:prstGeom prst="rect">
            <a:avLst/>
          </a:prstGeom>
        </p:spPr>
      </p:pic>
    </p:spTree>
    <p:extLst>
      <p:ext uri="{BB962C8B-B14F-4D97-AF65-F5344CB8AC3E}">
        <p14:creationId xmlns:p14="http://schemas.microsoft.com/office/powerpoint/2010/main" val="28265930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396682"/>
            <a:ext cx="8309610" cy="803594"/>
          </a:xfrm>
        </p:spPr>
        <p:txBody>
          <a:bodyPr>
            <a:noAutofit/>
          </a:bodyPr>
          <a:lstStyle/>
          <a:p>
            <a:r>
              <a:rPr lang="en-GB" dirty="0"/>
              <a:t>Example SSI XPath rule syntax for checking SSI’s parent trading account</a:t>
            </a:r>
          </a:p>
        </p:txBody>
      </p:sp>
      <p:sp>
        <p:nvSpPr>
          <p:cNvPr id="3" name="Content Placeholder 2"/>
          <p:cNvSpPr>
            <a:spLocks noGrp="1"/>
          </p:cNvSpPr>
          <p:nvPr>
            <p:ph idx="1"/>
          </p:nvPr>
        </p:nvSpPr>
        <p:spPr/>
        <p:txBody>
          <a:bodyPr>
            <a:normAutofit/>
          </a:bodyPr>
          <a:lstStyle/>
          <a:p>
            <a:pPr marL="0" indent="0">
              <a:buNone/>
            </a:pPr>
            <a:endParaRPr lang="en-GB" sz="1800" b="1" dirty="0"/>
          </a:p>
          <a:p>
            <a:pPr marL="0" indent="0">
              <a:buNone/>
            </a:pPr>
            <a:r>
              <a:rPr lang="en-GB" sz="1800" b="1" dirty="0"/>
              <a:t>HSBC-SSI-CLS</a:t>
            </a:r>
          </a:p>
          <a:p>
            <a:pPr marL="0" indent="0">
              <a:buNone/>
            </a:pPr>
            <a:r>
              <a:rPr lang="en-GB" sz="1800" dirty="0"/>
              <a:t>A SSI's parent account must be marked as a CLS Member if the Method is CLS</a:t>
            </a:r>
          </a:p>
          <a:p>
            <a:pPr lvl="1"/>
            <a:r>
              <a:rPr lang="en-GB" sz="2200" dirty="0"/>
              <a:t>Matches:  </a:t>
            </a:r>
            <a:r>
              <a:rPr lang="en-GB" sz="1800" dirty="0">
                <a:latin typeface="Consolas" panose="020B0609020204030204" pitchFamily="49" charset="0"/>
                <a:cs typeface="Consolas" panose="020B0609020204030204" pitchFamily="49" charset="0"/>
              </a:rPr>
              <a:t>/*[</a:t>
            </a:r>
            <a:r>
              <a:rPr lang="en-GB" sz="1800" dirty="0" err="1">
                <a:latin typeface="Consolas" panose="020B0609020204030204" pitchFamily="49" charset="0"/>
                <a:cs typeface="Consolas" panose="020B0609020204030204" pitchFamily="49" charset="0"/>
              </a:rPr>
              <a:t>SettlementMethod</a:t>
            </a:r>
            <a:r>
              <a:rPr lang="en-GB" sz="1800" dirty="0">
                <a:latin typeface="Consolas" panose="020B0609020204030204" pitchFamily="49" charset="0"/>
                <a:cs typeface="Consolas" panose="020B0609020204030204" pitchFamily="49" charset="0"/>
              </a:rPr>
              <a:t> = 'CLS']</a:t>
            </a:r>
          </a:p>
          <a:p>
            <a:pPr lvl="1"/>
            <a:r>
              <a:rPr lang="en-GB" sz="2200" dirty="0"/>
              <a:t>Invalid XPath:  </a:t>
            </a:r>
            <a:r>
              <a:rPr lang="en-GB" sz="1800" dirty="0">
                <a:latin typeface="Consolas" panose="020B0609020204030204" pitchFamily="49" charset="0"/>
                <a:cs typeface="Consolas" panose="020B0609020204030204" pitchFamily="49" charset="0"/>
              </a:rPr>
              <a:t>/*/</a:t>
            </a:r>
            <a:r>
              <a:rPr lang="en-GB" sz="1800" dirty="0" err="1">
                <a:latin typeface="Consolas" panose="020B0609020204030204" pitchFamily="49" charset="0"/>
                <a:cs typeface="Consolas" panose="020B0609020204030204" pitchFamily="49" charset="0"/>
              </a:rPr>
              <a:t>TradingAccount</a:t>
            </a:r>
            <a:r>
              <a:rPr lang="en-GB" sz="1800" dirty="0">
                <a:latin typeface="Consolas" panose="020B0609020204030204" pitchFamily="49" charset="0"/>
                <a:cs typeface="Consolas" panose="020B0609020204030204" pitchFamily="49" charset="0"/>
              </a:rPr>
              <a:t>[</a:t>
            </a:r>
            <a:r>
              <a:rPr lang="en-GB" sz="1800" dirty="0" err="1">
                <a:latin typeface="Consolas" panose="020B0609020204030204" pitchFamily="49" charset="0"/>
                <a:cs typeface="Consolas" panose="020B0609020204030204" pitchFamily="49" charset="0"/>
              </a:rPr>
              <a:t>ClsMember</a:t>
            </a:r>
            <a:r>
              <a:rPr lang="en-GB" sz="1800" dirty="0">
                <a:latin typeface="Consolas" panose="020B0609020204030204" pitchFamily="49" charset="0"/>
                <a:cs typeface="Consolas" panose="020B0609020204030204" pitchFamily="49" charset="0"/>
              </a:rPr>
              <a:t> != 'true']</a:t>
            </a:r>
          </a:p>
          <a:p>
            <a:pPr lvl="1"/>
            <a:endParaRPr lang="en-GB" sz="1800" dirty="0"/>
          </a:p>
          <a:p>
            <a:pPr lvl="1"/>
            <a:endParaRPr lang="en-GB" sz="1800" dirty="0"/>
          </a:p>
          <a:p>
            <a:pPr marL="0" indent="0">
              <a:buNone/>
            </a:pPr>
            <a:r>
              <a:rPr lang="en-GB" sz="1800" b="1" dirty="0"/>
              <a:t>HSBC-SSI-InternalOursTheirs-1</a:t>
            </a:r>
          </a:p>
          <a:p>
            <a:pPr marL="0" indent="0">
              <a:buNone/>
            </a:pPr>
            <a:r>
              <a:rPr lang="en-GB" sz="1800" dirty="0"/>
              <a:t>Make the Ours Theirs field read-only when SSI’s trading account is internal and </a:t>
            </a:r>
            <a:r>
              <a:rPr lang="en-GB" sz="1800" dirty="0" err="1"/>
              <a:t>OursTheirs</a:t>
            </a:r>
            <a:r>
              <a:rPr lang="en-GB" sz="1800" dirty="0"/>
              <a:t> is set to Ours</a:t>
            </a:r>
          </a:p>
          <a:p>
            <a:pPr lvl="1"/>
            <a:r>
              <a:rPr lang="en-GB" sz="2200" dirty="0"/>
              <a:t>Matches: </a:t>
            </a:r>
          </a:p>
          <a:p>
            <a:pPr marL="0" indent="0">
              <a:buNone/>
            </a:pPr>
            <a:r>
              <a:rPr lang="en-GB" sz="1800" dirty="0">
                <a:latin typeface="Consolas" panose="020B0609020204030204" pitchFamily="49" charset="0"/>
                <a:cs typeface="Consolas" panose="020B0609020204030204" pitchFamily="49" charset="0"/>
              </a:rPr>
              <a:t>/*[</a:t>
            </a:r>
            <a:r>
              <a:rPr lang="en-GB" sz="1800" dirty="0" err="1">
                <a:latin typeface="Consolas" panose="020B0609020204030204" pitchFamily="49" charset="0"/>
                <a:cs typeface="Consolas" panose="020B0609020204030204" pitchFamily="49" charset="0"/>
              </a:rPr>
              <a:t>OursTheirs</a:t>
            </a:r>
            <a:r>
              <a:rPr lang="en-GB" sz="1800" dirty="0">
                <a:latin typeface="Consolas" panose="020B0609020204030204" pitchFamily="49" charset="0"/>
                <a:cs typeface="Consolas" panose="020B0609020204030204" pitchFamily="49" charset="0"/>
              </a:rPr>
              <a:t> = 'Ours']/</a:t>
            </a:r>
            <a:r>
              <a:rPr lang="en-GB" sz="1800" dirty="0" err="1">
                <a:latin typeface="Consolas" panose="020B0609020204030204" pitchFamily="49" charset="0"/>
                <a:cs typeface="Consolas" panose="020B0609020204030204" pitchFamily="49" charset="0"/>
              </a:rPr>
              <a:t>TradingAccount</a:t>
            </a:r>
            <a:r>
              <a:rPr lang="en-GB" sz="1800" dirty="0">
                <a:latin typeface="Consolas" panose="020B0609020204030204" pitchFamily="49" charset="0"/>
                <a:cs typeface="Consolas" panose="020B0609020204030204" pitchFamily="49" charset="0"/>
              </a:rPr>
              <a:t>[</a:t>
            </a:r>
            <a:r>
              <a:rPr lang="en-GB" sz="1800" dirty="0" err="1">
                <a:latin typeface="Consolas" panose="020B0609020204030204" pitchFamily="49" charset="0"/>
                <a:cs typeface="Consolas" panose="020B0609020204030204" pitchFamily="49" charset="0"/>
              </a:rPr>
              <a:t>InternalAccount</a:t>
            </a:r>
            <a:r>
              <a:rPr lang="en-GB" sz="1800" dirty="0">
                <a:latin typeface="Consolas" panose="020B0609020204030204" pitchFamily="49" charset="0"/>
                <a:cs typeface="Consolas" panose="020B0609020204030204" pitchFamily="49" charset="0"/>
              </a:rPr>
              <a:t>='true']</a:t>
            </a:r>
          </a:p>
          <a:p>
            <a:pPr lvl="1"/>
            <a:endParaRPr lang="en-GB" sz="2200" dirty="0">
              <a:cs typeface="Consolas" panose="020B0609020204030204" pitchFamily="49" charset="0"/>
            </a:endParaRPr>
          </a:p>
        </p:txBody>
      </p:sp>
    </p:spTree>
    <p:extLst>
      <p:ext uri="{BB962C8B-B14F-4D97-AF65-F5344CB8AC3E}">
        <p14:creationId xmlns:p14="http://schemas.microsoft.com/office/powerpoint/2010/main" val="46012425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396682"/>
            <a:ext cx="7886700" cy="1053544"/>
          </a:xfrm>
        </p:spPr>
        <p:txBody>
          <a:bodyPr>
            <a:noAutofit/>
          </a:bodyPr>
          <a:lstStyle/>
          <a:p>
            <a:r>
              <a:rPr lang="en-GB" dirty="0"/>
              <a:t>Example XPath syntax for SWIFT character validation</a:t>
            </a:r>
          </a:p>
        </p:txBody>
      </p:sp>
      <p:sp>
        <p:nvSpPr>
          <p:cNvPr id="3" name="Content Placeholder 2"/>
          <p:cNvSpPr>
            <a:spLocks noGrp="1"/>
          </p:cNvSpPr>
          <p:nvPr>
            <p:ph idx="1"/>
          </p:nvPr>
        </p:nvSpPr>
        <p:spPr>
          <a:xfrm>
            <a:off x="1096962" y="2804792"/>
            <a:ext cx="7886700" cy="3723011"/>
          </a:xfrm>
        </p:spPr>
        <p:txBody>
          <a:bodyPr/>
          <a:lstStyle/>
          <a:p>
            <a:pPr marL="0" indent="0">
              <a:buNone/>
            </a:pPr>
            <a:r>
              <a:rPr lang="en-GB" b="1" dirty="0"/>
              <a:t>BANK-SSI-SwiftField1</a:t>
            </a:r>
          </a:p>
          <a:p>
            <a:pPr lvl="1"/>
            <a:r>
              <a:rPr lang="en-GB" dirty="0"/>
              <a:t>Matches </a:t>
            </a:r>
            <a:r>
              <a:rPr lang="en-GB" dirty="0" err="1"/>
              <a:t>XPath</a:t>
            </a:r>
            <a:r>
              <a:rPr lang="en-GB" dirty="0"/>
              <a:t>:</a:t>
            </a:r>
          </a:p>
          <a:p>
            <a:pPr marL="914354" lvl="2" indent="0">
              <a:buNone/>
            </a:pPr>
            <a:r>
              <a:rPr lang="en-GB" dirty="0"/>
              <a:t> </a:t>
            </a:r>
            <a:r>
              <a:rPr lang="en-GB" dirty="0">
                <a:latin typeface="Consolas" panose="020B0609020204030204" pitchFamily="49" charset="0"/>
                <a:cs typeface="Consolas" panose="020B0609020204030204" pitchFamily="49" charset="0"/>
              </a:rPr>
              <a:t>/*/SwiftField1</a:t>
            </a:r>
          </a:p>
          <a:p>
            <a:pPr lvl="1"/>
            <a:r>
              <a:rPr lang="en-GB" dirty="0"/>
              <a:t>Regex Pattern: </a:t>
            </a:r>
          </a:p>
          <a:p>
            <a:pPr marL="914354" lvl="2" indent="0">
              <a:buNone/>
            </a:pPr>
            <a:r>
              <a:rPr lang="en-GB" b="1" dirty="0">
                <a:latin typeface="Consolas" panose="020B0609020204030204" pitchFamily="49" charset="0"/>
                <a:cs typeface="Consolas" panose="020B0609020204030204" pitchFamily="49" charset="0"/>
              </a:rPr>
              <a:t>^[ a-zA-Z0-9,.:'\+\(\)\?'\-/]*$</a:t>
            </a:r>
          </a:p>
          <a:p>
            <a:pPr marL="914354" lvl="2" indent="0">
              <a:buNone/>
            </a:pPr>
            <a:endParaRPr lang="en-GB" sz="2800" b="1" dirty="0">
              <a:latin typeface="Consolas" panose="020B0609020204030204" pitchFamily="49" charset="0"/>
              <a:cs typeface="Consolas" panose="020B0609020204030204" pitchFamily="49" charset="0"/>
            </a:endParaRPr>
          </a:p>
          <a:p>
            <a:pPr marL="0" indent="0">
              <a:buNone/>
            </a:pPr>
            <a:r>
              <a:rPr lang="en-GB" sz="2400" dirty="0">
                <a:latin typeface="+mj-lt"/>
                <a:cs typeface="Consolas" panose="020B0609020204030204" pitchFamily="49" charset="0"/>
              </a:rPr>
              <a:t>This regex is used in the majority of SWIFT special character validation XPath rules</a:t>
            </a:r>
          </a:p>
          <a:p>
            <a:pPr marL="914354" lvl="2" indent="0">
              <a:buNone/>
            </a:pPr>
            <a:endParaRPr lang="en-GB" sz="28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110921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XPath syntax for 2 fields</a:t>
            </a:r>
          </a:p>
        </p:txBody>
      </p:sp>
      <p:sp>
        <p:nvSpPr>
          <p:cNvPr id="3" name="Content Placeholder 2"/>
          <p:cNvSpPr>
            <a:spLocks noGrp="1"/>
          </p:cNvSpPr>
          <p:nvPr>
            <p:ph idx="1"/>
          </p:nvPr>
        </p:nvSpPr>
        <p:spPr>
          <a:xfrm>
            <a:off x="1096965" y="2369346"/>
            <a:ext cx="8170117" cy="4337845"/>
          </a:xfrm>
        </p:spPr>
        <p:txBody>
          <a:bodyPr>
            <a:normAutofit fontScale="92500" lnSpcReduction="10000"/>
          </a:bodyPr>
          <a:lstStyle/>
          <a:p>
            <a:pPr marL="0" indent="0">
              <a:lnSpc>
                <a:spcPct val="110000"/>
              </a:lnSpc>
              <a:buNone/>
            </a:pPr>
            <a:r>
              <a:rPr lang="en-GB" b="1" dirty="0"/>
              <a:t>HSBC-SSI-CASH-0123-Override</a:t>
            </a:r>
          </a:p>
          <a:p>
            <a:pPr lvl="1">
              <a:lnSpc>
                <a:spcPct val="110000"/>
              </a:lnSpc>
            </a:pPr>
            <a:r>
              <a:rPr lang="en-GB" dirty="0"/>
              <a:t>Override for Base rule: CASH-0123</a:t>
            </a:r>
          </a:p>
          <a:p>
            <a:pPr lvl="2">
              <a:lnSpc>
                <a:spcPct val="110000"/>
              </a:lnSpc>
            </a:pPr>
            <a:r>
              <a:rPr lang="en-GB" dirty="0"/>
              <a:t>CASH-0123 makes </a:t>
            </a:r>
            <a:r>
              <a:rPr lang="en-GB" dirty="0" err="1"/>
              <a:t>LocalAgent</a:t>
            </a:r>
            <a:r>
              <a:rPr lang="en-GB" dirty="0"/>
              <a:t> </a:t>
            </a:r>
            <a:r>
              <a:rPr lang="en-GB" dirty="0" err="1"/>
              <a:t>Bic</a:t>
            </a:r>
            <a:r>
              <a:rPr lang="en-GB" dirty="0"/>
              <a:t> Mandatory</a:t>
            </a:r>
          </a:p>
          <a:p>
            <a:pPr lvl="2">
              <a:lnSpc>
                <a:spcPct val="110000"/>
              </a:lnSpc>
            </a:pPr>
            <a:r>
              <a:rPr lang="en-GB" dirty="0"/>
              <a:t>We needed to ensure a BIC or a </a:t>
            </a:r>
            <a:r>
              <a:rPr lang="en-GB" dirty="0" err="1"/>
              <a:t>SubAccountRef</a:t>
            </a:r>
            <a:r>
              <a:rPr lang="en-GB" dirty="0"/>
              <a:t> is mandatory</a:t>
            </a:r>
          </a:p>
          <a:p>
            <a:pPr lvl="1">
              <a:lnSpc>
                <a:spcPct val="110000"/>
              </a:lnSpc>
            </a:pPr>
            <a:r>
              <a:rPr lang="en-GB" dirty="0"/>
              <a:t>Match group: </a:t>
            </a:r>
            <a:r>
              <a:rPr lang="en-GB" dirty="0" err="1"/>
              <a:t>SettlementChainEntries.Bic</a:t>
            </a:r>
            <a:endParaRPr lang="en-GB" dirty="0"/>
          </a:p>
          <a:p>
            <a:pPr lvl="1">
              <a:lnSpc>
                <a:spcPct val="110000"/>
              </a:lnSpc>
            </a:pPr>
            <a:r>
              <a:rPr lang="en-GB" dirty="0"/>
              <a:t>Match priority: Medium</a:t>
            </a:r>
          </a:p>
          <a:p>
            <a:pPr lvl="1">
              <a:lnSpc>
                <a:spcPct val="110000"/>
              </a:lnSpc>
            </a:pPr>
            <a:r>
              <a:rPr lang="en-GB" dirty="0"/>
              <a:t>Matches XPath:</a:t>
            </a:r>
          </a:p>
          <a:p>
            <a:pPr marL="914354" lvl="2" indent="0">
              <a:lnSpc>
                <a:spcPct val="110000"/>
              </a:lnSpc>
              <a:buNone/>
            </a:pPr>
            <a:r>
              <a:rPr lang="en-GB" dirty="0"/>
              <a:t> </a:t>
            </a:r>
            <a:r>
              <a:rPr lang="en-GB" sz="1800" dirty="0">
                <a:latin typeface="Consolas" panose="020B0609020204030204" pitchFamily="49" charset="0"/>
                <a:cs typeface="Consolas" panose="020B0609020204030204" pitchFamily="49" charset="0"/>
              </a:rPr>
              <a:t>/*/</a:t>
            </a:r>
            <a:r>
              <a:rPr lang="en-GB" sz="1800" dirty="0" err="1">
                <a:latin typeface="Consolas" panose="020B0609020204030204" pitchFamily="49" charset="0"/>
                <a:cs typeface="Consolas" panose="020B0609020204030204" pitchFamily="49" charset="0"/>
              </a:rPr>
              <a:t>SettlementChainEntries</a:t>
            </a:r>
            <a:r>
              <a:rPr lang="en-GB" sz="1800" dirty="0">
                <a:latin typeface="Consolas" panose="020B0609020204030204" pitchFamily="49" charset="0"/>
                <a:cs typeface="Consolas" panose="020B0609020204030204" pitchFamily="49" charset="0"/>
              </a:rPr>
              <a:t>[</a:t>
            </a:r>
            <a:r>
              <a:rPr lang="en-GB" sz="1800" dirty="0" err="1">
                <a:latin typeface="Consolas" panose="020B0609020204030204" pitchFamily="49" charset="0"/>
                <a:cs typeface="Consolas" panose="020B0609020204030204" pitchFamily="49" charset="0"/>
              </a:rPr>
              <a:t>StepType</a:t>
            </a:r>
            <a:r>
              <a:rPr lang="en-GB" sz="1800" dirty="0">
                <a:latin typeface="Consolas" panose="020B0609020204030204" pitchFamily="49" charset="0"/>
                <a:cs typeface="Consolas" panose="020B0609020204030204" pitchFamily="49" charset="0"/>
              </a:rPr>
              <a:t>='</a:t>
            </a:r>
            <a:r>
              <a:rPr lang="en-GB" sz="1800" dirty="0" err="1">
                <a:latin typeface="Consolas" panose="020B0609020204030204" pitchFamily="49" charset="0"/>
                <a:cs typeface="Consolas" panose="020B0609020204030204" pitchFamily="49" charset="0"/>
              </a:rPr>
              <a:t>CashLocalAgent</a:t>
            </a:r>
            <a:r>
              <a:rPr lang="en-GB" sz="1800" dirty="0">
                <a:latin typeface="Consolas" panose="020B0609020204030204" pitchFamily="49" charset="0"/>
                <a:cs typeface="Consolas" panose="020B0609020204030204" pitchFamily="49" charset="0"/>
              </a:rPr>
              <a:t>' ]</a:t>
            </a:r>
          </a:p>
          <a:p>
            <a:pPr lvl="1">
              <a:lnSpc>
                <a:spcPct val="110000"/>
              </a:lnSpc>
            </a:pPr>
            <a:r>
              <a:rPr lang="en-GB" dirty="0"/>
              <a:t>Invalid XPath: </a:t>
            </a:r>
          </a:p>
          <a:p>
            <a:pPr marL="914354" lvl="2" indent="0">
              <a:lnSpc>
                <a:spcPct val="110000"/>
              </a:lnSpc>
              <a:buNone/>
            </a:pPr>
            <a:r>
              <a:rPr lang="en-GB" sz="1800" dirty="0">
                <a:latin typeface="Consolas" panose="020B0609020204030204" pitchFamily="49" charset="0"/>
                <a:cs typeface="Consolas" panose="020B0609020204030204" pitchFamily="49" charset="0"/>
              </a:rPr>
              <a:t>/*/</a:t>
            </a:r>
            <a:r>
              <a:rPr lang="en-GB" sz="1800" dirty="0" err="1">
                <a:latin typeface="Consolas" panose="020B0609020204030204" pitchFamily="49" charset="0"/>
                <a:cs typeface="Consolas" panose="020B0609020204030204" pitchFamily="49" charset="0"/>
              </a:rPr>
              <a:t>SettlementChainEntries</a:t>
            </a:r>
            <a:r>
              <a:rPr lang="en-GB" sz="1800" dirty="0">
                <a:latin typeface="Consolas" panose="020B0609020204030204" pitchFamily="49" charset="0"/>
                <a:cs typeface="Consolas" panose="020B0609020204030204" pitchFamily="49" charset="0"/>
              </a:rPr>
              <a:t>[</a:t>
            </a:r>
            <a:r>
              <a:rPr lang="en-GB" sz="1800" dirty="0" err="1">
                <a:latin typeface="Consolas" panose="020B0609020204030204" pitchFamily="49" charset="0"/>
                <a:cs typeface="Consolas" panose="020B0609020204030204" pitchFamily="49" charset="0"/>
              </a:rPr>
              <a:t>StepType</a:t>
            </a:r>
            <a:r>
              <a:rPr lang="en-GB" sz="1800" dirty="0">
                <a:latin typeface="Consolas" panose="020B0609020204030204" pitchFamily="49" charset="0"/>
                <a:cs typeface="Consolas" panose="020B0609020204030204" pitchFamily="49" charset="0"/>
              </a:rPr>
              <a:t>='</a:t>
            </a:r>
            <a:r>
              <a:rPr lang="en-GB" sz="1800" dirty="0" err="1">
                <a:latin typeface="Consolas" panose="020B0609020204030204" pitchFamily="49" charset="0"/>
                <a:cs typeface="Consolas" panose="020B0609020204030204" pitchFamily="49" charset="0"/>
              </a:rPr>
              <a:t>CashLocalAgent</a:t>
            </a:r>
            <a:r>
              <a:rPr lang="en-GB" sz="1800" dirty="0">
                <a:latin typeface="Consolas" panose="020B0609020204030204" pitchFamily="49" charset="0"/>
                <a:cs typeface="Consolas" panose="020B0609020204030204" pitchFamily="49" charset="0"/>
              </a:rPr>
              <a:t>' and </a:t>
            </a:r>
            <a:r>
              <a:rPr lang="en-GB" sz="1800" b="1" dirty="0" err="1">
                <a:latin typeface="Consolas" panose="020B0609020204030204" pitchFamily="49" charset="0"/>
                <a:cs typeface="Consolas" panose="020B0609020204030204" pitchFamily="49" charset="0"/>
              </a:rPr>
              <a:t>SubAccountNumber</a:t>
            </a:r>
            <a:r>
              <a:rPr lang="en-GB" sz="1800" dirty="0">
                <a:latin typeface="Consolas" panose="020B0609020204030204" pitchFamily="49" charset="0"/>
                <a:cs typeface="Consolas" panose="020B0609020204030204" pitchFamily="49" charset="0"/>
              </a:rPr>
              <a:t>[not(text())] and </a:t>
            </a:r>
            <a:r>
              <a:rPr lang="en-GB" sz="1800" b="1" dirty="0" err="1">
                <a:latin typeface="Consolas" panose="020B0609020204030204" pitchFamily="49" charset="0"/>
                <a:cs typeface="Consolas" panose="020B0609020204030204" pitchFamily="49" charset="0"/>
              </a:rPr>
              <a:t>Bic</a:t>
            </a:r>
            <a:r>
              <a:rPr lang="en-GB" sz="1800" dirty="0">
                <a:latin typeface="Consolas" panose="020B0609020204030204" pitchFamily="49" charset="0"/>
                <a:cs typeface="Consolas" panose="020B0609020204030204" pitchFamily="49" charset="0"/>
              </a:rPr>
              <a:t>[not(text())]]</a:t>
            </a:r>
          </a:p>
          <a:p>
            <a:pPr marL="914354" lvl="2" indent="0">
              <a:lnSpc>
                <a:spcPct val="110000"/>
              </a:lnSpc>
              <a:buNone/>
            </a:pPr>
            <a:endParaRPr lang="en-GB" sz="1800" dirty="0">
              <a:latin typeface="Consolas" panose="020B0609020204030204" pitchFamily="49" charset="0"/>
              <a:cs typeface="Consolas" panose="020B0609020204030204" pitchFamily="49" charset="0"/>
            </a:endParaRPr>
          </a:p>
          <a:p>
            <a:pPr lvl="1">
              <a:lnSpc>
                <a:spcPct val="110000"/>
              </a:lnSpc>
            </a:pPr>
            <a:r>
              <a:rPr lang="en-GB" sz="2200" dirty="0">
                <a:cs typeface="Consolas" panose="020B0609020204030204" pitchFamily="49" charset="0"/>
              </a:rPr>
              <a:t>Notice </a:t>
            </a:r>
            <a:r>
              <a:rPr lang="en-GB" sz="2200" dirty="0" err="1">
                <a:cs typeface="Consolas" panose="020B0609020204030204" pitchFamily="49" charset="0"/>
              </a:rPr>
              <a:t>Bic</a:t>
            </a:r>
            <a:r>
              <a:rPr lang="en-GB" sz="2200" dirty="0">
                <a:cs typeface="Consolas" panose="020B0609020204030204" pitchFamily="49" charset="0"/>
              </a:rPr>
              <a:t> and </a:t>
            </a:r>
            <a:r>
              <a:rPr lang="en-GB" sz="2000" dirty="0" err="1"/>
              <a:t>SubAccountNumber</a:t>
            </a:r>
            <a:r>
              <a:rPr lang="en-GB" sz="2000" dirty="0"/>
              <a:t> have their own label names so the {0} {1} syntax is used with display properties</a:t>
            </a:r>
            <a:endParaRPr lang="en-GB" sz="2200" dirty="0">
              <a:cs typeface="Consolas" panose="020B0609020204030204" pitchFamily="49" charset="0"/>
            </a:endParaRPr>
          </a:p>
        </p:txBody>
      </p:sp>
    </p:spTree>
    <p:extLst>
      <p:ext uri="{BB962C8B-B14F-4D97-AF65-F5344CB8AC3E}">
        <p14:creationId xmlns:p14="http://schemas.microsoft.com/office/powerpoint/2010/main" val="27922594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Worked Examples 3</a:t>
            </a:r>
          </a:p>
        </p:txBody>
      </p:sp>
      <p:sp>
        <p:nvSpPr>
          <p:cNvPr id="3" name="Content Placeholder 2"/>
          <p:cNvSpPr>
            <a:spLocks noGrp="1"/>
          </p:cNvSpPr>
          <p:nvPr>
            <p:ph idx="1"/>
          </p:nvPr>
        </p:nvSpPr>
        <p:spPr/>
        <p:txBody>
          <a:bodyPr>
            <a:normAutofit fontScale="92500" lnSpcReduction="10000"/>
          </a:bodyPr>
          <a:lstStyle/>
          <a:p>
            <a:pPr marL="0" indent="0">
              <a:buNone/>
            </a:pPr>
            <a:r>
              <a:rPr lang="en-GB" sz="1800" dirty="0"/>
              <a:t>Create the following XPath validation rules. Check each rule works by creating new trading account and SSI records</a:t>
            </a:r>
          </a:p>
          <a:p>
            <a:pPr marL="342883" indent="-342883">
              <a:buFont typeface="+mj-lt"/>
              <a:buAutoNum type="alphaUcPeriod"/>
            </a:pPr>
            <a:endParaRPr lang="en-GB" sz="1800" dirty="0"/>
          </a:p>
          <a:p>
            <a:pPr marL="342883" indent="-342883">
              <a:buFont typeface="+mj-lt"/>
              <a:buAutoNum type="alphaUcPeriod"/>
            </a:pPr>
            <a:r>
              <a:rPr lang="en-GB" sz="1800" dirty="0"/>
              <a:t>Create a new validation rule ‘SCB-SSI-Currency-</a:t>
            </a:r>
            <a:r>
              <a:rPr lang="en-GB" sz="1800" dirty="0" err="1"/>
              <a:t>ReadOnly</a:t>
            </a:r>
            <a:r>
              <a:rPr lang="en-GB" sz="1800" dirty="0"/>
              <a:t>’ to:</a:t>
            </a:r>
          </a:p>
          <a:p>
            <a:pPr lvl="1"/>
            <a:r>
              <a:rPr lang="en-GB" sz="1500" dirty="0"/>
              <a:t>Make Currency read-only once its been set into an SSI </a:t>
            </a:r>
          </a:p>
          <a:p>
            <a:pPr marL="342883" indent="-342883">
              <a:buFont typeface="+mj-lt"/>
              <a:buAutoNum type="alphaUcPeriod"/>
            </a:pPr>
            <a:endParaRPr lang="en-GB" sz="1800" dirty="0"/>
          </a:p>
          <a:p>
            <a:pPr marL="342883" indent="-342883">
              <a:buFont typeface="+mj-lt"/>
              <a:buAutoNum type="alphaUcPeriod"/>
            </a:pPr>
            <a:r>
              <a:rPr lang="en-GB" sz="1800" dirty="0"/>
              <a:t>Create a new validation rule ‘SCB-</a:t>
            </a:r>
            <a:r>
              <a:rPr lang="en-GB" sz="1800" dirty="0" err="1"/>
              <a:t>TradingAccount</a:t>
            </a:r>
            <a:r>
              <a:rPr lang="en-GB" sz="1800" dirty="0"/>
              <a:t>-</a:t>
            </a:r>
            <a:r>
              <a:rPr lang="en-GB" sz="1800" dirty="0" err="1"/>
              <a:t>FullName-SwiftCharacters</a:t>
            </a:r>
            <a:r>
              <a:rPr lang="en-GB" sz="1800" dirty="0"/>
              <a:t>’ to:</a:t>
            </a:r>
          </a:p>
          <a:p>
            <a:pPr lvl="1"/>
            <a:r>
              <a:rPr lang="en-GB" sz="1500" dirty="0"/>
              <a:t>Make trading account invalid if its Full Name contains invalid SWIFT characters </a:t>
            </a:r>
          </a:p>
          <a:p>
            <a:pPr lvl="1"/>
            <a:r>
              <a:rPr lang="en-GB" sz="1500" dirty="0"/>
              <a:t>Use the regex: </a:t>
            </a:r>
            <a:r>
              <a:rPr lang="en-GB" sz="1400" b="1" dirty="0">
                <a:latin typeface="Courier New" panose="02070309020205020404" pitchFamily="49" charset="0"/>
                <a:cs typeface="Courier New" panose="02070309020205020404" pitchFamily="49" charset="0"/>
              </a:rPr>
              <a:t>^[ a-zA-Z0-9,.:'\+\(\)\?'\-/]*$</a:t>
            </a:r>
          </a:p>
          <a:p>
            <a:pPr lvl="1"/>
            <a:endParaRPr lang="en-GB" sz="1800" dirty="0"/>
          </a:p>
          <a:p>
            <a:pPr marL="342900" indent="-342900">
              <a:buFont typeface="+mj-lt"/>
              <a:buAutoNum type="alphaUcPeriod"/>
            </a:pPr>
            <a:r>
              <a:rPr lang="en-GB" sz="1800" dirty="0"/>
              <a:t>The business have requested BIC format checking be relaxed on Cash SSI beneficiary step</a:t>
            </a:r>
          </a:p>
          <a:p>
            <a:pPr lvl="1"/>
            <a:r>
              <a:rPr lang="en-GB" sz="1500" dirty="0"/>
              <a:t>Create a new SCB-SSI-… XPath rule giving it a logical name </a:t>
            </a:r>
          </a:p>
          <a:p>
            <a:pPr lvl="1"/>
            <a:r>
              <a:rPr lang="en-GB" sz="1500" dirty="0"/>
              <a:t>The rule needs to override BIC checking rule ID BOTH-0004</a:t>
            </a:r>
          </a:p>
          <a:p>
            <a:pPr lvl="2"/>
            <a:r>
              <a:rPr lang="en-GB" sz="1500" dirty="0"/>
              <a:t>To achieve this set the group and priority fields</a:t>
            </a:r>
          </a:p>
          <a:p>
            <a:pPr lvl="1"/>
            <a:r>
              <a:rPr lang="en-GB" sz="1500" dirty="0"/>
              <a:t>The rule needs to ensure that BIC checking is not performed on the Beneficiary step but is performed on all other steps of SSIs</a:t>
            </a:r>
          </a:p>
          <a:p>
            <a:pPr lvl="2"/>
            <a:r>
              <a:rPr lang="en-GB" sz="1500" dirty="0"/>
              <a:t>To achieve this copy an extend the XPath from BOTH-0004</a:t>
            </a:r>
          </a:p>
          <a:p>
            <a:pPr lvl="1"/>
            <a:r>
              <a:rPr lang="en-GB" sz="1500" dirty="0"/>
              <a:t>Your rule will need the same regex as the BOTH-0004</a:t>
            </a:r>
          </a:p>
          <a:p>
            <a:pPr lvl="1"/>
            <a:r>
              <a:rPr lang="en-GB" sz="1500" dirty="0"/>
              <a:t>Set the rule outcome to warning</a:t>
            </a:r>
          </a:p>
          <a:p>
            <a:pPr lvl="1"/>
            <a:r>
              <a:rPr lang="en-GB" sz="1500" dirty="0"/>
              <a:t>Create a new cash and non cash SSI to test your rule works outside of the sys admin rule tester</a:t>
            </a:r>
          </a:p>
          <a:p>
            <a:endParaRPr lang="en-GB" sz="1800" dirty="0"/>
          </a:p>
        </p:txBody>
      </p:sp>
    </p:spTree>
    <p:extLst>
      <p:ext uri="{BB962C8B-B14F-4D97-AF65-F5344CB8AC3E}">
        <p14:creationId xmlns:p14="http://schemas.microsoft.com/office/powerpoint/2010/main" val="40164969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Worked Examples 3 Answers - A</a:t>
            </a:r>
          </a:p>
        </p:txBody>
      </p:sp>
      <p:sp>
        <p:nvSpPr>
          <p:cNvPr id="3" name="Content Placeholder 2"/>
          <p:cNvSpPr>
            <a:spLocks noGrp="1"/>
          </p:cNvSpPr>
          <p:nvPr>
            <p:ph idx="1"/>
          </p:nvPr>
        </p:nvSpPr>
        <p:spPr/>
        <p:txBody>
          <a:bodyPr>
            <a:normAutofit/>
          </a:bodyPr>
          <a:lstStyle/>
          <a:p>
            <a:pPr marL="0" indent="0">
              <a:buNone/>
            </a:pPr>
            <a:r>
              <a:rPr lang="en-GB" sz="1600" dirty="0"/>
              <a:t>"SCB-SSI-Currency-ReadOnly",,,,,,,,,,,,,,,,"com.iMeta.Assassin.Model.Core.StandingSettlementInstruction","com.iMeta.Assassin.Model.Core","com.iMeta.Assassin.Validation.XPathValidationRule","com.iMeta.Assassin.Validation","Currency",,,"SCB-SSI-Currency-ReadOnly","{0} is read only once it has been set","True","False","False","","</a:t>
            </a:r>
            <a:r>
              <a:rPr lang="en-GB" sz="1600" dirty="0" err="1"/>
              <a:t>Readonly</a:t>
            </a:r>
            <a:r>
              <a:rPr lang="en-GB" sz="1600" dirty="0"/>
              <a:t>","","","Low","/</a:t>
            </a:r>
            <a:r>
              <a:rPr lang="en-GB" sz="1600" dirty="0" err="1"/>
              <a:t>StandingSettlementInstruction</a:t>
            </a:r>
            <a:r>
              <a:rPr lang="en-GB" sz="1600" dirty="0"/>
              <a:t>/Currency"</a:t>
            </a:r>
          </a:p>
          <a:p>
            <a:pPr marL="514324" indent="-514324">
              <a:buFont typeface="+mj-lt"/>
              <a:buAutoNum type="alphaUcPeriod"/>
            </a:pPr>
            <a:endParaRPr lang="en-GB" dirty="0"/>
          </a:p>
          <a:p>
            <a:pPr marL="514324" indent="-514324">
              <a:buFont typeface="+mj-lt"/>
              <a:buAutoNum type="alphaUcPeriod"/>
            </a:pPr>
            <a:endParaRPr lang="en-GB" dirty="0"/>
          </a:p>
        </p:txBody>
      </p:sp>
      <p:pic>
        <p:nvPicPr>
          <p:cNvPr id="4" name="Picture 3"/>
          <p:cNvPicPr>
            <a:picLocks noChangeAspect="1"/>
          </p:cNvPicPr>
          <p:nvPr/>
        </p:nvPicPr>
        <p:blipFill>
          <a:blip r:embed="rId2"/>
          <a:stretch>
            <a:fillRect/>
          </a:stretch>
        </p:blipFill>
        <p:spPr>
          <a:xfrm>
            <a:off x="493703" y="3678496"/>
            <a:ext cx="4443888" cy="3498482"/>
          </a:xfrm>
          <a:prstGeom prst="rect">
            <a:avLst/>
          </a:prstGeom>
        </p:spPr>
      </p:pic>
      <p:pic>
        <p:nvPicPr>
          <p:cNvPr id="5" name="Picture 4"/>
          <p:cNvPicPr>
            <a:picLocks noChangeAspect="1"/>
          </p:cNvPicPr>
          <p:nvPr/>
        </p:nvPicPr>
        <p:blipFill>
          <a:blip r:embed="rId3"/>
          <a:stretch>
            <a:fillRect/>
          </a:stretch>
        </p:blipFill>
        <p:spPr>
          <a:xfrm>
            <a:off x="5136932" y="3678496"/>
            <a:ext cx="4449992" cy="3498482"/>
          </a:xfrm>
          <a:prstGeom prst="rect">
            <a:avLst/>
          </a:prstGeom>
        </p:spPr>
      </p:pic>
    </p:spTree>
    <p:extLst>
      <p:ext uri="{BB962C8B-B14F-4D97-AF65-F5344CB8AC3E}">
        <p14:creationId xmlns:p14="http://schemas.microsoft.com/office/powerpoint/2010/main" val="18105036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Worked Examples 3 Answers - B</a:t>
            </a:r>
          </a:p>
        </p:txBody>
      </p:sp>
      <p:sp>
        <p:nvSpPr>
          <p:cNvPr id="3" name="Content Placeholder 2"/>
          <p:cNvSpPr>
            <a:spLocks noGrp="1"/>
          </p:cNvSpPr>
          <p:nvPr>
            <p:ph idx="1"/>
          </p:nvPr>
        </p:nvSpPr>
        <p:spPr/>
        <p:txBody>
          <a:bodyPr>
            <a:normAutofit/>
          </a:bodyPr>
          <a:lstStyle/>
          <a:p>
            <a:pPr marL="0" indent="0">
              <a:buNone/>
            </a:pPr>
            <a:r>
              <a:rPr lang="en-GB" sz="1600" dirty="0"/>
              <a:t>"SCB-TradingAccount-FullName-SwiftCharacters",,,,,,,,,,,,,,,,"com.iMeta.Assassin.Model.Core.TradingAccount","com.iMeta.Assassin.Model.Core","com.iMeta.Assassin.Validation.XPathValidationRule","com.iMeta.Assassin.Validation","FullName",,,"SCB-TradingAccount-FullName-SwiftCharacters","Full name must contain only valid SWIFT </a:t>
            </a:r>
            <a:r>
              <a:rPr lang="en-GB" sz="1600" dirty="0" err="1"/>
              <a:t>characters","True","False","False</a:t>
            </a:r>
            <a:r>
              <a:rPr lang="en-GB" sz="1600" dirty="0"/>
              <a:t>","^[ a-zA-Z0-9,.:'\+\(\)\?'\-/]*$","</a:t>
            </a:r>
            <a:r>
              <a:rPr lang="en-GB" sz="1600" dirty="0" err="1"/>
              <a:t>Invalid","","","Low</a:t>
            </a:r>
            <a:r>
              <a:rPr lang="en-GB" sz="1600" dirty="0"/>
              <a:t>","/</a:t>
            </a:r>
            <a:r>
              <a:rPr lang="en-GB" sz="1600" dirty="0" err="1"/>
              <a:t>TradingAccount</a:t>
            </a:r>
            <a:r>
              <a:rPr lang="en-GB" sz="1600" dirty="0"/>
              <a:t>/</a:t>
            </a:r>
            <a:r>
              <a:rPr lang="en-GB" sz="1600" dirty="0" err="1"/>
              <a:t>FullName</a:t>
            </a:r>
            <a:r>
              <a:rPr lang="en-GB" sz="1600" dirty="0"/>
              <a:t>"</a:t>
            </a:r>
          </a:p>
          <a:p>
            <a:pPr marL="514324" indent="-514324">
              <a:buFont typeface="+mj-lt"/>
              <a:buAutoNum type="alphaUcPeriod" startAt="2"/>
            </a:pPr>
            <a:endParaRPr lang="en-GB" sz="1600" dirty="0"/>
          </a:p>
          <a:p>
            <a:pPr marL="514324" indent="-514324">
              <a:buFont typeface="+mj-lt"/>
              <a:buAutoNum type="alphaUcPeriod" startAt="2"/>
            </a:pPr>
            <a:endParaRPr lang="en-GB" sz="1600" dirty="0"/>
          </a:p>
        </p:txBody>
      </p:sp>
      <p:pic>
        <p:nvPicPr>
          <p:cNvPr id="4" name="Picture 3"/>
          <p:cNvPicPr>
            <a:picLocks noChangeAspect="1"/>
          </p:cNvPicPr>
          <p:nvPr/>
        </p:nvPicPr>
        <p:blipFill>
          <a:blip r:embed="rId2"/>
          <a:stretch>
            <a:fillRect/>
          </a:stretch>
        </p:blipFill>
        <p:spPr>
          <a:xfrm>
            <a:off x="693044" y="3955546"/>
            <a:ext cx="4056200" cy="3189827"/>
          </a:xfrm>
          <a:prstGeom prst="rect">
            <a:avLst/>
          </a:prstGeom>
        </p:spPr>
      </p:pic>
      <p:pic>
        <p:nvPicPr>
          <p:cNvPr id="5" name="Picture 4"/>
          <p:cNvPicPr>
            <a:picLocks noChangeAspect="1"/>
          </p:cNvPicPr>
          <p:nvPr/>
        </p:nvPicPr>
        <p:blipFill>
          <a:blip r:embed="rId3"/>
          <a:stretch>
            <a:fillRect/>
          </a:stretch>
        </p:blipFill>
        <p:spPr>
          <a:xfrm>
            <a:off x="5328201" y="3955546"/>
            <a:ext cx="4059382" cy="3189827"/>
          </a:xfrm>
          <a:prstGeom prst="rect">
            <a:avLst/>
          </a:prstGeom>
        </p:spPr>
      </p:pic>
    </p:spTree>
    <p:extLst>
      <p:ext uri="{BB962C8B-B14F-4D97-AF65-F5344CB8AC3E}">
        <p14:creationId xmlns:p14="http://schemas.microsoft.com/office/powerpoint/2010/main" val="11671297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Worked Examples 3 Answers - C</a:t>
            </a:r>
          </a:p>
        </p:txBody>
      </p:sp>
      <p:sp>
        <p:nvSpPr>
          <p:cNvPr id="3" name="Content Placeholder 2"/>
          <p:cNvSpPr>
            <a:spLocks noGrp="1"/>
          </p:cNvSpPr>
          <p:nvPr>
            <p:ph idx="1"/>
          </p:nvPr>
        </p:nvSpPr>
        <p:spPr>
          <a:xfrm>
            <a:off x="693044" y="2225029"/>
            <a:ext cx="8694539" cy="4909417"/>
          </a:xfrm>
        </p:spPr>
        <p:txBody>
          <a:bodyPr>
            <a:normAutofit/>
          </a:bodyPr>
          <a:lstStyle/>
          <a:p>
            <a:pPr marL="0" indent="0">
              <a:buNone/>
            </a:pPr>
            <a:r>
              <a:rPr lang="en-GB" sz="1700" dirty="0"/>
              <a:t>"SCB-SSI-CashBene-BOTH-0004-Override",,,,,,,,,,,,,,,,"com.iMeta.Assassin.Model.Core.StandingSettlementInstruction","com.iMeta.Assassin.Model.Core","com.iMeta.Assassin.Validation.XPathValidationRule","com.iMeta.Assassin.Validation","SettlementChainEntries.Bic",,,"SCB-SSI-CashBene-BOTH-0004-Override","Identifier/Code is not a valid BIC code </a:t>
            </a:r>
            <a:r>
              <a:rPr lang="en-GB" sz="1700" dirty="0" err="1"/>
              <a:t>format","True","False","False</a:t>
            </a:r>
            <a:r>
              <a:rPr lang="en-GB" sz="1700" dirty="0"/>
              <a:t>","^[A-Z]{4}[A-Z]{2}[A-Za-z0-9]{2}[A-Za-z0-9]{3}$","</a:t>
            </a:r>
            <a:r>
              <a:rPr lang="en-GB" sz="1700" dirty="0" err="1"/>
              <a:t>Warning","","SettlementChainEntries.Bic","High</a:t>
            </a:r>
            <a:r>
              <a:rPr lang="en-GB" sz="1700" dirty="0"/>
              <a:t>","/*/</a:t>
            </a:r>
            <a:r>
              <a:rPr lang="en-GB" sz="1700" dirty="0" err="1"/>
              <a:t>SettlementChainEntries</a:t>
            </a:r>
            <a:r>
              <a:rPr lang="en-GB" sz="1700" dirty="0"/>
              <a:t>[string-length(Bic)&gt;0 and </a:t>
            </a:r>
            <a:r>
              <a:rPr lang="en-GB" sz="1700" dirty="0" err="1"/>
              <a:t>IdentifierType</a:t>
            </a:r>
            <a:r>
              <a:rPr lang="en-GB" sz="1700" dirty="0"/>
              <a:t>='SWIFT_BIC' and </a:t>
            </a:r>
            <a:r>
              <a:rPr lang="en-GB" sz="1700" dirty="0" err="1"/>
              <a:t>StepType</a:t>
            </a:r>
            <a:r>
              <a:rPr lang="en-GB" sz="1700" dirty="0"/>
              <a:t> = '</a:t>
            </a:r>
            <a:r>
              <a:rPr lang="en-GB" sz="1700" dirty="0" err="1"/>
              <a:t>CashBeneficiary</a:t>
            </a:r>
            <a:r>
              <a:rPr lang="en-GB" sz="1700" dirty="0"/>
              <a:t>']/Bic“</a:t>
            </a:r>
          </a:p>
          <a:p>
            <a:pPr marL="0" indent="0">
              <a:buNone/>
            </a:pPr>
            <a:endParaRPr lang="en-GB" sz="1700" dirty="0"/>
          </a:p>
          <a:p>
            <a:pPr marL="0" indent="0">
              <a:buNone/>
            </a:pPr>
            <a:endParaRPr lang="en-GB" sz="1700" dirty="0"/>
          </a:p>
          <a:p>
            <a:pPr marL="0" indent="0">
              <a:buNone/>
            </a:pPr>
            <a:endParaRPr lang="en-GB" sz="1700" dirty="0"/>
          </a:p>
          <a:p>
            <a:pPr marL="0" indent="0">
              <a:buNone/>
            </a:pPr>
            <a:endParaRPr lang="en-GB" sz="1700" dirty="0"/>
          </a:p>
          <a:p>
            <a:pPr marL="0" indent="0">
              <a:buNone/>
            </a:pPr>
            <a:endParaRPr lang="en-GB" sz="1700" dirty="0"/>
          </a:p>
          <a:p>
            <a:pPr marL="0" indent="0">
              <a:buNone/>
            </a:pPr>
            <a:endParaRPr lang="en-GB" sz="1700" dirty="0"/>
          </a:p>
          <a:p>
            <a:pPr marL="0" indent="0">
              <a:buNone/>
            </a:pPr>
            <a:endParaRPr lang="en-GB" sz="1700" dirty="0"/>
          </a:p>
          <a:p>
            <a:pPr marL="0" indent="0">
              <a:buNone/>
            </a:pPr>
            <a:endParaRPr lang="en-GB" sz="1700" dirty="0"/>
          </a:p>
          <a:p>
            <a:pPr marL="0" indent="0">
              <a:buNone/>
            </a:pPr>
            <a:endParaRPr lang="en-GB" sz="1700" dirty="0"/>
          </a:p>
          <a:p>
            <a:pPr marL="0" indent="0">
              <a:buNone/>
            </a:pPr>
            <a:r>
              <a:rPr lang="en-GB" sz="2600" dirty="0"/>
              <a:t>When you test this, there is a problem… SCB-BOTH-0111</a:t>
            </a:r>
          </a:p>
        </p:txBody>
      </p:sp>
      <p:pic>
        <p:nvPicPr>
          <p:cNvPr id="5" name="Picture 4"/>
          <p:cNvPicPr>
            <a:picLocks noChangeAspect="1"/>
          </p:cNvPicPr>
          <p:nvPr/>
        </p:nvPicPr>
        <p:blipFill>
          <a:blip r:embed="rId2"/>
          <a:stretch>
            <a:fillRect/>
          </a:stretch>
        </p:blipFill>
        <p:spPr>
          <a:xfrm>
            <a:off x="693045" y="4516994"/>
            <a:ext cx="4144770" cy="1836467"/>
          </a:xfrm>
          <a:prstGeom prst="rect">
            <a:avLst/>
          </a:prstGeom>
        </p:spPr>
      </p:pic>
      <p:pic>
        <p:nvPicPr>
          <p:cNvPr id="6" name="Picture 5"/>
          <p:cNvPicPr>
            <a:picLocks noChangeAspect="1"/>
          </p:cNvPicPr>
          <p:nvPr/>
        </p:nvPicPr>
        <p:blipFill>
          <a:blip r:embed="rId3"/>
          <a:stretch>
            <a:fillRect/>
          </a:stretch>
        </p:blipFill>
        <p:spPr>
          <a:xfrm>
            <a:off x="5295014" y="4516994"/>
            <a:ext cx="4092569" cy="1830645"/>
          </a:xfrm>
          <a:prstGeom prst="rect">
            <a:avLst/>
          </a:prstGeom>
        </p:spPr>
      </p:pic>
    </p:spTree>
    <p:extLst>
      <p:ext uri="{BB962C8B-B14F-4D97-AF65-F5344CB8AC3E}">
        <p14:creationId xmlns:p14="http://schemas.microsoft.com/office/powerpoint/2010/main" val="31481579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XPath rule development advice 1</a:t>
            </a:r>
          </a:p>
        </p:txBody>
      </p:sp>
      <p:sp>
        <p:nvSpPr>
          <p:cNvPr id="3" name="Content Placeholder 2"/>
          <p:cNvSpPr>
            <a:spLocks noGrp="1"/>
          </p:cNvSpPr>
          <p:nvPr>
            <p:ph idx="1"/>
          </p:nvPr>
        </p:nvSpPr>
        <p:spPr>
          <a:xfrm>
            <a:off x="693044" y="2290687"/>
            <a:ext cx="8540896" cy="4960718"/>
          </a:xfrm>
        </p:spPr>
        <p:txBody>
          <a:bodyPr>
            <a:normAutofit fontScale="92500" lnSpcReduction="20000"/>
          </a:bodyPr>
          <a:lstStyle/>
          <a:p>
            <a:pPr>
              <a:lnSpc>
                <a:spcPct val="120000"/>
              </a:lnSpc>
            </a:pPr>
            <a:r>
              <a:rPr lang="en-GB" sz="2000" dirty="0"/>
              <a:t>Give your rules logical names and Ids </a:t>
            </a:r>
          </a:p>
          <a:p>
            <a:pPr lvl="1">
              <a:lnSpc>
                <a:spcPct val="120000"/>
              </a:lnSpc>
            </a:pPr>
            <a:r>
              <a:rPr lang="en-GB" sz="1700" dirty="0"/>
              <a:t>They are visible to the business, </a:t>
            </a:r>
          </a:p>
          <a:p>
            <a:pPr lvl="1">
              <a:lnSpc>
                <a:spcPct val="120000"/>
              </a:lnSpc>
            </a:pPr>
            <a:r>
              <a:rPr lang="en-GB" sz="1700" dirty="0"/>
              <a:t>They should be distinct from iMeta created rules</a:t>
            </a:r>
          </a:p>
          <a:p>
            <a:pPr lvl="1">
              <a:lnSpc>
                <a:spcPct val="120000"/>
              </a:lnSpc>
            </a:pPr>
            <a:endParaRPr lang="en-GB" sz="1600" dirty="0"/>
          </a:p>
          <a:p>
            <a:pPr>
              <a:lnSpc>
                <a:spcPct val="120000"/>
              </a:lnSpc>
            </a:pPr>
            <a:r>
              <a:rPr lang="en-GB" sz="2000" dirty="0"/>
              <a:t>Keep it simple</a:t>
            </a:r>
          </a:p>
          <a:p>
            <a:pPr lvl="1">
              <a:lnSpc>
                <a:spcPct val="120000"/>
              </a:lnSpc>
            </a:pPr>
            <a:r>
              <a:rPr lang="en-GB" sz="1700" dirty="0"/>
              <a:t>Avoid trying to make a rule check too many fields</a:t>
            </a:r>
          </a:p>
          <a:p>
            <a:pPr lvl="1">
              <a:lnSpc>
                <a:spcPct val="120000"/>
              </a:lnSpc>
            </a:pPr>
            <a:r>
              <a:rPr lang="en-GB" sz="1700" dirty="0"/>
              <a:t>Use rule override to layer complex field checking</a:t>
            </a:r>
          </a:p>
          <a:p>
            <a:pPr lvl="1">
              <a:lnSpc>
                <a:spcPct val="120000"/>
              </a:lnSpc>
            </a:pPr>
            <a:endParaRPr lang="en-GB" sz="1800" dirty="0"/>
          </a:p>
          <a:p>
            <a:pPr>
              <a:lnSpc>
                <a:spcPct val="120000"/>
              </a:lnSpc>
            </a:pPr>
            <a:r>
              <a:rPr lang="en-GB" sz="2000" dirty="0"/>
              <a:t>Make use of the </a:t>
            </a:r>
            <a:r>
              <a:rPr lang="en-GB" sz="2000" dirty="0" err="1"/>
              <a:t>TestRule</a:t>
            </a:r>
            <a:r>
              <a:rPr lang="en-GB" sz="2000" dirty="0"/>
              <a:t> client</a:t>
            </a:r>
          </a:p>
          <a:p>
            <a:pPr lvl="1">
              <a:lnSpc>
                <a:spcPct val="120000"/>
              </a:lnSpc>
            </a:pPr>
            <a:r>
              <a:rPr lang="en-GB" sz="1700" dirty="0"/>
              <a:t>To generate XML</a:t>
            </a:r>
          </a:p>
          <a:p>
            <a:pPr lvl="1">
              <a:lnSpc>
                <a:spcPct val="120000"/>
              </a:lnSpc>
            </a:pPr>
            <a:r>
              <a:rPr lang="en-GB" sz="1700" dirty="0"/>
              <a:t>To highlight XML matching your XPaths and regexes</a:t>
            </a:r>
          </a:p>
          <a:p>
            <a:pPr lvl="1">
              <a:lnSpc>
                <a:spcPct val="120000"/>
              </a:lnSpc>
            </a:pPr>
            <a:endParaRPr lang="en-GB" sz="1800" dirty="0"/>
          </a:p>
          <a:p>
            <a:pPr>
              <a:lnSpc>
                <a:spcPct val="120000"/>
              </a:lnSpc>
            </a:pPr>
            <a:r>
              <a:rPr lang="en-GB" sz="2000" dirty="0"/>
              <a:t>Ensure your failure reasons are human readable, they can contain {0}, but check these work before deploying to test</a:t>
            </a:r>
          </a:p>
          <a:p>
            <a:pPr>
              <a:lnSpc>
                <a:spcPct val="120000"/>
              </a:lnSpc>
            </a:pPr>
            <a:endParaRPr lang="en-GB" sz="2000" dirty="0"/>
          </a:p>
          <a:p>
            <a:pPr>
              <a:lnSpc>
                <a:spcPct val="120000"/>
              </a:lnSpc>
            </a:pPr>
            <a:r>
              <a:rPr lang="en-GB" sz="2000" dirty="0"/>
              <a:t>If seeing rules on your client that are out of sync with those on the server: Close Sys Admin, use the ‘Support’ menu’s ‘refresh local cache’ </a:t>
            </a:r>
          </a:p>
          <a:p>
            <a:pPr>
              <a:lnSpc>
                <a:spcPct val="120000"/>
              </a:lnSpc>
            </a:pPr>
            <a:endParaRPr lang="en-GB" sz="2000" dirty="0"/>
          </a:p>
          <a:p>
            <a:pPr>
              <a:lnSpc>
                <a:spcPct val="120000"/>
              </a:lnSpc>
            </a:pPr>
            <a:endParaRPr lang="en-GB" sz="2000" dirty="0"/>
          </a:p>
        </p:txBody>
      </p:sp>
    </p:spTree>
    <p:extLst>
      <p:ext uri="{BB962C8B-B14F-4D97-AF65-F5344CB8AC3E}">
        <p14:creationId xmlns:p14="http://schemas.microsoft.com/office/powerpoint/2010/main" val="35302210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XPath rule development advice 2</a:t>
            </a:r>
          </a:p>
        </p:txBody>
      </p:sp>
      <p:sp>
        <p:nvSpPr>
          <p:cNvPr id="3" name="Content Placeholder 2"/>
          <p:cNvSpPr>
            <a:spLocks noGrp="1"/>
          </p:cNvSpPr>
          <p:nvPr>
            <p:ph idx="1"/>
          </p:nvPr>
        </p:nvSpPr>
        <p:spPr>
          <a:xfrm>
            <a:off x="1096962" y="2200279"/>
            <a:ext cx="7886700" cy="4616675"/>
          </a:xfrm>
        </p:spPr>
        <p:txBody>
          <a:bodyPr>
            <a:normAutofit fontScale="92500" lnSpcReduction="20000"/>
          </a:bodyPr>
          <a:lstStyle/>
          <a:p>
            <a:pPr>
              <a:lnSpc>
                <a:spcPct val="120000"/>
              </a:lnSpc>
            </a:pPr>
            <a:r>
              <a:rPr lang="en-GB" sz="2000" dirty="0"/>
              <a:t>XPath rules can’t query static data directly</a:t>
            </a:r>
          </a:p>
          <a:p>
            <a:pPr lvl="1">
              <a:lnSpc>
                <a:spcPct val="120000"/>
              </a:lnSpc>
            </a:pPr>
            <a:r>
              <a:rPr lang="en-GB" sz="1700" dirty="0"/>
              <a:t>E.g. Return the asset class of an SSI</a:t>
            </a:r>
          </a:p>
          <a:p>
            <a:pPr>
              <a:lnSpc>
                <a:spcPct val="120000"/>
              </a:lnSpc>
            </a:pPr>
            <a:endParaRPr lang="en-GB" sz="2000" dirty="0"/>
          </a:p>
          <a:p>
            <a:pPr>
              <a:lnSpc>
                <a:spcPct val="120000"/>
              </a:lnSpc>
            </a:pPr>
            <a:r>
              <a:rPr lang="en-GB" sz="2000" dirty="0"/>
              <a:t>XPath rules can’t access alternative properties of static data</a:t>
            </a:r>
          </a:p>
          <a:p>
            <a:pPr lvl="1">
              <a:lnSpc>
                <a:spcPct val="120000"/>
              </a:lnSpc>
            </a:pPr>
            <a:r>
              <a:rPr lang="en-GB" sz="1700" dirty="0"/>
              <a:t>E.g. /</a:t>
            </a:r>
            <a:r>
              <a:rPr lang="en-GB" sz="1700" dirty="0" err="1"/>
              <a:t>StandingSettlementInstruction</a:t>
            </a:r>
            <a:r>
              <a:rPr lang="en-GB" sz="1700" dirty="0"/>
              <a:t>/Country[Currency=‘USD’]</a:t>
            </a:r>
          </a:p>
          <a:p>
            <a:pPr>
              <a:lnSpc>
                <a:spcPct val="120000"/>
              </a:lnSpc>
            </a:pPr>
            <a:endParaRPr lang="en-GB" sz="2000" dirty="0"/>
          </a:p>
          <a:p>
            <a:pPr>
              <a:lnSpc>
                <a:spcPct val="120000"/>
              </a:lnSpc>
            </a:pPr>
            <a:r>
              <a:rPr lang="en-GB" sz="2000" dirty="0" err="1"/>
              <a:t>Xpath</a:t>
            </a:r>
            <a:r>
              <a:rPr lang="en-GB" sz="2000" dirty="0"/>
              <a:t> rules can only act upon what is included in the validation XML. iMeta have the option of extending what is included in this, if required</a:t>
            </a:r>
          </a:p>
          <a:p>
            <a:pPr>
              <a:lnSpc>
                <a:spcPct val="120000"/>
              </a:lnSpc>
            </a:pPr>
            <a:endParaRPr lang="en-GB" sz="2000" dirty="0"/>
          </a:p>
          <a:p>
            <a:pPr>
              <a:lnSpc>
                <a:spcPct val="120000"/>
              </a:lnSpc>
            </a:pPr>
            <a:r>
              <a:rPr lang="en-GB" sz="2000" dirty="0"/>
              <a:t>Be aware the </a:t>
            </a:r>
            <a:r>
              <a:rPr lang="en-GB" sz="2000" dirty="0" err="1"/>
              <a:t>TestRule</a:t>
            </a:r>
            <a:r>
              <a:rPr lang="en-GB" sz="2000" dirty="0"/>
              <a:t> client doesn’t allow you to test XPaths that require certain values are present in parent properties </a:t>
            </a:r>
          </a:p>
          <a:p>
            <a:pPr lvl="1">
              <a:lnSpc>
                <a:spcPct val="120000"/>
              </a:lnSpc>
            </a:pPr>
            <a:r>
              <a:rPr lang="en-GB" sz="1700" dirty="0"/>
              <a:t>E.g. /</a:t>
            </a:r>
            <a:r>
              <a:rPr lang="en-GB" sz="1700" dirty="0" err="1"/>
              <a:t>StandingSettlementInstruction</a:t>
            </a:r>
            <a:r>
              <a:rPr lang="en-GB" sz="1700" dirty="0"/>
              <a:t>/</a:t>
            </a:r>
            <a:r>
              <a:rPr lang="en-GB" sz="1700" dirty="0" err="1"/>
              <a:t>TradingAccount</a:t>
            </a:r>
            <a:r>
              <a:rPr lang="en-GB" sz="1700" dirty="0"/>
              <a:t>/</a:t>
            </a:r>
            <a:r>
              <a:rPr lang="en-GB" sz="1700" dirty="0" err="1"/>
              <a:t>InternalAccount</a:t>
            </a:r>
            <a:endParaRPr lang="en-GB" sz="1700" dirty="0"/>
          </a:p>
          <a:p>
            <a:pPr marL="457177" lvl="1" indent="0">
              <a:lnSpc>
                <a:spcPct val="120000"/>
              </a:lnSpc>
              <a:buNone/>
            </a:pPr>
            <a:r>
              <a:rPr lang="en-GB" sz="1400" dirty="0"/>
              <a:t>     (Suggest developing using SSI XML from </a:t>
            </a:r>
            <a:r>
              <a:rPr lang="en-GB" sz="1400" dirty="0" err="1"/>
              <a:t>WebService.Log</a:t>
            </a:r>
            <a:r>
              <a:rPr lang="en-GB" sz="1400" dirty="0"/>
              <a:t> and notepad++ XML XPath feature)</a:t>
            </a:r>
          </a:p>
          <a:p>
            <a:pPr marL="457177" lvl="1" indent="0">
              <a:lnSpc>
                <a:spcPct val="120000"/>
              </a:lnSpc>
              <a:buNone/>
            </a:pPr>
            <a:endParaRPr lang="en-GB" sz="1400" dirty="0"/>
          </a:p>
          <a:p>
            <a:pPr>
              <a:lnSpc>
                <a:spcPct val="120000"/>
              </a:lnSpc>
            </a:pPr>
            <a:r>
              <a:rPr lang="en-GB" sz="2000" dirty="0"/>
              <a:t>After changing a rule remember to press ‘Update’ then ‘Apply’ to avoid loosing changes</a:t>
            </a:r>
          </a:p>
          <a:p>
            <a:pPr>
              <a:lnSpc>
                <a:spcPct val="120000"/>
              </a:lnSpc>
            </a:pPr>
            <a:endParaRPr lang="en-GB" sz="2000" dirty="0"/>
          </a:p>
          <a:p>
            <a:pPr>
              <a:lnSpc>
                <a:spcPct val="120000"/>
              </a:lnSpc>
            </a:pPr>
            <a:endParaRPr lang="en-GB" sz="2000" dirty="0"/>
          </a:p>
        </p:txBody>
      </p:sp>
    </p:spTree>
    <p:extLst>
      <p:ext uri="{BB962C8B-B14F-4D97-AF65-F5344CB8AC3E}">
        <p14:creationId xmlns:p14="http://schemas.microsoft.com/office/powerpoint/2010/main" val="27168942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309" y="1226561"/>
            <a:ext cx="8220268" cy="803594"/>
          </a:xfrm>
        </p:spPr>
        <p:txBody>
          <a:bodyPr>
            <a:noAutofit/>
          </a:bodyPr>
          <a:lstStyle/>
          <a:p>
            <a:r>
              <a:rPr lang="en-GB" dirty="0"/>
              <a:t>Post rule deployment advise</a:t>
            </a:r>
          </a:p>
        </p:txBody>
      </p:sp>
      <p:sp>
        <p:nvSpPr>
          <p:cNvPr id="3" name="Content Placeholder 2"/>
          <p:cNvSpPr>
            <a:spLocks noGrp="1"/>
          </p:cNvSpPr>
          <p:nvPr>
            <p:ph idx="1"/>
          </p:nvPr>
        </p:nvSpPr>
        <p:spPr>
          <a:xfrm>
            <a:off x="1009490" y="2200279"/>
            <a:ext cx="8220268" cy="4806577"/>
          </a:xfrm>
        </p:spPr>
        <p:txBody>
          <a:bodyPr>
            <a:normAutofit fontScale="92500" lnSpcReduction="20000"/>
          </a:bodyPr>
          <a:lstStyle/>
          <a:p>
            <a:pPr>
              <a:lnSpc>
                <a:spcPct val="110000"/>
              </a:lnSpc>
            </a:pPr>
            <a:r>
              <a:rPr lang="en-GB" sz="2000" dirty="0"/>
              <a:t>Changes validation rules are not applied to records retrospectively</a:t>
            </a:r>
          </a:p>
          <a:p>
            <a:pPr>
              <a:lnSpc>
                <a:spcPct val="110000"/>
              </a:lnSpc>
            </a:pPr>
            <a:endParaRPr lang="en-GB" sz="2000" dirty="0"/>
          </a:p>
          <a:p>
            <a:pPr>
              <a:lnSpc>
                <a:spcPct val="110000"/>
              </a:lnSpc>
            </a:pPr>
            <a:r>
              <a:rPr lang="en-GB" sz="2000" dirty="0"/>
              <a:t>To queue a revalidation of a population of Records use the SQL script called </a:t>
            </a:r>
            <a:r>
              <a:rPr lang="en-GB" sz="1800" dirty="0" err="1"/>
              <a:t>RevalidateSSIsByValidationRule.sql</a:t>
            </a:r>
            <a:endParaRPr lang="en-GB" sz="1800" dirty="0"/>
          </a:p>
          <a:p>
            <a:pPr>
              <a:lnSpc>
                <a:spcPct val="110000"/>
              </a:lnSpc>
            </a:pPr>
            <a:endParaRPr lang="en-GB" sz="1800" dirty="0"/>
          </a:p>
          <a:p>
            <a:pPr>
              <a:lnSpc>
                <a:spcPct val="110000"/>
              </a:lnSpc>
            </a:pPr>
            <a:r>
              <a:rPr lang="en-GB" sz="2000" dirty="0"/>
              <a:t>This script </a:t>
            </a:r>
            <a:r>
              <a:rPr lang="en-GB" sz="2000" b="1" dirty="0"/>
              <a:t>MUST</a:t>
            </a:r>
            <a:r>
              <a:rPr lang="en-GB" sz="2000" dirty="0"/>
              <a:t> be configured as required</a:t>
            </a:r>
          </a:p>
          <a:p>
            <a:pPr>
              <a:lnSpc>
                <a:spcPct val="110000"/>
              </a:lnSpc>
            </a:pPr>
            <a:endParaRPr lang="en-GB" sz="2000" dirty="0"/>
          </a:p>
          <a:p>
            <a:pPr>
              <a:lnSpc>
                <a:spcPct val="110000"/>
              </a:lnSpc>
            </a:pPr>
            <a:r>
              <a:rPr lang="en-GB" sz="2000" dirty="0"/>
              <a:t>It can be setup to act on any </a:t>
            </a:r>
            <a:r>
              <a:rPr lang="en-GB" sz="2000" dirty="0" err="1"/>
              <a:t>AssassinObject</a:t>
            </a:r>
            <a:r>
              <a:rPr lang="en-GB" sz="2000" dirty="0"/>
              <a:t> record type: SSI, TA, CP</a:t>
            </a:r>
          </a:p>
          <a:p>
            <a:pPr lvl="1">
              <a:lnSpc>
                <a:spcPct val="110000"/>
              </a:lnSpc>
            </a:pPr>
            <a:r>
              <a:rPr lang="en-GB" sz="1800" dirty="0"/>
              <a:t>Change the SQL query at the top that returns OIDs</a:t>
            </a:r>
          </a:p>
          <a:p>
            <a:pPr lvl="1">
              <a:lnSpc>
                <a:spcPct val="110000"/>
              </a:lnSpc>
            </a:pPr>
            <a:endParaRPr lang="en-GB" sz="1800" dirty="0"/>
          </a:p>
          <a:p>
            <a:pPr>
              <a:lnSpc>
                <a:spcPct val="110000"/>
              </a:lnSpc>
            </a:pPr>
            <a:r>
              <a:rPr lang="en-GB" sz="2000" dirty="0"/>
              <a:t>It can be setup to queue any iMeta SSI state machine action on the </a:t>
            </a:r>
            <a:r>
              <a:rPr lang="en-GB" sz="2000" dirty="0" err="1"/>
              <a:t>AssassinObject</a:t>
            </a:r>
            <a:r>
              <a:rPr lang="en-GB" sz="2000" dirty="0"/>
              <a:t> record, common </a:t>
            </a:r>
            <a:r>
              <a:rPr lang="en-GB" sz="2000" dirty="0" err="1"/>
              <a:t>ChangeActions</a:t>
            </a:r>
            <a:r>
              <a:rPr lang="en-GB" sz="2000" dirty="0"/>
              <a:t> are:</a:t>
            </a:r>
          </a:p>
          <a:p>
            <a:pPr lvl="1">
              <a:lnSpc>
                <a:spcPct val="110000"/>
              </a:lnSpc>
            </a:pPr>
            <a:r>
              <a:rPr lang="en-GB" sz="1700" dirty="0"/>
              <a:t>To re-evaluate validation rules use:</a:t>
            </a:r>
          </a:p>
          <a:p>
            <a:pPr lvl="2">
              <a:lnSpc>
                <a:spcPct val="110000"/>
              </a:lnSpc>
            </a:pPr>
            <a:r>
              <a:rPr lang="en-GB" sz="1700" dirty="0"/>
              <a:t>23 = ‘Revalidate’ </a:t>
            </a:r>
          </a:p>
          <a:p>
            <a:pPr lvl="2">
              <a:lnSpc>
                <a:spcPct val="110000"/>
              </a:lnSpc>
            </a:pPr>
            <a:endParaRPr lang="en-GB" sz="1600" dirty="0"/>
          </a:p>
          <a:p>
            <a:pPr>
              <a:lnSpc>
                <a:spcPct val="110000"/>
              </a:lnSpc>
            </a:pPr>
            <a:r>
              <a:rPr lang="en-GB" sz="2000" dirty="0"/>
              <a:t>Could be used after changing, adding or deactivating a validation rule</a:t>
            </a:r>
          </a:p>
          <a:p>
            <a:pPr>
              <a:lnSpc>
                <a:spcPct val="110000"/>
              </a:lnSpc>
            </a:pPr>
            <a:endParaRPr lang="en-GB" sz="2000" dirty="0"/>
          </a:p>
          <a:p>
            <a:pPr>
              <a:lnSpc>
                <a:spcPct val="110000"/>
              </a:lnSpc>
            </a:pPr>
            <a:r>
              <a:rPr lang="en-GB" sz="2000" dirty="0"/>
              <a:t>Plan when these scripts are run because they affect downstream. </a:t>
            </a:r>
            <a:br>
              <a:rPr lang="en-GB" sz="2000" dirty="0"/>
            </a:br>
            <a:r>
              <a:rPr lang="en-GB" sz="2000" dirty="0"/>
              <a:t>(SSIs becoming valid enter the approved state &amp; will flow downstream)</a:t>
            </a:r>
          </a:p>
          <a:p>
            <a:pPr lvl="1">
              <a:lnSpc>
                <a:spcPct val="110000"/>
              </a:lnSpc>
            </a:pPr>
            <a:endParaRPr lang="en-GB" sz="1600" dirty="0"/>
          </a:p>
          <a:p>
            <a:pPr>
              <a:lnSpc>
                <a:spcPct val="110000"/>
              </a:lnSpc>
            </a:pPr>
            <a:endParaRPr lang="en-GB" sz="2000" dirty="0"/>
          </a:p>
        </p:txBody>
      </p:sp>
    </p:spTree>
    <p:extLst>
      <p:ext uri="{BB962C8B-B14F-4D97-AF65-F5344CB8AC3E}">
        <p14:creationId xmlns:p14="http://schemas.microsoft.com/office/powerpoint/2010/main" val="2921242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Desktop Client</a:t>
            </a:r>
          </a:p>
        </p:txBody>
      </p:sp>
      <p:sp>
        <p:nvSpPr>
          <p:cNvPr id="3" name="Content Placeholder 2"/>
          <p:cNvSpPr>
            <a:spLocks noGrp="1"/>
          </p:cNvSpPr>
          <p:nvPr>
            <p:ph idx="1"/>
          </p:nvPr>
        </p:nvSpPr>
        <p:spPr/>
        <p:txBody>
          <a:bodyPr>
            <a:normAutofit fontScale="70000" lnSpcReduction="20000"/>
          </a:bodyPr>
          <a:lstStyle/>
          <a:p>
            <a:r>
              <a:rPr lang="en-GB" dirty="0"/>
              <a:t>On successful login the iMeta SSI Main Form will be displayed to the user</a:t>
            </a:r>
          </a:p>
          <a:p>
            <a:endParaRPr lang="en-US" dirty="0"/>
          </a:p>
          <a:p>
            <a:r>
              <a:rPr lang="en-GB" dirty="0"/>
              <a:t>The iMeta SSI Main Form is used to access all the iMeta SSI functions needed for managing settlement data</a:t>
            </a:r>
          </a:p>
          <a:p>
            <a:endParaRPr lang="en-US" dirty="0"/>
          </a:p>
          <a:p>
            <a:r>
              <a:rPr lang="en-GB" dirty="0"/>
              <a:t>These functions are accessed via the Main Form Sidebar which is shown on the left hand side of the Main Form</a:t>
            </a:r>
          </a:p>
          <a:p>
            <a:endParaRPr lang="en-US" dirty="0"/>
          </a:p>
          <a:p>
            <a:pPr>
              <a:lnSpc>
                <a:spcPct val="120000"/>
              </a:lnSpc>
            </a:pPr>
            <a:r>
              <a:rPr lang="en-GB" dirty="0"/>
              <a:t>The Sidebar provides access to the main types of iMeta SSI functionality which are listed below. </a:t>
            </a:r>
          </a:p>
          <a:p>
            <a:pPr lvl="1"/>
            <a:r>
              <a:rPr lang="en-GB" dirty="0"/>
              <a:t>Searches</a:t>
            </a:r>
          </a:p>
          <a:p>
            <a:pPr lvl="1"/>
            <a:r>
              <a:rPr lang="en-GB" dirty="0"/>
              <a:t>Queues </a:t>
            </a:r>
          </a:p>
          <a:p>
            <a:pPr lvl="1"/>
            <a:r>
              <a:rPr lang="en-GB" dirty="0"/>
              <a:t>Audit Search</a:t>
            </a:r>
          </a:p>
          <a:p>
            <a:pPr lvl="1"/>
            <a:r>
              <a:rPr lang="en-GB" dirty="0"/>
              <a:t>Imports &amp; Exports</a:t>
            </a:r>
          </a:p>
          <a:p>
            <a:pPr lvl="1"/>
            <a:r>
              <a:rPr lang="en-GB" dirty="0"/>
              <a:t>Creation of Counterparties</a:t>
            </a:r>
          </a:p>
          <a:p>
            <a:endParaRPr lang="en-US" dirty="0"/>
          </a:p>
          <a:p>
            <a:r>
              <a:rPr lang="en-US" dirty="0"/>
              <a:t>The Main Form also has a standard windows menu at the top where System Administration functions and other options are available</a:t>
            </a:r>
            <a:endParaRPr lang="en-GB" dirty="0"/>
          </a:p>
          <a:p>
            <a:endParaRPr lang="en-GB" dirty="0"/>
          </a:p>
        </p:txBody>
      </p:sp>
    </p:spTree>
    <p:extLst>
      <p:ext uri="{BB962C8B-B14F-4D97-AF65-F5344CB8AC3E}">
        <p14:creationId xmlns:p14="http://schemas.microsoft.com/office/powerpoint/2010/main" val="25262342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Extracting XPath rules </a:t>
            </a:r>
          </a:p>
        </p:txBody>
      </p:sp>
      <p:sp>
        <p:nvSpPr>
          <p:cNvPr id="3" name="Content Placeholder 2"/>
          <p:cNvSpPr>
            <a:spLocks noGrp="1"/>
          </p:cNvSpPr>
          <p:nvPr>
            <p:ph idx="1"/>
          </p:nvPr>
        </p:nvSpPr>
        <p:spPr>
          <a:xfrm>
            <a:off x="1096966" y="3829761"/>
            <a:ext cx="8448541" cy="3155830"/>
          </a:xfrm>
        </p:spPr>
        <p:txBody>
          <a:bodyPr>
            <a:normAutofit/>
          </a:bodyPr>
          <a:lstStyle/>
          <a:p>
            <a:r>
              <a:rPr lang="en-GB" sz="2400" dirty="0"/>
              <a:t>Export All </a:t>
            </a:r>
          </a:p>
          <a:p>
            <a:pPr lvl="1"/>
            <a:r>
              <a:rPr lang="en-GB" sz="2000" dirty="0"/>
              <a:t>Exports all XPath rules in iMeta SSI </a:t>
            </a:r>
          </a:p>
          <a:p>
            <a:pPr lvl="1"/>
            <a:r>
              <a:rPr lang="en-GB" sz="2000" dirty="0"/>
              <a:t>Use to send iMeta a copy of all rules</a:t>
            </a:r>
          </a:p>
          <a:p>
            <a:pPr lvl="1"/>
            <a:r>
              <a:rPr lang="en-GB" sz="2000" dirty="0"/>
              <a:t>Use to store a copy in your source code repository</a:t>
            </a:r>
          </a:p>
          <a:p>
            <a:pPr lvl="1"/>
            <a:endParaRPr lang="en-GB" sz="2000" dirty="0"/>
          </a:p>
          <a:p>
            <a:r>
              <a:rPr lang="en-GB" sz="2400" dirty="0"/>
              <a:t>Export Selected</a:t>
            </a:r>
          </a:p>
          <a:p>
            <a:pPr lvl="1"/>
            <a:r>
              <a:rPr lang="en-GB" sz="2000" dirty="0"/>
              <a:t>Exports the currently selected XPath rule to the clipboard</a:t>
            </a:r>
          </a:p>
          <a:p>
            <a:pPr lvl="1"/>
            <a:r>
              <a:rPr lang="en-GB" sz="2000" dirty="0"/>
              <a:t>Use when wanting to analyse a rule in development</a:t>
            </a:r>
          </a:p>
          <a:p>
            <a:pPr lvl="1"/>
            <a:r>
              <a:rPr lang="en-GB" sz="2000" dirty="0"/>
              <a:t>Use when wanting to save a rule for promotion to SIT-&gt;UAT-&gt;Prod </a:t>
            </a:r>
          </a:p>
        </p:txBody>
      </p:sp>
      <p:pic>
        <p:nvPicPr>
          <p:cNvPr id="6" name="Picture 5"/>
          <p:cNvPicPr>
            <a:picLocks noChangeAspect="1"/>
          </p:cNvPicPr>
          <p:nvPr/>
        </p:nvPicPr>
        <p:blipFill rotWithShape="1">
          <a:blip r:embed="rId3"/>
          <a:srcRect l="19577" t="10338" r="11127" b="72123"/>
          <a:stretch/>
        </p:blipFill>
        <p:spPr>
          <a:xfrm>
            <a:off x="1308867" y="2203255"/>
            <a:ext cx="7437610" cy="1447116"/>
          </a:xfrm>
          <a:prstGeom prst="rect">
            <a:avLst/>
          </a:prstGeom>
        </p:spPr>
      </p:pic>
    </p:spTree>
    <p:extLst>
      <p:ext uri="{BB962C8B-B14F-4D97-AF65-F5344CB8AC3E}">
        <p14:creationId xmlns:p14="http://schemas.microsoft.com/office/powerpoint/2010/main" val="383913970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Importing XPath rules</a:t>
            </a:r>
          </a:p>
        </p:txBody>
      </p:sp>
      <p:sp>
        <p:nvSpPr>
          <p:cNvPr id="3" name="Content Placeholder 2"/>
          <p:cNvSpPr>
            <a:spLocks noGrp="1"/>
          </p:cNvSpPr>
          <p:nvPr>
            <p:ph idx="1"/>
          </p:nvPr>
        </p:nvSpPr>
        <p:spPr>
          <a:xfrm>
            <a:off x="1096962" y="2114327"/>
            <a:ext cx="7886700" cy="4767943"/>
          </a:xfrm>
        </p:spPr>
        <p:txBody>
          <a:bodyPr>
            <a:normAutofit/>
          </a:bodyPr>
          <a:lstStyle/>
          <a:p>
            <a:r>
              <a:rPr lang="en-GB" sz="2200" dirty="0"/>
              <a:t>Automatically import exported rules</a:t>
            </a:r>
          </a:p>
          <a:p>
            <a:r>
              <a:rPr lang="en-GB" sz="2200" dirty="0"/>
              <a:t>Achieved using iMeta SSI’s static data file loader</a:t>
            </a:r>
          </a:p>
          <a:p>
            <a:endParaRPr lang="en-GB" dirty="0"/>
          </a:p>
          <a:p>
            <a:endParaRPr lang="en-GB" dirty="0"/>
          </a:p>
          <a:p>
            <a:endParaRPr lang="en-GB" dirty="0"/>
          </a:p>
          <a:p>
            <a:endParaRPr lang="en-GB" dirty="0"/>
          </a:p>
          <a:p>
            <a:endParaRPr lang="en-GB" sz="1600" dirty="0"/>
          </a:p>
          <a:p>
            <a:r>
              <a:rPr lang="en-GB" sz="2000" dirty="0"/>
              <a:t>Ensure the batch files references the StaticImport.xml</a:t>
            </a:r>
          </a:p>
          <a:p>
            <a:r>
              <a:rPr lang="en-GB" sz="2000" dirty="0"/>
              <a:t>Ensure the StaticImport.xml file contains the header and rule file</a:t>
            </a:r>
          </a:p>
          <a:p>
            <a:r>
              <a:rPr lang="en-GB" sz="2000" dirty="0"/>
              <a:t>See Example files provided:</a:t>
            </a:r>
          </a:p>
          <a:p>
            <a:pPr lvl="1"/>
            <a:r>
              <a:rPr lang="en-GB" sz="1500" b="1" dirty="0"/>
              <a:t>Note: </a:t>
            </a:r>
          </a:p>
          <a:p>
            <a:pPr lvl="2"/>
            <a:r>
              <a:rPr lang="en-GB" sz="1500" dirty="0"/>
              <a:t>There is </a:t>
            </a:r>
            <a:r>
              <a:rPr lang="en-GB" sz="1500" b="1" dirty="0">
                <a:solidFill>
                  <a:srgbClr val="FF0000"/>
                </a:solidFill>
              </a:rPr>
              <a:t>a header line </a:t>
            </a:r>
            <a:r>
              <a:rPr lang="en-GB" sz="1500" dirty="0"/>
              <a:t>at the top of the csv file</a:t>
            </a:r>
          </a:p>
          <a:p>
            <a:pPr lvl="2"/>
            <a:r>
              <a:rPr lang="en-GB" sz="1500" dirty="0"/>
              <a:t>This header file &amp; line format format should match the exported rule format</a:t>
            </a:r>
          </a:p>
          <a:p>
            <a:pPr lvl="2"/>
            <a:r>
              <a:rPr lang="en-GB" sz="1500" dirty="0"/>
              <a:t>Rules are updated when loaded in iMeta SSI if they contain a matching a rule ID</a:t>
            </a:r>
          </a:p>
        </p:txBody>
      </p:sp>
      <p:pic>
        <p:nvPicPr>
          <p:cNvPr id="6" name="Picture 5"/>
          <p:cNvPicPr>
            <a:picLocks noChangeAspect="1"/>
          </p:cNvPicPr>
          <p:nvPr/>
        </p:nvPicPr>
        <p:blipFill>
          <a:blip r:embed="rId3"/>
          <a:stretch>
            <a:fillRect/>
          </a:stretch>
        </p:blipFill>
        <p:spPr>
          <a:xfrm>
            <a:off x="1916876" y="2766827"/>
            <a:ext cx="2438400" cy="1647825"/>
          </a:xfrm>
          <a:prstGeom prst="rect">
            <a:avLst/>
          </a:prstGeom>
        </p:spPr>
      </p:pic>
      <p:sp>
        <p:nvSpPr>
          <p:cNvPr id="8" name="Rectangle 7"/>
          <p:cNvSpPr/>
          <p:nvPr/>
        </p:nvSpPr>
        <p:spPr>
          <a:xfrm>
            <a:off x="4260683" y="2844988"/>
            <a:ext cx="4572000" cy="1569660"/>
          </a:xfrm>
          <a:prstGeom prst="rect">
            <a:avLst/>
          </a:prstGeom>
        </p:spPr>
        <p:txBody>
          <a:bodyPr>
            <a:spAutoFit/>
          </a:bodyPr>
          <a:lstStyle/>
          <a:p>
            <a:pPr marL="685766" lvl="1" indent="-228589">
              <a:buFont typeface="Arial" panose="020B0604020202020204" pitchFamily="34" charset="0"/>
              <a:buChar char="•"/>
            </a:pPr>
            <a:r>
              <a:rPr lang="en-GB" sz="2400" dirty="0">
                <a:solidFill>
                  <a:srgbClr val="606060"/>
                </a:solidFill>
              </a:rPr>
              <a:t>Loader batch file</a:t>
            </a:r>
          </a:p>
          <a:p>
            <a:pPr marL="685766" lvl="1" indent="-228589">
              <a:buFont typeface="Arial" panose="020B0604020202020204" pitchFamily="34" charset="0"/>
              <a:buChar char="•"/>
            </a:pPr>
            <a:r>
              <a:rPr lang="en-GB" sz="2400" dirty="0">
                <a:solidFill>
                  <a:srgbClr val="606060"/>
                </a:solidFill>
              </a:rPr>
              <a:t>Static import xml file</a:t>
            </a:r>
          </a:p>
          <a:p>
            <a:pPr marL="685766" lvl="1" indent="-228589">
              <a:buFont typeface="Arial" panose="020B0604020202020204" pitchFamily="34" charset="0"/>
              <a:buChar char="•"/>
            </a:pPr>
            <a:r>
              <a:rPr lang="en-GB" sz="2400" dirty="0">
                <a:solidFill>
                  <a:srgbClr val="606060"/>
                </a:solidFill>
              </a:rPr>
              <a:t>Validation rules csv file</a:t>
            </a:r>
          </a:p>
          <a:p>
            <a:pPr marL="685766" lvl="1" indent="-228589">
              <a:buFont typeface="Arial" panose="020B0604020202020204" pitchFamily="34" charset="0"/>
              <a:buChar char="•"/>
            </a:pPr>
            <a:r>
              <a:rPr lang="en-GB" sz="2400" dirty="0">
                <a:solidFill>
                  <a:srgbClr val="606060"/>
                </a:solidFill>
              </a:rPr>
              <a:t>Header xml file</a:t>
            </a:r>
          </a:p>
        </p:txBody>
      </p:sp>
      <p:cxnSp>
        <p:nvCxnSpPr>
          <p:cNvPr id="7" name="Straight Arrow Connector 6"/>
          <p:cNvCxnSpPr/>
          <p:nvPr/>
        </p:nvCxnSpPr>
        <p:spPr>
          <a:xfrm flipH="1" flipV="1">
            <a:off x="3416789" y="3070457"/>
            <a:ext cx="1278295" cy="279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566076" y="3443519"/>
            <a:ext cx="1129004" cy="186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153911" y="3798892"/>
            <a:ext cx="541173" cy="464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4355281" y="4208794"/>
            <a:ext cx="339803" cy="502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91962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961" y="1073891"/>
            <a:ext cx="8661345" cy="550465"/>
          </a:xfrm>
        </p:spPr>
        <p:txBody>
          <a:bodyPr>
            <a:noAutofit/>
          </a:bodyPr>
          <a:lstStyle/>
          <a:p>
            <a:r>
              <a:rPr lang="en-GB" sz="3200" dirty="0"/>
              <a:t>A quick look at the XPath rule loader header file</a:t>
            </a:r>
          </a:p>
        </p:txBody>
      </p:sp>
      <p:sp>
        <p:nvSpPr>
          <p:cNvPr id="7" name="Rectangle 3"/>
          <p:cNvSpPr>
            <a:spLocks noGrp="1" noChangeArrowheads="1"/>
          </p:cNvSpPr>
          <p:nvPr>
            <p:ph idx="1"/>
          </p:nvPr>
        </p:nvSpPr>
        <p:spPr bwMode="auto">
          <a:xfrm>
            <a:off x="690982" y="1688910"/>
            <a:ext cx="8661345" cy="55245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import-format</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a:solidFill>
                  <a:srgbClr val="000000"/>
                </a:solidFill>
                <a:latin typeface="Consolas" panose="020B0609020204030204" pitchFamily="49" charset="0"/>
                <a:cs typeface="Consolas" panose="020B0609020204030204" pitchFamily="49" charset="0"/>
              </a:rPr>
              <a:t> </a:t>
            </a:r>
            <a:r>
              <a:rPr lang="en-US" altLang="en-US" sz="900" dirty="0">
                <a:solidFill>
                  <a:srgbClr val="0000FF"/>
                </a:solidFill>
                <a:latin typeface="Consolas" panose="020B0609020204030204" pitchFamily="49" charset="0"/>
                <a:cs typeface="Consolas" panose="020B0609020204030204" pitchFamily="49" charset="0"/>
              </a:rPr>
              <a:t>   </a:t>
            </a:r>
          </a:p>
          <a:p>
            <a:pPr marL="0"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line-formats</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a:solidFill>
                  <a:srgbClr val="000000"/>
                </a:solidFill>
                <a:latin typeface="Consolas" panose="020B0609020204030204" pitchFamily="49" charset="0"/>
                <a:cs typeface="Consolas" panose="020B0609020204030204" pitchFamily="49" charset="0"/>
              </a:rPr>
              <a:t> </a:t>
            </a:r>
            <a:r>
              <a:rPr lang="en-US" altLang="en-US" sz="900" dirty="0">
                <a:solidFill>
                  <a:srgbClr val="0000FF"/>
                </a:solidFill>
                <a:latin typeface="Consolas" panose="020B0609020204030204" pitchFamily="49" charset="0"/>
                <a:cs typeface="Consolas" panose="020B0609020204030204" pitchFamily="49" charset="0"/>
              </a:rPr>
              <a:t>      &lt;!--</a:t>
            </a:r>
            <a:r>
              <a:rPr lang="en-US" altLang="en-US" sz="900" dirty="0">
                <a:solidFill>
                  <a:srgbClr val="008000"/>
                </a:solidFill>
                <a:latin typeface="Consolas" panose="020B0609020204030204" pitchFamily="49" charset="0"/>
                <a:cs typeface="Consolas" panose="020B0609020204030204" pitchFamily="49" charset="0"/>
              </a:rPr>
              <a:t> Process rules which have an implementation, based on match </a:t>
            </a:r>
            <a:r>
              <a:rPr lang="en-US" altLang="en-US" sz="900" dirty="0" err="1">
                <a:solidFill>
                  <a:srgbClr val="008000"/>
                </a:solidFill>
                <a:latin typeface="Consolas" panose="020B0609020204030204" pitchFamily="49" charset="0"/>
                <a:cs typeface="Consolas" panose="020B0609020204030204" pitchFamily="49" charset="0"/>
              </a:rPr>
              <a:t>xpath</a:t>
            </a:r>
            <a:r>
              <a:rPr lang="en-US" altLang="en-US" sz="900" dirty="0">
                <a:solidFill>
                  <a:srgbClr val="008000"/>
                </a:solidFill>
                <a:latin typeface="Consolas" panose="020B0609020204030204" pitchFamily="49" charset="0"/>
                <a:cs typeface="Consolas" panose="020B0609020204030204" pitchFamily="49" charset="0"/>
              </a:rPr>
              <a:t> existing </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a:solidFill>
                  <a:srgbClr val="000000"/>
                </a:solidFill>
                <a:latin typeface="Consolas" panose="020B0609020204030204" pitchFamily="49" charset="0"/>
                <a:cs typeface="Consolas" panose="020B0609020204030204" pitchFamily="49" charset="0"/>
              </a:rPr>
              <a:t> </a:t>
            </a:r>
            <a:r>
              <a:rPr lang="en-US" altLang="en-US" sz="900" dirty="0">
                <a:solidFill>
                  <a:srgbClr val="0000FF"/>
                </a:solidFill>
                <a:latin typeface="Consolas" panose="020B0609020204030204" pitchFamily="49" charset="0"/>
                <a:cs typeface="Consolas" panose="020B0609020204030204" pitchFamily="49" charset="0"/>
              </a:rPr>
              <a:t>   </a:t>
            </a:r>
          </a:p>
          <a:p>
            <a:pPr marL="0"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   &lt;</a:t>
            </a:r>
            <a:r>
              <a:rPr lang="en-US" altLang="en-US" sz="900" dirty="0">
                <a:solidFill>
                  <a:srgbClr val="A31515"/>
                </a:solidFill>
                <a:latin typeface="Consolas" panose="020B0609020204030204" pitchFamily="49" charset="0"/>
                <a:cs typeface="Consolas" panose="020B0609020204030204" pitchFamily="49" charset="0"/>
              </a:rPr>
              <a:t>line-format</a:t>
            </a:r>
            <a:r>
              <a:rPr lang="en-US" altLang="en-US" sz="900" dirty="0">
                <a:solidFill>
                  <a:srgbClr val="0000FF"/>
                </a:solidFill>
                <a:latin typeface="Consolas" panose="020B0609020204030204" pitchFamily="49" charset="0"/>
                <a:cs typeface="Consolas" panose="020B0609020204030204" pitchFamily="49" charset="0"/>
              </a:rPr>
              <a:t> </a:t>
            </a:r>
            <a:r>
              <a:rPr lang="en-US" altLang="en-US" sz="900" dirty="0">
                <a:solidFill>
                  <a:srgbClr val="FF0000"/>
                </a:solidFill>
                <a:latin typeface="Consolas" panose="020B0609020204030204" pitchFamily="49" charset="0"/>
                <a:cs typeface="Consolas" panose="020B0609020204030204" pitchFamily="49" charset="0"/>
              </a:rPr>
              <a:t>header-ref</a:t>
            </a:r>
            <a:r>
              <a:rPr lang="en-US" altLang="en-US" sz="900" dirty="0">
                <a:solidFill>
                  <a:srgbClr val="0000FF"/>
                </a:solidFill>
                <a:latin typeface="Consolas" panose="020B0609020204030204" pitchFamily="49" charset="0"/>
                <a:cs typeface="Consolas" panose="020B0609020204030204" pitchFamily="49" charset="0"/>
              </a:rPr>
              <a:t>=</a:t>
            </a:r>
            <a:r>
              <a:rPr lang="en-US" altLang="en-US" sz="900" dirty="0">
                <a:solidFill>
                  <a:srgbClr val="000000"/>
                </a:solidFill>
                <a:latin typeface="Consolas" panose="020B0609020204030204" pitchFamily="49" charset="0"/>
                <a:cs typeface="Consolas" panose="020B0609020204030204" pitchFamily="49" charset="0"/>
              </a:rPr>
              <a:t>"</a:t>
            </a:r>
            <a:r>
              <a:rPr lang="en-US" altLang="en-US" sz="900" dirty="0" err="1">
                <a:solidFill>
                  <a:srgbClr val="0000FF"/>
                </a:solidFill>
                <a:latin typeface="Consolas" panose="020B0609020204030204" pitchFamily="49" charset="0"/>
                <a:cs typeface="Consolas" panose="020B0609020204030204" pitchFamily="49" charset="0"/>
              </a:rPr>
              <a:t>ImplementedRules</a:t>
            </a:r>
            <a:r>
              <a:rPr lang="en-US" altLang="en-US" sz="900" dirty="0">
                <a:solidFill>
                  <a:srgbClr val="000000"/>
                </a:solidFill>
                <a:latin typeface="Consolas" panose="020B0609020204030204" pitchFamily="49" charset="0"/>
                <a:cs typeface="Consolas" panose="020B0609020204030204" pitchFamily="49" charset="0"/>
              </a:rPr>
              <a:t>"</a:t>
            </a:r>
            <a:r>
              <a:rPr lang="en-US" altLang="en-US" sz="900" dirty="0">
                <a:solidFill>
                  <a:srgbClr val="0000FF"/>
                </a:solidFill>
                <a:latin typeface="Consolas" panose="020B0609020204030204" pitchFamily="49" charset="0"/>
                <a:cs typeface="Consolas" panose="020B0609020204030204" pitchFamily="49" charset="0"/>
              </a:rPr>
              <a:t> </a:t>
            </a:r>
            <a:r>
              <a:rPr lang="en-US" altLang="en-US" sz="900" dirty="0">
                <a:solidFill>
                  <a:srgbClr val="FF0000"/>
                </a:solidFill>
                <a:latin typeface="Consolas" panose="020B0609020204030204" pitchFamily="49" charset="0"/>
                <a:cs typeface="Consolas" panose="020B0609020204030204" pitchFamily="49" charset="0"/>
              </a:rPr>
              <a:t>match</a:t>
            </a:r>
            <a:r>
              <a:rPr lang="en-US" altLang="en-US" sz="900" dirty="0">
                <a:solidFill>
                  <a:srgbClr val="0000FF"/>
                </a:solidFill>
                <a:latin typeface="Consolas" panose="020B0609020204030204" pitchFamily="49" charset="0"/>
                <a:cs typeface="Consolas" panose="020B0609020204030204" pitchFamily="49" charset="0"/>
              </a:rPr>
              <a:t>=</a:t>
            </a:r>
            <a:r>
              <a:rPr lang="en-US" altLang="en-US" sz="900" dirty="0">
                <a:solidFill>
                  <a:srgbClr val="000000"/>
                </a:solidFill>
                <a:latin typeface="Consolas" panose="020B0609020204030204" pitchFamily="49" charset="0"/>
                <a:cs typeface="Consolas" panose="020B0609020204030204" pitchFamily="49" charset="0"/>
              </a:rPr>
              <a:t>"</a:t>
            </a:r>
            <a:r>
              <a:rPr lang="en-US" altLang="en-US" sz="900" dirty="0">
                <a:solidFill>
                  <a:srgbClr val="0000FF"/>
                </a:solidFill>
                <a:latin typeface="Consolas" panose="020B0609020204030204" pitchFamily="49" charset="0"/>
                <a:cs typeface="Consolas" panose="020B0609020204030204" pitchFamily="49" charset="0"/>
              </a:rPr>
              <a:t>,[^,]+$</a:t>
            </a:r>
            <a:r>
              <a:rPr lang="en-US" altLang="en-US" sz="900" dirty="0">
                <a:solidFill>
                  <a:srgbClr val="000000"/>
                </a:solidFill>
                <a:latin typeface="Consolas" panose="020B0609020204030204" pitchFamily="49" charset="0"/>
                <a:cs typeface="Consolas" panose="020B0609020204030204" pitchFamily="49" charset="0"/>
              </a:rPr>
              <a:t>"</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a:solidFill>
                  <a:srgbClr val="000000"/>
                </a:solidFill>
                <a:latin typeface="Consolas" panose="020B0609020204030204" pitchFamily="49" charset="0"/>
                <a:cs typeface="Consolas" panose="020B0609020204030204" pitchFamily="49" charset="0"/>
              </a:rPr>
              <a:t> </a:t>
            </a:r>
            <a:r>
              <a:rPr lang="en-US" altLang="en-US" sz="900" dirty="0">
                <a:solidFill>
                  <a:srgbClr val="0000FF"/>
                </a:solidFill>
                <a:latin typeface="Consolas" panose="020B0609020204030204" pitchFamily="49" charset="0"/>
                <a:cs typeface="Consolas" panose="020B0609020204030204" pitchFamily="49" charset="0"/>
              </a:rPr>
              <a:t>      &lt;!--</a:t>
            </a:r>
            <a:r>
              <a:rPr lang="en-US" altLang="en-US" sz="900" dirty="0">
                <a:solidFill>
                  <a:srgbClr val="008000"/>
                </a:solidFill>
                <a:latin typeface="Consolas" panose="020B0609020204030204" pitchFamily="49" charset="0"/>
                <a:cs typeface="Consolas" panose="020B0609020204030204" pitchFamily="49" charset="0"/>
              </a:rPr>
              <a:t> Ignore rules that </a:t>
            </a:r>
            <a:r>
              <a:rPr lang="en-US" altLang="en-US" sz="900" dirty="0" err="1">
                <a:solidFill>
                  <a:srgbClr val="008000"/>
                </a:solidFill>
                <a:latin typeface="Consolas" panose="020B0609020204030204" pitchFamily="49" charset="0"/>
                <a:cs typeface="Consolas" panose="020B0609020204030204" pitchFamily="49" charset="0"/>
              </a:rPr>
              <a:t>dont</a:t>
            </a:r>
            <a:r>
              <a:rPr lang="en-US" altLang="en-US" sz="900" dirty="0">
                <a:solidFill>
                  <a:srgbClr val="008000"/>
                </a:solidFill>
                <a:latin typeface="Consolas" panose="020B0609020204030204" pitchFamily="49" charset="0"/>
                <a:cs typeface="Consolas" panose="020B0609020204030204" pitchFamily="49" charset="0"/>
              </a:rPr>
              <a:t> have an implementation </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a:solidFill>
                  <a:srgbClr val="000000"/>
                </a:solidFill>
                <a:latin typeface="Consolas" panose="020B0609020204030204" pitchFamily="49" charset="0"/>
                <a:cs typeface="Consolas" panose="020B0609020204030204" pitchFamily="49" charset="0"/>
              </a:rPr>
              <a:t> </a:t>
            </a:r>
            <a:r>
              <a:rPr lang="en-US" altLang="en-US" sz="900" dirty="0">
                <a:solidFill>
                  <a:srgbClr val="0000FF"/>
                </a:solidFill>
                <a:latin typeface="Consolas" panose="020B0609020204030204" pitchFamily="49" charset="0"/>
                <a:cs typeface="Consolas" panose="020B0609020204030204" pitchFamily="49" charset="0"/>
              </a:rPr>
              <a:t>   </a:t>
            </a:r>
          </a:p>
          <a:p>
            <a:pPr marL="0"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   &lt;</a:t>
            </a:r>
            <a:r>
              <a:rPr lang="en-US" altLang="en-US" sz="900" dirty="0">
                <a:solidFill>
                  <a:srgbClr val="A31515"/>
                </a:solidFill>
                <a:latin typeface="Consolas" panose="020B0609020204030204" pitchFamily="49" charset="0"/>
                <a:cs typeface="Consolas" panose="020B0609020204030204" pitchFamily="49" charset="0"/>
              </a:rPr>
              <a:t>line-format</a:t>
            </a:r>
            <a:r>
              <a:rPr lang="en-US" altLang="en-US" sz="900" dirty="0">
                <a:solidFill>
                  <a:srgbClr val="0000FF"/>
                </a:solidFill>
                <a:latin typeface="Consolas" panose="020B0609020204030204" pitchFamily="49" charset="0"/>
                <a:cs typeface="Consolas" panose="020B0609020204030204" pitchFamily="49" charset="0"/>
              </a:rPr>
              <a:t> </a:t>
            </a:r>
            <a:r>
              <a:rPr lang="en-US" altLang="en-US" sz="900" dirty="0">
                <a:solidFill>
                  <a:srgbClr val="FF0000"/>
                </a:solidFill>
                <a:latin typeface="Consolas" panose="020B0609020204030204" pitchFamily="49" charset="0"/>
                <a:cs typeface="Consolas" panose="020B0609020204030204" pitchFamily="49" charset="0"/>
              </a:rPr>
              <a:t>ignore</a:t>
            </a:r>
            <a:r>
              <a:rPr lang="en-US" altLang="en-US" sz="900" dirty="0">
                <a:solidFill>
                  <a:srgbClr val="0000FF"/>
                </a:solidFill>
                <a:latin typeface="Consolas" panose="020B0609020204030204" pitchFamily="49" charset="0"/>
                <a:cs typeface="Consolas" panose="020B0609020204030204" pitchFamily="49" charset="0"/>
              </a:rPr>
              <a:t>=</a:t>
            </a:r>
            <a:r>
              <a:rPr lang="en-US" altLang="en-US" sz="900" dirty="0">
                <a:solidFill>
                  <a:srgbClr val="000000"/>
                </a:solidFill>
                <a:latin typeface="Consolas" panose="020B0609020204030204" pitchFamily="49" charset="0"/>
                <a:cs typeface="Consolas" panose="020B0609020204030204" pitchFamily="49" charset="0"/>
              </a:rPr>
              <a:t>"</a:t>
            </a:r>
            <a:r>
              <a:rPr lang="en-US" altLang="en-US" sz="900" dirty="0">
                <a:solidFill>
                  <a:srgbClr val="0000FF"/>
                </a:solidFill>
                <a:latin typeface="Consolas" panose="020B0609020204030204" pitchFamily="49" charset="0"/>
                <a:cs typeface="Consolas" panose="020B0609020204030204" pitchFamily="49" charset="0"/>
              </a:rPr>
              <a:t>true</a:t>
            </a:r>
            <a:r>
              <a:rPr lang="en-US" altLang="en-US" sz="900" dirty="0">
                <a:solidFill>
                  <a:srgbClr val="000000"/>
                </a:solidFill>
                <a:latin typeface="Consolas" panose="020B0609020204030204" pitchFamily="49" charset="0"/>
                <a:cs typeface="Consolas" panose="020B0609020204030204" pitchFamily="49" charset="0"/>
              </a:rPr>
              <a:t>"</a:t>
            </a:r>
            <a:r>
              <a:rPr lang="en-US" altLang="en-US" sz="900" dirty="0">
                <a:solidFill>
                  <a:srgbClr val="0000FF"/>
                </a:solidFill>
                <a:latin typeface="Consolas" panose="020B0609020204030204" pitchFamily="49" charset="0"/>
                <a:cs typeface="Consolas" panose="020B0609020204030204" pitchFamily="49" charset="0"/>
              </a:rPr>
              <a:t> </a:t>
            </a:r>
            <a:r>
              <a:rPr lang="en-US" altLang="en-US" sz="900" dirty="0">
                <a:solidFill>
                  <a:srgbClr val="FF0000"/>
                </a:solidFill>
                <a:latin typeface="Consolas" panose="020B0609020204030204" pitchFamily="49" charset="0"/>
                <a:cs typeface="Consolas" panose="020B0609020204030204" pitchFamily="49" charset="0"/>
              </a:rPr>
              <a:t>match</a:t>
            </a:r>
            <a:r>
              <a:rPr lang="en-US" altLang="en-US" sz="900" dirty="0">
                <a:solidFill>
                  <a:srgbClr val="0000FF"/>
                </a:solidFill>
                <a:latin typeface="Consolas" panose="020B0609020204030204" pitchFamily="49" charset="0"/>
                <a:cs typeface="Consolas" panose="020B0609020204030204" pitchFamily="49" charset="0"/>
              </a:rPr>
              <a:t>=</a:t>
            </a:r>
            <a:r>
              <a:rPr lang="en-US" altLang="en-US" sz="900" dirty="0">
                <a:solidFill>
                  <a:srgbClr val="000000"/>
                </a:solidFill>
                <a:latin typeface="Consolas" panose="020B0609020204030204" pitchFamily="49" charset="0"/>
                <a:cs typeface="Consolas" panose="020B0609020204030204" pitchFamily="49" charset="0"/>
              </a:rPr>
              <a:t>"</a:t>
            </a:r>
            <a:r>
              <a:rPr lang="en-US" altLang="en-US" sz="900" dirty="0">
                <a:solidFill>
                  <a:srgbClr val="0000FF"/>
                </a:solidFill>
                <a:latin typeface="Consolas" panose="020B0609020204030204" pitchFamily="49" charset="0"/>
                <a:cs typeface="Consolas" panose="020B0609020204030204" pitchFamily="49" charset="0"/>
              </a:rPr>
              <a:t>,$</a:t>
            </a:r>
            <a:r>
              <a:rPr lang="en-US" altLang="en-US" sz="900" dirty="0">
                <a:solidFill>
                  <a:srgbClr val="000000"/>
                </a:solidFill>
                <a:latin typeface="Consolas" panose="020B0609020204030204" pitchFamily="49" charset="0"/>
                <a:cs typeface="Consolas" panose="020B0609020204030204" pitchFamily="49" charset="0"/>
              </a:rPr>
              <a:t>"</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a:solidFill>
                  <a:srgbClr val="000000"/>
                </a:solidFill>
                <a:latin typeface="Consolas" panose="020B0609020204030204" pitchFamily="49" charset="0"/>
                <a:cs typeface="Consolas" panose="020B0609020204030204" pitchFamily="49" charset="0"/>
              </a:rPr>
              <a:t> </a:t>
            </a:r>
            <a:r>
              <a:rPr lang="en-US" altLang="en-US" sz="900" dirty="0">
                <a:solidFill>
                  <a:srgbClr val="0000FF"/>
                </a:solidFill>
                <a:latin typeface="Consolas" panose="020B0609020204030204" pitchFamily="49" charset="0"/>
                <a:cs typeface="Consolas" panose="020B0609020204030204" pitchFamily="49" charset="0"/>
              </a:rPr>
              <a:t>   </a:t>
            </a:r>
          </a:p>
          <a:p>
            <a:pPr marL="0"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line-formats</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a:solidFill>
                  <a:srgbClr val="000000"/>
                </a:solidFill>
                <a:latin typeface="Consolas" panose="020B0609020204030204" pitchFamily="49" charset="0"/>
                <a:cs typeface="Consolas" panose="020B0609020204030204" pitchFamily="49" charset="0"/>
              </a:rPr>
              <a:t> </a:t>
            </a:r>
            <a:r>
              <a:rPr lang="en-US" altLang="en-US" sz="900" dirty="0">
                <a:solidFill>
                  <a:srgbClr val="0000FF"/>
                </a:solidFill>
                <a:latin typeface="Consolas" panose="020B0609020204030204" pitchFamily="49" charset="0"/>
                <a:cs typeface="Consolas" panose="020B0609020204030204" pitchFamily="49" charset="0"/>
              </a:rPr>
              <a:t> </a:t>
            </a:r>
          </a:p>
          <a:p>
            <a:pPr marL="0"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headers</a:t>
            </a:r>
            <a:r>
              <a:rPr lang="en-US" altLang="en-US" sz="900" dirty="0">
                <a:solidFill>
                  <a:srgbClr val="0000FF"/>
                </a:solidFill>
                <a:latin typeface="Consolas" panose="020B0609020204030204" pitchFamily="49" charset="0"/>
                <a:cs typeface="Consolas" panose="020B0609020204030204" pitchFamily="49" charset="0"/>
              </a:rPr>
              <a:t>&gt;</a:t>
            </a:r>
          </a:p>
          <a:p>
            <a:pPr marL="0"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  &lt;</a:t>
            </a:r>
            <a:r>
              <a:rPr lang="en-US" altLang="en-US" sz="900" dirty="0">
                <a:solidFill>
                  <a:srgbClr val="A31515"/>
                </a:solidFill>
                <a:latin typeface="Consolas" panose="020B0609020204030204" pitchFamily="49" charset="0"/>
                <a:cs typeface="Consolas" panose="020B0609020204030204" pitchFamily="49" charset="0"/>
              </a:rPr>
              <a:t>header</a:t>
            </a:r>
            <a:r>
              <a:rPr lang="en-US" altLang="en-US" sz="900" dirty="0">
                <a:solidFill>
                  <a:srgbClr val="0000FF"/>
                </a:solidFill>
                <a:latin typeface="Consolas" panose="020B0609020204030204" pitchFamily="49" charset="0"/>
                <a:cs typeface="Consolas" panose="020B0609020204030204" pitchFamily="49" charset="0"/>
              </a:rPr>
              <a:t> </a:t>
            </a:r>
            <a:r>
              <a:rPr lang="en-US" altLang="en-US" sz="900" dirty="0">
                <a:solidFill>
                  <a:srgbClr val="FF0000"/>
                </a:solidFill>
                <a:latin typeface="Consolas" panose="020B0609020204030204" pitchFamily="49" charset="0"/>
                <a:cs typeface="Consolas" panose="020B0609020204030204" pitchFamily="49" charset="0"/>
              </a:rPr>
              <a:t>reference</a:t>
            </a:r>
            <a:r>
              <a:rPr lang="en-US" altLang="en-US" sz="900" dirty="0">
                <a:solidFill>
                  <a:srgbClr val="0000FF"/>
                </a:solidFill>
                <a:latin typeface="Consolas" panose="020B0609020204030204" pitchFamily="49" charset="0"/>
                <a:cs typeface="Consolas" panose="020B0609020204030204" pitchFamily="49" charset="0"/>
              </a:rPr>
              <a:t>=</a:t>
            </a:r>
            <a:r>
              <a:rPr lang="en-US" altLang="en-US" sz="900" dirty="0">
                <a:solidFill>
                  <a:srgbClr val="000000"/>
                </a:solidFill>
                <a:latin typeface="Consolas" panose="020B0609020204030204" pitchFamily="49" charset="0"/>
                <a:cs typeface="Consolas" panose="020B0609020204030204" pitchFamily="49" charset="0"/>
              </a:rPr>
              <a:t>"</a:t>
            </a:r>
            <a:r>
              <a:rPr lang="en-US" altLang="en-US" sz="900" dirty="0" err="1">
                <a:solidFill>
                  <a:srgbClr val="0000FF"/>
                </a:solidFill>
                <a:latin typeface="Consolas" panose="020B0609020204030204" pitchFamily="49" charset="0"/>
                <a:cs typeface="Consolas" panose="020B0609020204030204" pitchFamily="49" charset="0"/>
              </a:rPr>
              <a:t>ImplementedRules</a:t>
            </a:r>
            <a:r>
              <a:rPr lang="en-US" altLang="en-US" sz="900" dirty="0">
                <a:solidFill>
                  <a:srgbClr val="000000"/>
                </a:solidFill>
                <a:latin typeface="Consolas" panose="020B0609020204030204" pitchFamily="49" charset="0"/>
                <a:cs typeface="Consolas" panose="020B0609020204030204" pitchFamily="49" charset="0"/>
              </a:rPr>
              <a:t>"</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a:solidFill>
                  <a:srgbClr val="000000"/>
                </a:solidFill>
                <a:latin typeface="Consolas" panose="020B0609020204030204" pitchFamily="49" charset="0"/>
                <a:cs typeface="Consolas" panose="020B0609020204030204" pitchFamily="49" charset="0"/>
              </a:rPr>
              <a:t> </a:t>
            </a:r>
            <a:r>
              <a:rPr lang="en-US" altLang="en-US" sz="900" dirty="0">
                <a:solidFill>
                  <a:srgbClr val="0000FF"/>
                </a:solidFill>
                <a:latin typeface="Consolas" panose="020B0609020204030204" pitchFamily="49" charset="0"/>
                <a:cs typeface="Consolas" panose="020B0609020204030204" pitchFamily="49" charset="0"/>
              </a:rPr>
              <a:t>   </a:t>
            </a:r>
          </a:p>
          <a:p>
            <a:pPr marL="0"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      &lt;</a:t>
            </a:r>
            <a:r>
              <a:rPr lang="en-US" altLang="en-US" sz="900" dirty="0">
                <a:solidFill>
                  <a:srgbClr val="A31515"/>
                </a:solidFill>
                <a:latin typeface="Consolas" panose="020B0609020204030204" pitchFamily="49" charset="0"/>
                <a:cs typeface="Consolas" panose="020B0609020204030204" pitchFamily="49" charset="0"/>
              </a:rPr>
              <a:t>object-type</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err="1">
                <a:solidFill>
                  <a:srgbClr val="000000"/>
                </a:solidFill>
                <a:latin typeface="Consolas" panose="020B0609020204030204" pitchFamily="49" charset="0"/>
                <a:cs typeface="Consolas" panose="020B0609020204030204" pitchFamily="49" charset="0"/>
              </a:rPr>
              <a:t>com.iMeta.Assassin.Model.Core.XPathValidationRuleData</a:t>
            </a: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object-type</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a:solidFill>
                  <a:srgbClr val="000000"/>
                </a:solidFill>
                <a:latin typeface="Consolas" panose="020B0609020204030204" pitchFamily="49" charset="0"/>
                <a:cs typeface="Consolas" panose="020B0609020204030204" pitchFamily="49" charset="0"/>
              </a:rPr>
              <a:t> </a:t>
            </a:r>
            <a:r>
              <a:rPr lang="en-US" altLang="en-US" sz="900" dirty="0">
                <a:solidFill>
                  <a:srgbClr val="0000FF"/>
                </a:solidFill>
                <a:latin typeface="Consolas" panose="020B0609020204030204" pitchFamily="49" charset="0"/>
                <a:cs typeface="Consolas" panose="020B0609020204030204" pitchFamily="49" charset="0"/>
              </a:rPr>
              <a:t>      </a:t>
            </a:r>
          </a:p>
          <a:p>
            <a:pPr marL="0"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      &lt;</a:t>
            </a:r>
            <a:r>
              <a:rPr lang="en-US" altLang="en-US" sz="900" dirty="0">
                <a:solidFill>
                  <a:srgbClr val="A31515"/>
                </a:solidFill>
                <a:latin typeface="Consolas" panose="020B0609020204030204" pitchFamily="49" charset="0"/>
                <a:cs typeface="Consolas" panose="020B0609020204030204" pitchFamily="49" charset="0"/>
              </a:rPr>
              <a:t>assembly</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err="1">
                <a:solidFill>
                  <a:srgbClr val="000000"/>
                </a:solidFill>
                <a:latin typeface="Consolas" panose="020B0609020204030204" pitchFamily="49" charset="0"/>
                <a:cs typeface="Consolas" panose="020B0609020204030204" pitchFamily="49" charset="0"/>
              </a:rPr>
              <a:t>com.iMeta.Assassin.Model.Core</a:t>
            </a: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assembly</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a:solidFill>
                  <a:srgbClr val="000000"/>
                </a:solidFill>
                <a:latin typeface="Consolas" panose="020B0609020204030204" pitchFamily="49" charset="0"/>
                <a:cs typeface="Consolas" panose="020B0609020204030204" pitchFamily="49" charset="0"/>
              </a:rPr>
              <a:t> </a:t>
            </a:r>
            <a:r>
              <a:rPr lang="en-US" altLang="en-US" sz="900" dirty="0">
                <a:solidFill>
                  <a:srgbClr val="0000FF"/>
                </a:solidFill>
                <a:latin typeface="Consolas" panose="020B0609020204030204" pitchFamily="49" charset="0"/>
                <a:cs typeface="Consolas" panose="020B0609020204030204" pitchFamily="49" charset="0"/>
              </a:rPr>
              <a:t>       </a:t>
            </a:r>
          </a:p>
          <a:p>
            <a:pPr marL="0"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      &lt;</a:t>
            </a:r>
            <a:r>
              <a:rPr lang="en-US" altLang="en-US" sz="900" dirty="0">
                <a:solidFill>
                  <a:srgbClr val="A31515"/>
                </a:solidFill>
                <a:latin typeface="Consolas" panose="020B0609020204030204" pitchFamily="49" charset="0"/>
                <a:cs typeface="Consolas" panose="020B0609020204030204" pitchFamily="49" charset="0"/>
              </a:rPr>
              <a:t>columns</a:t>
            </a:r>
            <a:r>
              <a:rPr lang="en-US" altLang="en-US" sz="900" dirty="0">
                <a:solidFill>
                  <a:srgbClr val="0000FF"/>
                </a:solidFill>
                <a:latin typeface="Consolas" panose="020B0609020204030204" pitchFamily="49" charset="0"/>
                <a:cs typeface="Consolas" panose="020B0609020204030204" pitchFamily="49" charset="0"/>
              </a:rPr>
              <a:t>&gt;</a:t>
            </a:r>
            <a:endParaRPr lang="en-US" altLang="en-US" sz="900" dirty="0">
              <a:solidFill>
                <a:srgbClr val="000000"/>
              </a:solidFill>
              <a:latin typeface="Consolas" panose="020B0609020204030204" pitchFamily="49" charset="0"/>
              <a:cs typeface="Consolas" panose="020B0609020204030204" pitchFamily="49" charset="0"/>
            </a:endParaRPr>
          </a:p>
          <a:p>
            <a:pPr marL="0"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       &lt;!--</a:t>
            </a:r>
            <a:r>
              <a:rPr lang="en-US" altLang="en-US" sz="900" dirty="0">
                <a:solidFill>
                  <a:srgbClr val="008000"/>
                </a:solidFill>
                <a:latin typeface="Consolas" panose="020B0609020204030204" pitchFamily="49" charset="0"/>
                <a:cs typeface="Consolas" panose="020B0609020204030204" pitchFamily="49" charset="0"/>
              </a:rPr>
              <a:t> This object inherits from the </a:t>
            </a:r>
            <a:r>
              <a:rPr lang="en-US" altLang="en-US" sz="900" dirty="0" err="1">
                <a:solidFill>
                  <a:srgbClr val="008000"/>
                </a:solidFill>
                <a:latin typeface="Consolas" panose="020B0609020204030204" pitchFamily="49" charset="0"/>
                <a:cs typeface="Consolas" panose="020B0609020204030204" pitchFamily="49" charset="0"/>
              </a:rPr>
              <a:t>ValidationRule</a:t>
            </a:r>
            <a:r>
              <a:rPr lang="en-US" altLang="en-US" sz="900" dirty="0">
                <a:solidFill>
                  <a:srgbClr val="008000"/>
                </a:solidFill>
                <a:latin typeface="Consolas" panose="020B0609020204030204" pitchFamily="49" charset="0"/>
                <a:cs typeface="Consolas" panose="020B0609020204030204" pitchFamily="49" charset="0"/>
              </a:rPr>
              <a:t> so needs the following data </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a:solidFill>
                  <a:srgbClr val="000000"/>
                </a:solidFill>
                <a:latin typeface="Consolas" panose="020B0609020204030204" pitchFamily="49" charset="0"/>
                <a:cs typeface="Consolas" panose="020B0609020204030204" pitchFamily="49" charset="0"/>
              </a:rPr>
              <a:t> </a:t>
            </a:r>
            <a:r>
              <a:rPr lang="en-US" altLang="en-US" sz="900" dirty="0">
                <a:solidFill>
                  <a:srgbClr val="0000FF"/>
                </a:solidFill>
                <a:latin typeface="Consolas" panose="020B0609020204030204" pitchFamily="49" charset="0"/>
                <a:cs typeface="Consolas" panose="020B0609020204030204" pitchFamily="49" charset="0"/>
              </a:rPr>
              <a:t>    </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008000"/>
                </a:solidFill>
                <a:latin typeface="Consolas" panose="020B0609020204030204" pitchFamily="49" charset="0"/>
                <a:cs typeface="Consolas" panose="020B0609020204030204" pitchFamily="49" charset="0"/>
              </a:rPr>
              <a:t> Id </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1100" b="1" dirty="0">
                <a:solidFill>
                  <a:srgbClr val="0000FF"/>
                </a:solidFill>
                <a:latin typeface="Consolas" panose="020B0609020204030204" pitchFamily="49" charset="0"/>
                <a:cs typeface="Consolas" panose="020B0609020204030204" pitchFamily="49" charset="0"/>
              </a:rPr>
              <a:t>&gt;</a:t>
            </a:r>
            <a:r>
              <a:rPr lang="en-US" altLang="en-US" sz="1100" b="1" dirty="0">
                <a:solidFill>
                  <a:srgbClr val="000000"/>
                </a:solidFill>
                <a:latin typeface="Consolas" panose="020B0609020204030204" pitchFamily="49" charset="0"/>
                <a:cs typeface="Consolas" panose="020B0609020204030204" pitchFamily="49" charset="0"/>
              </a:rPr>
              <a:t>@Id</a:t>
            </a: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008000"/>
                </a:solidFill>
                <a:latin typeface="Consolas" panose="020B0609020204030204" pitchFamily="49" charset="0"/>
                <a:cs typeface="Consolas" panose="020B0609020204030204" pitchFamily="49" charset="0"/>
              </a:rPr>
              <a:t> Document </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008000"/>
                </a:solidFill>
                <a:latin typeface="Consolas" panose="020B0609020204030204" pitchFamily="49" charset="0"/>
                <a:cs typeface="Consolas" panose="020B0609020204030204" pitchFamily="49" charset="0"/>
              </a:rPr>
              <a:t> Section </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008000"/>
                </a:solidFill>
                <a:latin typeface="Consolas" panose="020B0609020204030204" pitchFamily="49" charset="0"/>
                <a:cs typeface="Consolas" panose="020B0609020204030204" pitchFamily="49" charset="0"/>
              </a:rPr>
              <a:t> Page </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008000"/>
                </a:solidFill>
                <a:latin typeface="Consolas" panose="020B0609020204030204" pitchFamily="49" charset="0"/>
                <a:cs typeface="Consolas" panose="020B0609020204030204" pitchFamily="49" charset="0"/>
              </a:rPr>
              <a:t> Table </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008000"/>
                </a:solidFill>
                <a:latin typeface="Consolas" panose="020B0609020204030204" pitchFamily="49" charset="0"/>
                <a:cs typeface="Consolas" panose="020B0609020204030204" pitchFamily="49" charset="0"/>
              </a:rPr>
              <a:t> Country </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008000"/>
                </a:solidFill>
                <a:latin typeface="Consolas" panose="020B0609020204030204" pitchFamily="49" charset="0"/>
                <a:cs typeface="Consolas" panose="020B0609020204030204" pitchFamily="49" charset="0"/>
              </a:rPr>
              <a:t> Security Type Group </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008000"/>
                </a:solidFill>
                <a:latin typeface="Consolas" panose="020B0609020204030204" pitchFamily="49" charset="0"/>
                <a:cs typeface="Consolas" panose="020B0609020204030204" pitchFamily="49" charset="0"/>
              </a:rPr>
              <a:t> Method </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008000"/>
                </a:solidFill>
                <a:latin typeface="Consolas" panose="020B0609020204030204" pitchFamily="49" charset="0"/>
                <a:cs typeface="Consolas" panose="020B0609020204030204" pitchFamily="49" charset="0"/>
              </a:rPr>
              <a:t> Field </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008000"/>
                </a:solidFill>
                <a:latin typeface="Consolas" panose="020B0609020204030204" pitchFamily="49" charset="0"/>
                <a:cs typeface="Consolas" panose="020B0609020204030204" pitchFamily="49" charset="0"/>
              </a:rPr>
              <a:t> Rule </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008000"/>
                </a:solidFill>
                <a:latin typeface="Consolas" panose="020B0609020204030204" pitchFamily="49" charset="0"/>
                <a:cs typeface="Consolas" panose="020B0609020204030204" pitchFamily="49" charset="0"/>
              </a:rPr>
              <a:t> Notes </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008000"/>
                </a:solidFill>
                <a:latin typeface="Consolas" panose="020B0609020204030204" pitchFamily="49" charset="0"/>
                <a:cs typeface="Consolas" panose="020B0609020204030204" pitchFamily="49" charset="0"/>
              </a:rPr>
              <a:t> Instruction </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008000"/>
                </a:solidFill>
                <a:latin typeface="Consolas" panose="020B0609020204030204" pitchFamily="49" charset="0"/>
                <a:cs typeface="Consolas" panose="020B0609020204030204" pitchFamily="49" charset="0"/>
              </a:rPr>
              <a:t> Source </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a:solidFill>
                  <a:srgbClr val="000000"/>
                </a:solidFill>
                <a:latin typeface="Consolas" panose="020B0609020204030204" pitchFamily="49" charset="0"/>
                <a:cs typeface="Consolas" panose="020B0609020204030204" pitchFamily="49" charset="0"/>
              </a:rPr>
              <a:t> </a:t>
            </a:r>
            <a:r>
              <a:rPr lang="en-US" altLang="en-US" sz="900" dirty="0">
                <a:solidFill>
                  <a:srgbClr val="0000FF"/>
                </a:solidFill>
                <a:latin typeface="Consolas" panose="020B0609020204030204" pitchFamily="49" charset="0"/>
                <a:cs typeface="Consolas" panose="020B0609020204030204" pitchFamily="49" charset="0"/>
              </a:rPr>
              <a:t>   </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008000"/>
                </a:solidFill>
                <a:latin typeface="Consolas" panose="020B0609020204030204" pitchFamily="49" charset="0"/>
                <a:cs typeface="Consolas" panose="020B0609020204030204" pitchFamily="49" charset="0"/>
              </a:rPr>
              <a:t> Mapped </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008000"/>
                </a:solidFill>
                <a:latin typeface="Consolas" panose="020B0609020204030204" pitchFamily="49" charset="0"/>
                <a:cs typeface="Consolas" panose="020B0609020204030204" pitchFamily="49" charset="0"/>
              </a:rPr>
              <a:t> Status </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008000"/>
                </a:solidFill>
                <a:latin typeface="Consolas" panose="020B0609020204030204" pitchFamily="49" charset="0"/>
                <a:cs typeface="Consolas" panose="020B0609020204030204" pitchFamily="49" charset="0"/>
              </a:rPr>
              <a:t> Original Id </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err="1">
                <a:solidFill>
                  <a:srgbClr val="000000"/>
                </a:solidFill>
                <a:latin typeface="Consolas" panose="020B0609020204030204" pitchFamily="49" charset="0"/>
                <a:cs typeface="Consolas" panose="020B0609020204030204" pitchFamily="49" charset="0"/>
              </a:rPr>
              <a:t>DataObjectTypeName</a:t>
            </a: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err="1">
                <a:solidFill>
                  <a:srgbClr val="000000"/>
                </a:solidFill>
                <a:latin typeface="Consolas" panose="020B0609020204030204" pitchFamily="49" charset="0"/>
                <a:cs typeface="Consolas" panose="020B0609020204030204" pitchFamily="49" charset="0"/>
              </a:rPr>
              <a:t>DataObjectAssemblyName</a:t>
            </a: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err="1">
                <a:solidFill>
                  <a:srgbClr val="000000"/>
                </a:solidFill>
                <a:latin typeface="Consolas" panose="020B0609020204030204" pitchFamily="49" charset="0"/>
                <a:cs typeface="Consolas" panose="020B0609020204030204" pitchFamily="49" charset="0"/>
              </a:rPr>
              <a:t>RuleImplTypeName</a:t>
            </a: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err="1">
                <a:solidFill>
                  <a:srgbClr val="000000"/>
                </a:solidFill>
                <a:latin typeface="Consolas" panose="020B0609020204030204" pitchFamily="49" charset="0"/>
                <a:cs typeface="Consolas" panose="020B0609020204030204" pitchFamily="49" charset="0"/>
              </a:rPr>
              <a:t>RuleImplAssemblyName</a:t>
            </a: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err="1">
                <a:solidFill>
                  <a:srgbClr val="000000"/>
                </a:solidFill>
                <a:latin typeface="Consolas" panose="020B0609020204030204" pitchFamily="49" charset="0"/>
                <a:cs typeface="Consolas" panose="020B0609020204030204" pitchFamily="49" charset="0"/>
              </a:rPr>
              <a:t>ValidationProperties</a:t>
            </a: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err="1">
                <a:solidFill>
                  <a:srgbClr val="000000"/>
                </a:solidFill>
                <a:latin typeface="Consolas" panose="020B0609020204030204" pitchFamily="49" charset="0"/>
                <a:cs typeface="Consolas" panose="020B0609020204030204" pitchFamily="49" charset="0"/>
              </a:rPr>
              <a:t>ErrorDisplayProperties</a:t>
            </a: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err="1">
                <a:solidFill>
                  <a:srgbClr val="000000"/>
                </a:solidFill>
                <a:latin typeface="Consolas" panose="020B0609020204030204" pitchFamily="49" charset="0"/>
                <a:cs typeface="Consolas" panose="020B0609020204030204" pitchFamily="49" charset="0"/>
              </a:rPr>
              <a:t>ImplConstructProperties</a:t>
            </a: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err="1">
                <a:solidFill>
                  <a:srgbClr val="000000"/>
                </a:solidFill>
                <a:latin typeface="Consolas" panose="020B0609020204030204" pitchFamily="49" charset="0"/>
                <a:cs typeface="Consolas" panose="020B0609020204030204" pitchFamily="49" charset="0"/>
              </a:rPr>
              <a:t>DisplayName</a:t>
            </a: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err="1">
                <a:solidFill>
                  <a:srgbClr val="000000"/>
                </a:solidFill>
                <a:latin typeface="Consolas" panose="020B0609020204030204" pitchFamily="49" charset="0"/>
                <a:cs typeface="Consolas" panose="020B0609020204030204" pitchFamily="49" charset="0"/>
              </a:rPr>
              <a:t>DisplayFailReason</a:t>
            </a: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a:solidFill>
                  <a:srgbClr val="000000"/>
                </a:solidFill>
                <a:latin typeface="Consolas" panose="020B0609020204030204" pitchFamily="49" charset="0"/>
                <a:cs typeface="Consolas" panose="020B0609020204030204" pitchFamily="49" charset="0"/>
              </a:rPr>
              <a:t>Enabled</a:t>
            </a: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err="1">
                <a:solidFill>
                  <a:srgbClr val="000000"/>
                </a:solidFill>
                <a:latin typeface="Consolas" panose="020B0609020204030204" pitchFamily="49" charset="0"/>
                <a:cs typeface="Consolas" panose="020B0609020204030204" pitchFamily="49" charset="0"/>
              </a:rPr>
              <a:t>ServerSide</a:t>
            </a: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a:solidFill>
                  <a:srgbClr val="000000"/>
                </a:solidFill>
                <a:latin typeface="Consolas" panose="020B0609020204030204" pitchFamily="49" charset="0"/>
                <a:cs typeface="Consolas" panose="020B0609020204030204" pitchFamily="49" charset="0"/>
              </a:rPr>
              <a:t>Locked</a:t>
            </a: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008000"/>
                </a:solidFill>
                <a:latin typeface="Consolas" panose="020B0609020204030204" pitchFamily="49" charset="0"/>
                <a:cs typeface="Consolas" panose="020B0609020204030204" pitchFamily="49" charset="0"/>
              </a:rPr>
              <a:t> </a:t>
            </a:r>
            <a:r>
              <a:rPr lang="en-US" altLang="en-US" sz="900" dirty="0" err="1">
                <a:solidFill>
                  <a:srgbClr val="008000"/>
                </a:solidFill>
                <a:latin typeface="Consolas" panose="020B0609020204030204" pitchFamily="49" charset="0"/>
                <a:cs typeface="Consolas" panose="020B0609020204030204" pitchFamily="49" charset="0"/>
              </a:rPr>
              <a:t>XPathValidationRuleData</a:t>
            </a:r>
            <a:r>
              <a:rPr lang="en-US" altLang="en-US" sz="900" dirty="0">
                <a:solidFill>
                  <a:srgbClr val="008000"/>
                </a:solidFill>
                <a:latin typeface="Consolas" panose="020B0609020204030204" pitchFamily="49" charset="0"/>
                <a:cs typeface="Consolas" panose="020B0609020204030204" pitchFamily="49" charset="0"/>
              </a:rPr>
              <a:t> object specifics </a:t>
            </a:r>
            <a:r>
              <a:rPr lang="en-US" altLang="en-US" sz="900" dirty="0">
                <a:solidFill>
                  <a:srgbClr val="0000FF"/>
                </a:solidFill>
                <a:latin typeface="Consolas" panose="020B0609020204030204" pitchFamily="49" charset="0"/>
                <a:cs typeface="Consolas" panose="020B0609020204030204" pitchFamily="49" charset="0"/>
              </a:rPr>
              <a:t>--&gt;</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err="1">
                <a:solidFill>
                  <a:srgbClr val="000000"/>
                </a:solidFill>
                <a:latin typeface="Consolas" panose="020B0609020204030204" pitchFamily="49" charset="0"/>
                <a:cs typeface="Consolas" panose="020B0609020204030204" pitchFamily="49" charset="0"/>
              </a:rPr>
              <a:t>RegularExpression</a:t>
            </a: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a:solidFill>
                  <a:srgbClr val="000000"/>
                </a:solidFill>
                <a:latin typeface="Consolas" panose="020B0609020204030204" pitchFamily="49" charset="0"/>
                <a:cs typeface="Consolas" panose="020B0609020204030204" pitchFamily="49" charset="0"/>
              </a:rPr>
              <a:t>Outcome</a:t>
            </a: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err="1">
                <a:solidFill>
                  <a:srgbClr val="000000"/>
                </a:solidFill>
                <a:latin typeface="Consolas" panose="020B0609020204030204" pitchFamily="49" charset="0"/>
                <a:cs typeface="Consolas" panose="020B0609020204030204" pitchFamily="49" charset="0"/>
              </a:rPr>
              <a:t>ValidationXPath</a:t>
            </a: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a:solidFill>
                  <a:srgbClr val="000000"/>
                </a:solidFill>
                <a:latin typeface="Consolas" panose="020B0609020204030204" pitchFamily="49" charset="0"/>
                <a:cs typeface="Consolas" panose="020B0609020204030204" pitchFamily="49" charset="0"/>
              </a:rPr>
              <a:t>Group</a:t>
            </a: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err="1">
                <a:solidFill>
                  <a:srgbClr val="000000"/>
                </a:solidFill>
                <a:latin typeface="Consolas" panose="020B0609020204030204" pitchFamily="49" charset="0"/>
                <a:cs typeface="Consolas" panose="020B0609020204030204" pitchFamily="49" charset="0"/>
              </a:rPr>
              <a:t>GroupMatchPriority</a:t>
            </a: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a:solidFill>
                  <a:srgbClr val="000000"/>
                </a:solidFill>
                <a:latin typeface="Consolas" panose="020B0609020204030204" pitchFamily="49" charset="0"/>
                <a:cs typeface="Consolas" panose="020B0609020204030204" pitchFamily="49" charset="0"/>
              </a:rPr>
              <a:t>XPath</a:t>
            </a: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a:t>
            </a:r>
            <a:r>
              <a:rPr lang="en-US" altLang="en-US" sz="900" dirty="0">
                <a:solidFill>
                  <a:srgbClr val="0000FF"/>
                </a:solidFill>
                <a:latin typeface="Consolas" panose="020B0609020204030204" pitchFamily="49" charset="0"/>
                <a:cs typeface="Consolas" panose="020B0609020204030204" pitchFamily="49" charset="0"/>
              </a:rPr>
              <a:t>&gt;</a:t>
            </a:r>
            <a:endParaRPr lang="en-US" altLang="en-US" sz="900" dirty="0">
              <a:solidFill>
                <a:srgbClr val="000000"/>
              </a:solidFill>
              <a:latin typeface="Consolas" panose="020B0609020204030204" pitchFamily="49" charset="0"/>
              <a:cs typeface="Consolas" panose="020B0609020204030204" pitchFamily="49" charset="0"/>
            </a:endParaRPr>
          </a:p>
          <a:p>
            <a:pPr marL="457177" lvl="1"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columns</a:t>
            </a:r>
            <a:r>
              <a:rPr lang="en-US" altLang="en-US" sz="900" dirty="0">
                <a:solidFill>
                  <a:srgbClr val="0000FF"/>
                </a:solidFill>
                <a:latin typeface="Consolas" panose="020B0609020204030204" pitchFamily="49" charset="0"/>
                <a:cs typeface="Consolas" panose="020B0609020204030204" pitchFamily="49" charset="0"/>
              </a:rPr>
              <a:t>&gt;</a:t>
            </a:r>
            <a:endParaRPr lang="en-US" altLang="en-US" sz="900" dirty="0">
              <a:solidFill>
                <a:srgbClr val="000000"/>
              </a:solidFill>
              <a:latin typeface="Consolas" panose="020B0609020204030204" pitchFamily="49" charset="0"/>
              <a:cs typeface="Consolas" panose="020B0609020204030204" pitchFamily="49" charset="0"/>
            </a:endParaRPr>
          </a:p>
          <a:p>
            <a:pPr marL="0"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    &lt;/</a:t>
            </a:r>
            <a:r>
              <a:rPr lang="en-US" altLang="en-US" sz="900" dirty="0">
                <a:solidFill>
                  <a:srgbClr val="A31515"/>
                </a:solidFill>
                <a:latin typeface="Consolas" panose="020B0609020204030204" pitchFamily="49" charset="0"/>
                <a:cs typeface="Consolas" panose="020B0609020204030204" pitchFamily="49" charset="0"/>
              </a:rPr>
              <a:t>header</a:t>
            </a:r>
            <a:r>
              <a:rPr lang="en-US" altLang="en-US" sz="900" dirty="0">
                <a:solidFill>
                  <a:srgbClr val="0000FF"/>
                </a:solidFill>
                <a:latin typeface="Consolas" panose="020B0609020204030204" pitchFamily="49" charset="0"/>
                <a:cs typeface="Consolas" panose="020B0609020204030204" pitchFamily="49" charset="0"/>
              </a:rPr>
              <a:t>&gt;</a:t>
            </a:r>
            <a:endParaRPr lang="en-US" altLang="en-US" sz="900" dirty="0">
              <a:solidFill>
                <a:srgbClr val="000000"/>
              </a:solidFill>
              <a:latin typeface="Consolas" panose="020B0609020204030204" pitchFamily="49" charset="0"/>
              <a:cs typeface="Consolas" panose="020B0609020204030204" pitchFamily="49" charset="0"/>
            </a:endParaRPr>
          </a:p>
          <a:p>
            <a:pPr marL="0"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headers</a:t>
            </a:r>
            <a:r>
              <a:rPr lang="en-US" altLang="en-US" sz="900" dirty="0">
                <a:solidFill>
                  <a:srgbClr val="0000FF"/>
                </a:solidFill>
                <a:latin typeface="Consolas" panose="020B0609020204030204" pitchFamily="49" charset="0"/>
                <a:cs typeface="Consolas" panose="020B0609020204030204" pitchFamily="49" charset="0"/>
              </a:rPr>
              <a:t>&gt;</a:t>
            </a:r>
          </a:p>
          <a:p>
            <a:pPr marL="0"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err="1">
                <a:solidFill>
                  <a:srgbClr val="A31515"/>
                </a:solidFill>
                <a:latin typeface="Consolas" panose="020B0609020204030204" pitchFamily="49" charset="0"/>
                <a:cs typeface="Consolas" panose="020B0609020204030204" pitchFamily="49" charset="0"/>
              </a:rPr>
              <a:t>docdef</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a:solidFill>
                  <a:srgbClr val="008000"/>
                </a:solidFill>
                <a:latin typeface="Consolas" panose="020B0609020204030204" pitchFamily="49" charset="0"/>
                <a:cs typeface="Consolas" panose="020B0609020204030204" pitchFamily="49" charset="0"/>
              </a:rPr>
              <a:t> Don't process the first row </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err="1">
                <a:solidFill>
                  <a:srgbClr val="A31515"/>
                </a:solidFill>
                <a:latin typeface="Consolas" panose="020B0609020204030204" pitchFamily="49" charset="0"/>
                <a:cs typeface="Consolas" panose="020B0609020204030204" pitchFamily="49" charset="0"/>
              </a:rPr>
              <a:t>skipLines</a:t>
            </a:r>
            <a:r>
              <a:rPr lang="en-US" altLang="en-US" sz="900" dirty="0">
                <a:solidFill>
                  <a:srgbClr val="0000FF"/>
                </a:solidFill>
                <a:latin typeface="Consolas" panose="020B0609020204030204" pitchFamily="49" charset="0"/>
                <a:cs typeface="Consolas" panose="020B0609020204030204" pitchFamily="49" charset="0"/>
              </a:rPr>
              <a:t>&gt;</a:t>
            </a:r>
            <a:r>
              <a:rPr lang="en-US" altLang="en-US" sz="900" dirty="0">
                <a:solidFill>
                  <a:srgbClr val="000000"/>
                </a:solidFill>
                <a:latin typeface="Consolas" panose="020B0609020204030204" pitchFamily="49" charset="0"/>
                <a:cs typeface="Consolas" panose="020B0609020204030204" pitchFamily="49" charset="0"/>
              </a:rPr>
              <a:t>1</a:t>
            </a: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err="1">
                <a:solidFill>
                  <a:srgbClr val="A31515"/>
                </a:solidFill>
                <a:latin typeface="Consolas" panose="020B0609020204030204" pitchFamily="49" charset="0"/>
                <a:cs typeface="Consolas" panose="020B0609020204030204" pitchFamily="49" charset="0"/>
              </a:rPr>
              <a:t>skipLines</a:t>
            </a:r>
            <a:r>
              <a:rPr lang="en-US" altLang="en-US" sz="900" dirty="0">
                <a:solidFill>
                  <a:srgbClr val="0000FF"/>
                </a:solidFill>
                <a:latin typeface="Consolas" panose="020B0609020204030204" pitchFamily="49" charset="0"/>
                <a:cs typeface="Consolas" panose="020B0609020204030204" pitchFamily="49" charset="0"/>
              </a:rPr>
              <a:t>&gt;&lt;/</a:t>
            </a:r>
            <a:r>
              <a:rPr lang="en-US" altLang="en-US" sz="900" dirty="0" err="1">
                <a:solidFill>
                  <a:srgbClr val="A31515"/>
                </a:solidFill>
                <a:latin typeface="Consolas" panose="020B0609020204030204" pitchFamily="49" charset="0"/>
                <a:cs typeface="Consolas" panose="020B0609020204030204" pitchFamily="49" charset="0"/>
              </a:rPr>
              <a:t>docdef</a:t>
            </a:r>
            <a:r>
              <a:rPr lang="en-US" altLang="en-US" sz="900" dirty="0">
                <a:solidFill>
                  <a:srgbClr val="0000FF"/>
                </a:solidFill>
                <a:latin typeface="Consolas" panose="020B0609020204030204" pitchFamily="49" charset="0"/>
                <a:cs typeface="Consolas" panose="020B0609020204030204" pitchFamily="49" charset="0"/>
              </a:rPr>
              <a:t>&gt;</a:t>
            </a:r>
          </a:p>
          <a:p>
            <a:pPr marL="0" indent="0" eaLnBrk="0" fontAlgn="base" hangingPunct="0">
              <a:spcBef>
                <a:spcPct val="0"/>
              </a:spcBef>
              <a:spcAft>
                <a:spcPct val="0"/>
              </a:spcAft>
              <a:buNone/>
            </a:pPr>
            <a:r>
              <a:rPr lang="en-US" altLang="en-US" sz="900" dirty="0">
                <a:solidFill>
                  <a:srgbClr val="0000FF"/>
                </a:solidFill>
                <a:latin typeface="Consolas" panose="020B0609020204030204" pitchFamily="49" charset="0"/>
                <a:cs typeface="Consolas" panose="020B0609020204030204" pitchFamily="49" charset="0"/>
              </a:rPr>
              <a:t>&lt;/</a:t>
            </a:r>
            <a:r>
              <a:rPr lang="en-US" altLang="en-US" sz="900" dirty="0">
                <a:solidFill>
                  <a:srgbClr val="A31515"/>
                </a:solidFill>
                <a:latin typeface="Consolas" panose="020B0609020204030204" pitchFamily="49" charset="0"/>
                <a:cs typeface="Consolas" panose="020B0609020204030204" pitchFamily="49" charset="0"/>
              </a:rPr>
              <a:t>import-format</a:t>
            </a:r>
            <a:r>
              <a:rPr lang="en-US" altLang="en-US" sz="900" dirty="0">
                <a:solidFill>
                  <a:srgbClr val="0000FF"/>
                </a:solidFill>
                <a:latin typeface="Consolas" panose="020B0609020204030204" pitchFamily="49" charset="0"/>
                <a:cs typeface="Consolas" panose="020B0609020204030204" pitchFamily="49" charset="0"/>
              </a:rPr>
              <a:t>&gt;</a:t>
            </a:r>
            <a:endParaRPr lang="en-US" altLang="en-US" sz="1800" dirty="0">
              <a:solidFill>
                <a:schemeClr val="tx1"/>
              </a:solidFill>
              <a:latin typeface="Arial" panose="020B0604020202020204" pitchFamily="34" charset="0"/>
            </a:endParaRPr>
          </a:p>
        </p:txBody>
      </p:sp>
      <p:cxnSp>
        <p:nvCxnSpPr>
          <p:cNvPr id="9" name="Straight Arrow Connector 8"/>
          <p:cNvCxnSpPr/>
          <p:nvPr/>
        </p:nvCxnSpPr>
        <p:spPr>
          <a:xfrm flipH="1" flipV="1">
            <a:off x="2670341" y="3421058"/>
            <a:ext cx="2500603" cy="9330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252002" y="4169454"/>
            <a:ext cx="2741776" cy="441339"/>
          </a:xfrm>
          <a:prstGeom prst="rect">
            <a:avLst/>
          </a:prstGeom>
          <a:noFill/>
        </p:spPr>
        <p:txBody>
          <a:bodyPr wrap="none" rtlCol="0">
            <a:spAutoFit/>
          </a:bodyPr>
          <a:lstStyle/>
          <a:p>
            <a:r>
              <a:rPr lang="en-GB" sz="2268" dirty="0"/>
              <a:t>Update based on ID</a:t>
            </a:r>
          </a:p>
        </p:txBody>
      </p:sp>
      <p:cxnSp>
        <p:nvCxnSpPr>
          <p:cNvPr id="13" name="Straight Arrow Connector 12"/>
          <p:cNvCxnSpPr/>
          <p:nvPr/>
        </p:nvCxnSpPr>
        <p:spPr>
          <a:xfrm flipH="1">
            <a:off x="4359179" y="6646596"/>
            <a:ext cx="1436914" cy="1726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78776" y="6414696"/>
            <a:ext cx="4192494" cy="441339"/>
          </a:xfrm>
          <a:prstGeom prst="rect">
            <a:avLst/>
          </a:prstGeom>
          <a:noFill/>
        </p:spPr>
        <p:txBody>
          <a:bodyPr wrap="none" rtlCol="0">
            <a:spAutoFit/>
          </a:bodyPr>
          <a:lstStyle/>
          <a:p>
            <a:r>
              <a:rPr lang="en-GB" sz="2268" dirty="0"/>
              <a:t>Skip First Line of the import file</a:t>
            </a:r>
          </a:p>
        </p:txBody>
      </p:sp>
      <p:cxnSp>
        <p:nvCxnSpPr>
          <p:cNvPr id="17" name="Straight Arrow Connector 16"/>
          <p:cNvCxnSpPr/>
          <p:nvPr/>
        </p:nvCxnSpPr>
        <p:spPr>
          <a:xfrm flipH="1" flipV="1">
            <a:off x="3445483" y="5679030"/>
            <a:ext cx="1576171" cy="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3445482" y="5978302"/>
            <a:ext cx="1576171" cy="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3445478" y="6414656"/>
            <a:ext cx="708426" cy="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077636" y="5451244"/>
            <a:ext cx="960456" cy="441339"/>
          </a:xfrm>
          <a:prstGeom prst="rect">
            <a:avLst/>
          </a:prstGeom>
          <a:noFill/>
        </p:spPr>
        <p:txBody>
          <a:bodyPr wrap="none" rtlCol="0">
            <a:spAutoFit/>
          </a:bodyPr>
          <a:lstStyle/>
          <a:p>
            <a:r>
              <a:rPr lang="en-GB" sz="2268" dirty="0"/>
              <a:t>Regex</a:t>
            </a:r>
          </a:p>
        </p:txBody>
      </p:sp>
      <p:sp>
        <p:nvSpPr>
          <p:cNvPr id="23" name="TextBox 22"/>
          <p:cNvSpPr txBox="1"/>
          <p:nvPr/>
        </p:nvSpPr>
        <p:spPr>
          <a:xfrm>
            <a:off x="5077634" y="5800333"/>
            <a:ext cx="1837170" cy="441339"/>
          </a:xfrm>
          <a:prstGeom prst="rect">
            <a:avLst/>
          </a:prstGeom>
          <a:noFill/>
        </p:spPr>
        <p:txBody>
          <a:bodyPr wrap="none" rtlCol="0">
            <a:spAutoFit/>
          </a:bodyPr>
          <a:lstStyle/>
          <a:p>
            <a:r>
              <a:rPr lang="en-GB" sz="2268" dirty="0"/>
              <a:t>Invalid XPath</a:t>
            </a:r>
          </a:p>
        </p:txBody>
      </p:sp>
      <p:sp>
        <p:nvSpPr>
          <p:cNvPr id="24" name="TextBox 23"/>
          <p:cNvSpPr txBox="1"/>
          <p:nvPr/>
        </p:nvSpPr>
        <p:spPr>
          <a:xfrm>
            <a:off x="4173420" y="6186509"/>
            <a:ext cx="2079031" cy="441339"/>
          </a:xfrm>
          <a:prstGeom prst="rect">
            <a:avLst/>
          </a:prstGeom>
          <a:noFill/>
        </p:spPr>
        <p:txBody>
          <a:bodyPr wrap="none" rtlCol="0">
            <a:spAutoFit/>
          </a:bodyPr>
          <a:lstStyle/>
          <a:p>
            <a:r>
              <a:rPr lang="en-GB" sz="2268" dirty="0"/>
              <a:t>Matches XPath</a:t>
            </a:r>
          </a:p>
        </p:txBody>
      </p:sp>
      <p:cxnSp>
        <p:nvCxnSpPr>
          <p:cNvPr id="26" name="Straight Arrow Connector 25"/>
          <p:cNvCxnSpPr/>
          <p:nvPr/>
        </p:nvCxnSpPr>
        <p:spPr>
          <a:xfrm flipH="1" flipV="1">
            <a:off x="2783011" y="5160369"/>
            <a:ext cx="1576171" cy="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430912" y="4941093"/>
            <a:ext cx="3578737" cy="441339"/>
          </a:xfrm>
          <a:prstGeom prst="rect">
            <a:avLst/>
          </a:prstGeom>
          <a:noFill/>
        </p:spPr>
        <p:txBody>
          <a:bodyPr wrap="none" rtlCol="0">
            <a:spAutoFit/>
          </a:bodyPr>
          <a:lstStyle/>
          <a:p>
            <a:r>
              <a:rPr lang="en-GB" sz="2268" dirty="0"/>
              <a:t>To Enable or Disable a rule</a:t>
            </a:r>
          </a:p>
        </p:txBody>
      </p:sp>
    </p:spTree>
    <p:extLst>
      <p:ext uri="{BB962C8B-B14F-4D97-AF65-F5344CB8AC3E}">
        <p14:creationId xmlns:p14="http://schemas.microsoft.com/office/powerpoint/2010/main" val="35026585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lstStyle/>
          <a:p>
            <a:r>
              <a:rPr lang="en-GB" dirty="0"/>
              <a:t>Lunch</a:t>
            </a:r>
          </a:p>
        </p:txBody>
      </p:sp>
      <p:sp>
        <p:nvSpPr>
          <p:cNvPr id="3" name="Subtitle 2"/>
          <p:cNvSpPr>
            <a:spLocks noGrp="1"/>
          </p:cNvSpPr>
          <p:nvPr>
            <p:ph type="subTitle" idx="1"/>
          </p:nvPr>
        </p:nvSpPr>
        <p:spPr>
          <a:xfrm>
            <a:off x="1569122" y="4641709"/>
            <a:ext cx="6957802" cy="1791317"/>
          </a:xfrm>
        </p:spPr>
        <p:txBody>
          <a:bodyPr/>
          <a:lstStyle/>
          <a:p>
            <a:r>
              <a:rPr lang="en-GB" dirty="0"/>
              <a:t>Resume at 1:30pm</a:t>
            </a:r>
          </a:p>
        </p:txBody>
      </p:sp>
      <p:sp>
        <p:nvSpPr>
          <p:cNvPr id="4" name="TextBox 3"/>
          <p:cNvSpPr txBox="1"/>
          <p:nvPr/>
        </p:nvSpPr>
        <p:spPr>
          <a:xfrm>
            <a:off x="468316" y="6901064"/>
            <a:ext cx="867545" cy="307777"/>
          </a:xfrm>
          <a:prstGeom prst="rect">
            <a:avLst/>
          </a:prstGeom>
          <a:noFill/>
        </p:spPr>
        <p:txBody>
          <a:bodyPr wrap="none" rtlCol="0">
            <a:spAutoFit/>
          </a:bodyPr>
          <a:lstStyle/>
          <a:p>
            <a:r>
              <a:rPr lang="en-GB" sz="1400" dirty="0">
                <a:solidFill>
                  <a:schemeClr val="bg1">
                    <a:lumMod val="65000"/>
                  </a:schemeClr>
                </a:solidFill>
              </a:rPr>
              <a:t>12:30pm</a:t>
            </a:r>
          </a:p>
        </p:txBody>
      </p:sp>
    </p:spTree>
    <p:extLst>
      <p:ext uri="{BB962C8B-B14F-4D97-AF65-F5344CB8AC3E}">
        <p14:creationId xmlns:p14="http://schemas.microsoft.com/office/powerpoint/2010/main" val="41615170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lstStyle/>
          <a:p>
            <a:r>
              <a:rPr lang="en-GB" dirty="0"/>
              <a:t>Workflow</a:t>
            </a:r>
          </a:p>
        </p:txBody>
      </p:sp>
      <p:sp>
        <p:nvSpPr>
          <p:cNvPr id="3" name="Subtitle 2"/>
          <p:cNvSpPr>
            <a:spLocks noGrp="1"/>
          </p:cNvSpPr>
          <p:nvPr>
            <p:ph type="subTitle" idx="1"/>
          </p:nvPr>
        </p:nvSpPr>
        <p:spPr>
          <a:xfrm>
            <a:off x="1569122" y="4641709"/>
            <a:ext cx="6957802" cy="1791317"/>
          </a:xfrm>
        </p:spPr>
        <p:txBody>
          <a:bodyPr/>
          <a:lstStyle/>
          <a:p>
            <a:endParaRPr lang="en-GB" dirty="0"/>
          </a:p>
        </p:txBody>
      </p:sp>
      <p:sp>
        <p:nvSpPr>
          <p:cNvPr id="4" name="TextBox 3"/>
          <p:cNvSpPr txBox="1"/>
          <p:nvPr/>
        </p:nvSpPr>
        <p:spPr>
          <a:xfrm>
            <a:off x="468316" y="6901064"/>
            <a:ext cx="771365" cy="307777"/>
          </a:xfrm>
          <a:prstGeom prst="rect">
            <a:avLst/>
          </a:prstGeom>
          <a:noFill/>
        </p:spPr>
        <p:txBody>
          <a:bodyPr wrap="none" rtlCol="0">
            <a:spAutoFit/>
          </a:bodyPr>
          <a:lstStyle/>
          <a:p>
            <a:r>
              <a:rPr lang="en-GB" sz="1400" dirty="0">
                <a:solidFill>
                  <a:schemeClr val="bg1">
                    <a:lumMod val="65000"/>
                  </a:schemeClr>
                </a:solidFill>
              </a:rPr>
              <a:t>1:30pm</a:t>
            </a:r>
          </a:p>
        </p:txBody>
      </p:sp>
    </p:spTree>
    <p:extLst>
      <p:ext uri="{BB962C8B-B14F-4D97-AF65-F5344CB8AC3E}">
        <p14:creationId xmlns:p14="http://schemas.microsoft.com/office/powerpoint/2010/main" val="3848378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 to Workflow rules</a:t>
            </a:r>
          </a:p>
        </p:txBody>
      </p:sp>
      <p:sp>
        <p:nvSpPr>
          <p:cNvPr id="3" name="Content Placeholder 2"/>
          <p:cNvSpPr>
            <a:spLocks noGrp="1"/>
          </p:cNvSpPr>
          <p:nvPr>
            <p:ph idx="1"/>
          </p:nvPr>
        </p:nvSpPr>
        <p:spPr/>
        <p:txBody>
          <a:bodyPr>
            <a:noAutofit/>
          </a:bodyPr>
          <a:lstStyle/>
          <a:p>
            <a:r>
              <a:rPr lang="en-GB" sz="2000" dirty="0"/>
              <a:t>iMeta SSI provides a workflow to facilitate the management of reference data records</a:t>
            </a:r>
          </a:p>
          <a:p>
            <a:pPr marL="0" indent="0">
              <a:buNone/>
            </a:pPr>
            <a:endParaRPr lang="en-GB" sz="2000" dirty="0"/>
          </a:p>
          <a:p>
            <a:r>
              <a:rPr lang="en-GB" sz="2000" dirty="0"/>
              <a:t>Customers can configure aspects of the workflow to meet changing business requirements without requiring a code change</a:t>
            </a:r>
          </a:p>
          <a:p>
            <a:endParaRPr lang="en-GB" sz="2000" dirty="0"/>
          </a:p>
          <a:p>
            <a:r>
              <a:rPr lang="en-GB" sz="2000" dirty="0"/>
              <a:t>Configuration is achieved by defining Workflow Rule sets </a:t>
            </a:r>
          </a:p>
          <a:p>
            <a:pPr lvl="1"/>
            <a:r>
              <a:rPr lang="en-GB" sz="2000" dirty="0"/>
              <a:t>Workflow rule sets are configured against a particular reference data type (e.g. SSI/Trading Account) and state within the iMeta SSI workflow </a:t>
            </a:r>
          </a:p>
          <a:p>
            <a:pPr lvl="2"/>
            <a:r>
              <a:rPr lang="en-GB" sz="1800" dirty="0"/>
              <a:t>Workflow Rules may contain one or more rule sets </a:t>
            </a:r>
          </a:p>
          <a:p>
            <a:pPr lvl="2"/>
            <a:r>
              <a:rPr lang="en-GB" sz="1800" dirty="0"/>
              <a:t>Workflow Rule Sets define an Action to apply and a Condition defining whether the Action should be applied</a:t>
            </a:r>
          </a:p>
        </p:txBody>
      </p:sp>
    </p:spTree>
    <p:extLst>
      <p:ext uri="{BB962C8B-B14F-4D97-AF65-F5344CB8AC3E}">
        <p14:creationId xmlns:p14="http://schemas.microsoft.com/office/powerpoint/2010/main" val="8329801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Examples of workflow rule use</a:t>
            </a:r>
          </a:p>
        </p:txBody>
      </p:sp>
      <p:sp>
        <p:nvSpPr>
          <p:cNvPr id="3" name="Content Placeholder 2"/>
          <p:cNvSpPr>
            <a:spLocks noGrp="1"/>
          </p:cNvSpPr>
          <p:nvPr>
            <p:ph idx="1"/>
          </p:nvPr>
        </p:nvSpPr>
        <p:spPr/>
        <p:txBody>
          <a:bodyPr>
            <a:normAutofit/>
          </a:bodyPr>
          <a:lstStyle/>
          <a:p>
            <a:pPr lvl="0"/>
            <a:r>
              <a:rPr lang="en-GB" sz="2400" dirty="0"/>
              <a:t>Automatically repair reference data records retrieved from a data source such as </a:t>
            </a:r>
            <a:r>
              <a:rPr lang="en-GB" sz="2400" dirty="0" err="1"/>
              <a:t>Omgeo</a:t>
            </a:r>
            <a:r>
              <a:rPr lang="en-GB" sz="2400" dirty="0"/>
              <a:t> Alert</a:t>
            </a:r>
          </a:p>
          <a:p>
            <a:pPr lvl="0"/>
            <a:endParaRPr lang="en-GB" sz="2400" dirty="0"/>
          </a:p>
          <a:p>
            <a:pPr lvl="0"/>
            <a:r>
              <a:rPr lang="en-GB" sz="2400" dirty="0"/>
              <a:t>Assigning tasks to a particular user and define when the user should complete the task</a:t>
            </a:r>
          </a:p>
          <a:p>
            <a:pPr lvl="0"/>
            <a:endParaRPr lang="en-GB" sz="2400" dirty="0"/>
          </a:p>
          <a:p>
            <a:pPr lvl="0"/>
            <a:r>
              <a:rPr lang="en-GB" sz="2400" dirty="0"/>
              <a:t>Automatically adding Notes to a reference data record</a:t>
            </a:r>
          </a:p>
          <a:p>
            <a:pPr marL="0" indent="0">
              <a:buNone/>
            </a:pPr>
            <a:br>
              <a:rPr lang="en-GB" sz="2400" dirty="0"/>
            </a:br>
            <a:endParaRPr lang="en-GB" sz="2400" dirty="0"/>
          </a:p>
        </p:txBody>
      </p:sp>
    </p:spTree>
    <p:extLst>
      <p:ext uri="{BB962C8B-B14F-4D97-AF65-F5344CB8AC3E}">
        <p14:creationId xmlns:p14="http://schemas.microsoft.com/office/powerpoint/2010/main" val="280763585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077" y="1184031"/>
            <a:ext cx="9388548" cy="803594"/>
          </a:xfrm>
        </p:spPr>
        <p:txBody>
          <a:bodyPr>
            <a:noAutofit/>
          </a:bodyPr>
          <a:lstStyle/>
          <a:p>
            <a:r>
              <a:rPr lang="en-GB" dirty="0"/>
              <a:t>More examples of workflow rule use</a:t>
            </a:r>
          </a:p>
        </p:txBody>
      </p:sp>
      <p:sp>
        <p:nvSpPr>
          <p:cNvPr id="3" name="Content Placeholder 2"/>
          <p:cNvSpPr>
            <a:spLocks noGrp="1"/>
          </p:cNvSpPr>
          <p:nvPr>
            <p:ph idx="1"/>
          </p:nvPr>
        </p:nvSpPr>
        <p:spPr>
          <a:xfrm>
            <a:off x="1096962" y="2369346"/>
            <a:ext cx="7886700" cy="4584347"/>
          </a:xfrm>
        </p:spPr>
        <p:txBody>
          <a:bodyPr>
            <a:normAutofit fontScale="92500" lnSpcReduction="10000"/>
          </a:bodyPr>
          <a:lstStyle/>
          <a:p>
            <a:r>
              <a:rPr lang="en-GB" dirty="0"/>
              <a:t>Defaulting &amp; Auto Population scenarios </a:t>
            </a:r>
          </a:p>
          <a:p>
            <a:pPr lvl="1"/>
            <a:r>
              <a:rPr lang="en-GB" dirty="0"/>
              <a:t>Setting a value into a field / set of fields based on criteria</a:t>
            </a:r>
          </a:p>
          <a:p>
            <a:pPr lvl="1"/>
            <a:r>
              <a:rPr lang="en-GB" dirty="0"/>
              <a:t>Setting field editors e.g. internal / object editor </a:t>
            </a:r>
          </a:p>
          <a:p>
            <a:pPr lvl="1"/>
            <a:r>
              <a:rPr lang="en-GB" dirty="0"/>
              <a:t>Concatenating data into additional info fields</a:t>
            </a:r>
          </a:p>
          <a:p>
            <a:pPr lvl="1"/>
            <a:endParaRPr lang="en-GB" dirty="0"/>
          </a:p>
          <a:p>
            <a:r>
              <a:rPr lang="en-GB" dirty="0"/>
              <a:t>Auto correction scenarios </a:t>
            </a:r>
          </a:p>
          <a:p>
            <a:pPr lvl="1"/>
            <a:r>
              <a:rPr lang="en-GB" dirty="0"/>
              <a:t>Correcting records failing specific validation rules</a:t>
            </a:r>
          </a:p>
          <a:p>
            <a:pPr lvl="1"/>
            <a:r>
              <a:rPr lang="en-GB" dirty="0"/>
              <a:t>Removing special characters</a:t>
            </a:r>
          </a:p>
          <a:p>
            <a:pPr lvl="1"/>
            <a:r>
              <a:rPr lang="en-GB" dirty="0"/>
              <a:t>Applying formatting e.g. padding fields to specific lengths</a:t>
            </a:r>
          </a:p>
          <a:p>
            <a:pPr lvl="1"/>
            <a:endParaRPr lang="en-GB" dirty="0"/>
          </a:p>
          <a:p>
            <a:r>
              <a:rPr lang="en-GB" dirty="0"/>
              <a:t>Copying values from trading account to SSI</a:t>
            </a:r>
          </a:p>
          <a:p>
            <a:pPr lvl="1"/>
            <a:r>
              <a:rPr lang="en-GB" dirty="0"/>
              <a:t>E.g. TA system code</a:t>
            </a:r>
          </a:p>
          <a:p>
            <a:pPr lvl="1"/>
            <a:endParaRPr lang="en-GB" dirty="0"/>
          </a:p>
          <a:p>
            <a:r>
              <a:rPr lang="en-GB" dirty="0"/>
              <a:t>Raising Tasks</a:t>
            </a:r>
          </a:p>
        </p:txBody>
      </p:sp>
    </p:spTree>
    <p:extLst>
      <p:ext uri="{BB962C8B-B14F-4D97-AF65-F5344CB8AC3E}">
        <p14:creationId xmlns:p14="http://schemas.microsoft.com/office/powerpoint/2010/main" val="419159424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Workflow and the State Machine</a:t>
            </a:r>
          </a:p>
        </p:txBody>
      </p:sp>
      <p:sp>
        <p:nvSpPr>
          <p:cNvPr id="3" name="Content Placeholder 2"/>
          <p:cNvSpPr>
            <a:spLocks noGrp="1"/>
          </p:cNvSpPr>
          <p:nvPr>
            <p:ph idx="1"/>
          </p:nvPr>
        </p:nvSpPr>
        <p:spPr/>
        <p:txBody>
          <a:bodyPr>
            <a:normAutofit/>
          </a:bodyPr>
          <a:lstStyle/>
          <a:p>
            <a:r>
              <a:rPr lang="en-GB" sz="2400" dirty="0"/>
              <a:t>The workflow process is enforced using the state machine and happens as part of the state transition logic</a:t>
            </a:r>
          </a:p>
          <a:p>
            <a:endParaRPr lang="en-GB" sz="2400" dirty="0"/>
          </a:p>
          <a:p>
            <a:r>
              <a:rPr lang="en-GB" sz="2400" dirty="0"/>
              <a:t>The state machine handles the transition of Reference Data records from state to state</a:t>
            </a:r>
          </a:p>
          <a:p>
            <a:endParaRPr lang="en-GB" sz="2400" dirty="0"/>
          </a:p>
          <a:p>
            <a:r>
              <a:rPr lang="en-GB" sz="2400" dirty="0"/>
              <a:t>Whenever a manual or system process acts upon a Reference Data record the record undergoes an audited state transition</a:t>
            </a:r>
          </a:p>
          <a:p>
            <a:endParaRPr lang="en-GB" sz="2400" dirty="0"/>
          </a:p>
          <a:p>
            <a:r>
              <a:rPr lang="en-GB" sz="2400" dirty="0"/>
              <a:t>In simple terms:</a:t>
            </a:r>
          </a:p>
          <a:p>
            <a:pPr lvl="1"/>
            <a:r>
              <a:rPr lang="en-GB" sz="2000" dirty="0"/>
              <a:t>Editing a record causes it to transition into the editing state</a:t>
            </a:r>
          </a:p>
          <a:p>
            <a:pPr lvl="1"/>
            <a:r>
              <a:rPr lang="en-GB" sz="2000" dirty="0"/>
              <a:t>Reviewing a record causes it to transition into the reviewing state</a:t>
            </a:r>
          </a:p>
          <a:p>
            <a:endParaRPr lang="en-GB" sz="2400" dirty="0"/>
          </a:p>
        </p:txBody>
      </p:sp>
    </p:spTree>
    <p:extLst>
      <p:ext uri="{BB962C8B-B14F-4D97-AF65-F5344CB8AC3E}">
        <p14:creationId xmlns:p14="http://schemas.microsoft.com/office/powerpoint/2010/main" val="428633540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4678" y="293194"/>
            <a:ext cx="3178439" cy="803594"/>
          </a:xfrm>
        </p:spPr>
        <p:txBody>
          <a:bodyPr>
            <a:noAutofit/>
          </a:bodyPr>
          <a:lstStyle/>
          <a:p>
            <a:r>
              <a:rPr lang="en-GB" sz="3600" dirty="0"/>
              <a:t>State Transitions</a:t>
            </a:r>
          </a:p>
        </p:txBody>
      </p:sp>
      <p:pic>
        <p:nvPicPr>
          <p:cNvPr id="819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988" t="4960" r="3129" b="3549"/>
          <a:stretch/>
        </p:blipFill>
        <p:spPr bwMode="auto">
          <a:xfrm>
            <a:off x="1499190" y="1056743"/>
            <a:ext cx="6953693" cy="641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0761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 to Trainer</a:t>
            </a:r>
          </a:p>
        </p:txBody>
      </p:sp>
      <p:sp>
        <p:nvSpPr>
          <p:cNvPr id="3" name="Content Placeholder 2"/>
          <p:cNvSpPr>
            <a:spLocks noGrp="1"/>
          </p:cNvSpPr>
          <p:nvPr>
            <p:ph idx="1"/>
          </p:nvPr>
        </p:nvSpPr>
        <p:spPr>
          <a:xfrm>
            <a:off x="1096963" y="2369344"/>
            <a:ext cx="5329090" cy="4158456"/>
          </a:xfrm>
        </p:spPr>
        <p:txBody>
          <a:bodyPr>
            <a:normAutofit/>
          </a:bodyPr>
          <a:lstStyle/>
          <a:p>
            <a:pPr marL="0" indent="0">
              <a:buNone/>
            </a:pPr>
            <a:endParaRPr lang="en-GB" dirty="0"/>
          </a:p>
          <a:p>
            <a:pPr marL="0" indent="0">
              <a:buNone/>
            </a:pPr>
            <a:endParaRPr lang="en-GB" dirty="0"/>
          </a:p>
          <a:p>
            <a:pPr marL="0" indent="0">
              <a:buNone/>
            </a:pPr>
            <a:r>
              <a:rPr lang="en-GB" dirty="0"/>
              <a:t>James Watson</a:t>
            </a:r>
          </a:p>
          <a:p>
            <a:pPr marL="0" indent="0">
              <a:buNone/>
            </a:pPr>
            <a:endParaRPr lang="en-GB" dirty="0"/>
          </a:p>
          <a:p>
            <a:pPr marL="0" indent="0">
              <a:buNone/>
            </a:pPr>
            <a:r>
              <a:rPr lang="en-GB" dirty="0"/>
              <a:t>Support Manager</a:t>
            </a:r>
          </a:p>
          <a:p>
            <a:pPr marL="0" indent="0">
              <a:buNone/>
            </a:pPr>
            <a:r>
              <a:rPr lang="en-GB" dirty="0"/>
              <a:t>iMeta Technologies</a:t>
            </a:r>
          </a:p>
          <a:p>
            <a:pPr marL="0" indent="0">
              <a:buNone/>
            </a:pPr>
            <a:endParaRPr lang="en-GB" dirty="0"/>
          </a:p>
          <a:p>
            <a:pPr marL="0" indent="0">
              <a:buNone/>
            </a:pPr>
            <a:r>
              <a:rPr lang="en-GB" dirty="0">
                <a:solidFill>
                  <a:schemeClr val="tx1">
                    <a:lumMod val="50000"/>
                    <a:lumOff val="50000"/>
                  </a:schemeClr>
                </a:solidFill>
              </a:rPr>
              <a:t>E-mail: </a:t>
            </a:r>
            <a:r>
              <a:rPr lang="en-GB" dirty="0"/>
              <a:t>jwatson@imeta.co.uk</a:t>
            </a:r>
          </a:p>
          <a:p>
            <a:pPr marL="0" indent="0">
              <a:buNone/>
            </a:pPr>
            <a:r>
              <a:rPr lang="en-GB" dirty="0">
                <a:solidFill>
                  <a:schemeClr val="tx1">
                    <a:lumMod val="50000"/>
                    <a:lumOff val="50000"/>
                  </a:schemeClr>
                </a:solidFill>
              </a:rPr>
              <a:t>Telephone: </a:t>
            </a:r>
            <a:r>
              <a:rPr lang="en-GB" dirty="0"/>
              <a:t>+44 2380 763975</a:t>
            </a:r>
          </a:p>
          <a:p>
            <a:pPr marL="0" indent="0">
              <a:buNone/>
            </a:pPr>
            <a:endParaRPr lang="en-GB" dirty="0"/>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6002554" y="3117042"/>
            <a:ext cx="2981108" cy="3590151"/>
          </a:xfrm>
          <a:prstGeom prst="rect">
            <a:avLst/>
          </a:prstGeom>
        </p:spPr>
      </p:pic>
    </p:spTree>
    <p:extLst>
      <p:ext uri="{BB962C8B-B14F-4D97-AF65-F5344CB8AC3E}">
        <p14:creationId xmlns:p14="http://schemas.microsoft.com/office/powerpoint/2010/main" val="32328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Counterparties</a:t>
            </a:r>
          </a:p>
        </p:txBody>
      </p:sp>
      <p:sp>
        <p:nvSpPr>
          <p:cNvPr id="3" name="Content Placeholder 2"/>
          <p:cNvSpPr>
            <a:spLocks noGrp="1"/>
          </p:cNvSpPr>
          <p:nvPr>
            <p:ph idx="1"/>
          </p:nvPr>
        </p:nvSpPr>
        <p:spPr/>
        <p:txBody>
          <a:bodyPr>
            <a:normAutofit/>
          </a:bodyPr>
          <a:lstStyle/>
          <a:p>
            <a:pPr>
              <a:lnSpc>
                <a:spcPct val="150000"/>
              </a:lnSpc>
            </a:pPr>
            <a:r>
              <a:rPr lang="en-GB" sz="2000" dirty="0"/>
              <a:t>Top level iMeta SSI record</a:t>
            </a:r>
          </a:p>
          <a:p>
            <a:pPr>
              <a:lnSpc>
                <a:spcPct val="150000"/>
              </a:lnSpc>
            </a:pPr>
            <a:r>
              <a:rPr lang="en-GB" sz="2000" dirty="0"/>
              <a:t>Can be created via:</a:t>
            </a:r>
          </a:p>
          <a:p>
            <a:pPr lvl="1">
              <a:lnSpc>
                <a:spcPct val="150000"/>
              </a:lnSpc>
              <a:buFont typeface="Courier New" panose="02070309020205020404" pitchFamily="49" charset="0"/>
              <a:buChar char="o"/>
            </a:pPr>
            <a:r>
              <a:rPr lang="en-GB" sz="1600" dirty="0"/>
              <a:t>Manual Input</a:t>
            </a:r>
          </a:p>
          <a:p>
            <a:pPr lvl="1">
              <a:lnSpc>
                <a:spcPct val="150000"/>
              </a:lnSpc>
              <a:buFont typeface="Courier New" panose="02070309020205020404" pitchFamily="49" charset="0"/>
              <a:buChar char="o"/>
            </a:pPr>
            <a:r>
              <a:rPr lang="en-GB" sz="1600" dirty="0"/>
              <a:t>Import </a:t>
            </a:r>
          </a:p>
          <a:p>
            <a:pPr lvl="1">
              <a:lnSpc>
                <a:spcPct val="150000"/>
              </a:lnSpc>
              <a:buFont typeface="Courier New" panose="02070309020205020404" pitchFamily="49" charset="0"/>
              <a:buChar char="o"/>
            </a:pPr>
            <a:r>
              <a:rPr lang="en-GB" sz="1600" dirty="0"/>
              <a:t>Upstream message from SCI</a:t>
            </a:r>
          </a:p>
          <a:p>
            <a:pPr>
              <a:lnSpc>
                <a:spcPct val="150000"/>
              </a:lnSpc>
            </a:pPr>
            <a:r>
              <a:rPr lang="en-GB" sz="2000" dirty="0"/>
              <a:t>Parent iMeta SSI record of a Trading Account</a:t>
            </a:r>
          </a:p>
          <a:p>
            <a:pPr>
              <a:lnSpc>
                <a:spcPct val="150000"/>
              </a:lnSpc>
            </a:pPr>
            <a:endParaRPr lang="en-GB" sz="1800" dirty="0"/>
          </a:p>
        </p:txBody>
      </p:sp>
    </p:spTree>
    <p:extLst>
      <p:ext uri="{BB962C8B-B14F-4D97-AF65-F5344CB8AC3E}">
        <p14:creationId xmlns:p14="http://schemas.microsoft.com/office/powerpoint/2010/main" val="21938737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7643" y="1396682"/>
            <a:ext cx="4034673" cy="803594"/>
          </a:xfrm>
        </p:spPr>
        <p:txBody>
          <a:bodyPr>
            <a:noAutofit/>
          </a:bodyPr>
          <a:lstStyle/>
          <a:p>
            <a:r>
              <a:rPr lang="en-GB" sz="3600" dirty="0"/>
              <a:t>Edit-Review-</a:t>
            </a:r>
            <a:br>
              <a:rPr lang="en-GB" sz="3600" dirty="0"/>
            </a:br>
            <a:r>
              <a:rPr lang="en-GB" sz="3600" dirty="0"/>
              <a:t>Approve Example</a:t>
            </a:r>
          </a:p>
        </p:txBody>
      </p:sp>
      <p:sp>
        <p:nvSpPr>
          <p:cNvPr id="3" name="Content Placeholder 2"/>
          <p:cNvSpPr>
            <a:spLocks noGrp="1"/>
          </p:cNvSpPr>
          <p:nvPr>
            <p:ph idx="1"/>
          </p:nvPr>
        </p:nvSpPr>
        <p:spPr>
          <a:xfrm>
            <a:off x="5146124" y="2436966"/>
            <a:ext cx="4145676" cy="4928773"/>
          </a:xfrm>
          <a:noFill/>
        </p:spPr>
        <p:txBody>
          <a:bodyPr>
            <a:normAutofit fontScale="70000" lnSpcReduction="20000"/>
          </a:bodyPr>
          <a:lstStyle/>
          <a:p>
            <a:pPr marL="514324" indent="-514324">
              <a:lnSpc>
                <a:spcPct val="120000"/>
              </a:lnSpc>
              <a:buFont typeface="+mj-lt"/>
              <a:buAutoNum type="arabicPeriod"/>
            </a:pPr>
            <a:r>
              <a:rPr lang="en-GB" dirty="0"/>
              <a:t>An approved record is edited</a:t>
            </a:r>
          </a:p>
          <a:p>
            <a:pPr marL="514324" indent="-514324">
              <a:lnSpc>
                <a:spcPct val="120000"/>
              </a:lnSpc>
              <a:buFont typeface="+mj-lt"/>
              <a:buAutoNum type="arabicPeriod"/>
            </a:pPr>
            <a:r>
              <a:rPr lang="en-GB" dirty="0"/>
              <a:t>This edit is saved as a ‘draft’</a:t>
            </a:r>
          </a:p>
          <a:p>
            <a:pPr marL="514324" indent="-514324">
              <a:lnSpc>
                <a:spcPct val="120000"/>
              </a:lnSpc>
              <a:buFont typeface="+mj-lt"/>
              <a:buAutoNum type="arabicPeriod"/>
            </a:pPr>
            <a:r>
              <a:rPr lang="en-GB" dirty="0"/>
              <a:t>The draft record is re-edited</a:t>
            </a:r>
          </a:p>
          <a:p>
            <a:pPr marL="514324" indent="-514324">
              <a:lnSpc>
                <a:spcPct val="120000"/>
              </a:lnSpc>
              <a:buFont typeface="+mj-lt"/>
              <a:buAutoNum type="arabicPeriod"/>
            </a:pPr>
            <a:r>
              <a:rPr lang="en-GB" dirty="0"/>
              <a:t>The edit is applied to the record by performing ‘change’</a:t>
            </a:r>
          </a:p>
          <a:p>
            <a:pPr marL="514324" indent="-514324">
              <a:lnSpc>
                <a:spcPct val="120000"/>
              </a:lnSpc>
              <a:buFont typeface="+mj-lt"/>
              <a:buAutoNum type="arabicPeriod"/>
            </a:pPr>
            <a:r>
              <a:rPr lang="en-GB" dirty="0"/>
              <a:t>Whilst awaiting a review, the same record is edited again</a:t>
            </a:r>
          </a:p>
          <a:p>
            <a:pPr marL="514324" indent="-514324">
              <a:lnSpc>
                <a:spcPct val="120000"/>
              </a:lnSpc>
              <a:buFont typeface="+mj-lt"/>
              <a:buAutoNum type="arabicPeriod"/>
            </a:pPr>
            <a:r>
              <a:rPr lang="en-GB" dirty="0"/>
              <a:t>This additional edit is applied to the record by performing ‘change’</a:t>
            </a:r>
          </a:p>
          <a:p>
            <a:pPr marL="514324" indent="-514324">
              <a:lnSpc>
                <a:spcPct val="120000"/>
              </a:lnSpc>
              <a:buFont typeface="+mj-lt"/>
              <a:buAutoNum type="arabicPeriod"/>
            </a:pPr>
            <a:r>
              <a:rPr lang="en-GB" dirty="0"/>
              <a:t>The record is reviewed (including all previous changes)</a:t>
            </a:r>
          </a:p>
          <a:p>
            <a:pPr marL="514324" indent="-514324">
              <a:lnSpc>
                <a:spcPct val="120000"/>
              </a:lnSpc>
              <a:buFont typeface="+mj-lt"/>
              <a:buAutoNum type="arabicPeriod"/>
            </a:pPr>
            <a:r>
              <a:rPr lang="en-GB" dirty="0"/>
              <a:t>The reviewer approves </a:t>
            </a:r>
            <a:r>
              <a:rPr lang="en-GB" sz="2900" dirty="0"/>
              <a:t>all</a:t>
            </a:r>
            <a:r>
              <a:rPr lang="en-GB" dirty="0"/>
              <a:t> of the changes to the record</a:t>
            </a:r>
          </a:p>
          <a:p>
            <a:pPr marL="514324" indent="-514324">
              <a:lnSpc>
                <a:spcPct val="120000"/>
              </a:lnSpc>
              <a:buFont typeface="+mj-lt"/>
              <a:buAutoNum type="arabicPeriod"/>
            </a:pPr>
            <a:r>
              <a:rPr lang="en-GB" dirty="0"/>
              <a:t>The record enters the Approved state</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14" y="1081018"/>
            <a:ext cx="4607730" cy="62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548145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Use of states in workflow rules</a:t>
            </a:r>
          </a:p>
        </p:txBody>
      </p:sp>
      <p:sp>
        <p:nvSpPr>
          <p:cNvPr id="3" name="Content Placeholder 2"/>
          <p:cNvSpPr>
            <a:spLocks noGrp="1"/>
          </p:cNvSpPr>
          <p:nvPr>
            <p:ph idx="1"/>
          </p:nvPr>
        </p:nvSpPr>
        <p:spPr/>
        <p:txBody>
          <a:bodyPr>
            <a:noAutofit/>
          </a:bodyPr>
          <a:lstStyle/>
          <a:p>
            <a:r>
              <a:rPr lang="en-GB" sz="1900" dirty="0"/>
              <a:t>As a general principle, when writing workflow rules only use stable states.</a:t>
            </a:r>
          </a:p>
          <a:p>
            <a:endParaRPr lang="en-GB" sz="1900" dirty="0"/>
          </a:p>
          <a:p>
            <a:r>
              <a:rPr lang="en-GB" sz="1900" dirty="0"/>
              <a:t>These are the states that you would expect a record to rest in for any length of time</a:t>
            </a:r>
          </a:p>
          <a:p>
            <a:endParaRPr lang="en-GB" sz="1900" b="1" dirty="0"/>
          </a:p>
          <a:p>
            <a:r>
              <a:rPr lang="en-GB" sz="1900" b="1" dirty="0"/>
              <a:t>Stable States</a:t>
            </a:r>
          </a:p>
          <a:p>
            <a:pPr marL="628618" lvl="1" indent="-171441">
              <a:buFontTx/>
              <a:buChar char="-"/>
            </a:pPr>
            <a:r>
              <a:rPr lang="en-GB" sz="1900" dirty="0"/>
              <a:t>Approved</a:t>
            </a:r>
          </a:p>
          <a:p>
            <a:pPr marL="628618" lvl="1" indent="-171441">
              <a:buFontTx/>
              <a:buChar char="-"/>
            </a:pPr>
            <a:r>
              <a:rPr lang="en-GB" sz="1900" dirty="0"/>
              <a:t>Closed</a:t>
            </a:r>
          </a:p>
          <a:p>
            <a:pPr marL="628618" lvl="1" indent="-171441">
              <a:buFontTx/>
              <a:buChar char="-"/>
            </a:pPr>
            <a:r>
              <a:rPr lang="en-GB" sz="1900" dirty="0"/>
              <a:t>Pending</a:t>
            </a:r>
          </a:p>
          <a:p>
            <a:pPr marL="628618" lvl="1" indent="-171441">
              <a:buFontTx/>
              <a:buChar char="-"/>
            </a:pPr>
            <a:r>
              <a:rPr lang="en-GB" sz="1900" dirty="0"/>
              <a:t>Invalid</a:t>
            </a:r>
          </a:p>
          <a:p>
            <a:pPr marL="628618" lvl="1" indent="-171441">
              <a:buFontTx/>
              <a:buChar char="-"/>
            </a:pPr>
            <a:r>
              <a:rPr lang="en-GB" sz="1900" dirty="0"/>
              <a:t>Draft</a:t>
            </a:r>
          </a:p>
          <a:p>
            <a:pPr marL="0" indent="0">
              <a:buNone/>
            </a:pPr>
            <a:endParaRPr lang="en-GB" sz="1900" dirty="0"/>
          </a:p>
          <a:p>
            <a:pPr marL="0" indent="0">
              <a:buNone/>
            </a:pPr>
            <a:r>
              <a:rPr lang="en-GB" sz="1900" dirty="0"/>
              <a:t>Current State: </a:t>
            </a:r>
            <a:r>
              <a:rPr lang="en-GB" sz="1900" dirty="0" err="1"/>
              <a:t>AssObj.ChangeState</a:t>
            </a:r>
            <a:endParaRPr lang="en-GB" sz="1900" dirty="0"/>
          </a:p>
          <a:p>
            <a:pPr marL="0" indent="0">
              <a:buNone/>
            </a:pPr>
            <a:endParaRPr lang="en-GB" sz="1900" dirty="0"/>
          </a:p>
          <a:p>
            <a:pPr marL="0" indent="0">
              <a:buNone/>
            </a:pPr>
            <a:r>
              <a:rPr lang="en-GB" sz="1900" b="1" dirty="0"/>
              <a:t>Current </a:t>
            </a:r>
            <a:r>
              <a:rPr lang="en-GB" sz="1900" b="1" dirty="0" err="1"/>
              <a:t>StableState</a:t>
            </a:r>
            <a:r>
              <a:rPr lang="en-GB" sz="1900" b="1" dirty="0"/>
              <a:t>:</a:t>
            </a:r>
            <a:r>
              <a:rPr lang="en-GB" sz="1900" dirty="0"/>
              <a:t> </a:t>
            </a:r>
            <a:r>
              <a:rPr lang="en-GB" sz="1900" dirty="0" err="1"/>
              <a:t>AssObj.StableChangeState</a:t>
            </a:r>
            <a:endParaRPr lang="en-GB" sz="1900" dirty="0"/>
          </a:p>
          <a:p>
            <a:endParaRPr lang="en-GB" sz="1900" dirty="0"/>
          </a:p>
        </p:txBody>
      </p:sp>
      <p:sp>
        <p:nvSpPr>
          <p:cNvPr id="6" name="Rectangle 5"/>
          <p:cNvSpPr/>
          <p:nvPr/>
        </p:nvSpPr>
        <p:spPr>
          <a:xfrm>
            <a:off x="3520299" y="3643889"/>
            <a:ext cx="2604054" cy="1261884"/>
          </a:xfrm>
          <a:prstGeom prst="rect">
            <a:avLst/>
          </a:prstGeom>
        </p:spPr>
        <p:txBody>
          <a:bodyPr wrap="square">
            <a:spAutoFit/>
          </a:bodyPr>
          <a:lstStyle/>
          <a:p>
            <a:pPr marL="342883" indent="-342883">
              <a:buFont typeface="Arial" panose="020B0604020202020204" pitchFamily="34" charset="0"/>
              <a:buChar char="•"/>
            </a:pPr>
            <a:r>
              <a:rPr lang="en-GB" sz="1900" b="1" dirty="0"/>
              <a:t>Unstable States</a:t>
            </a:r>
          </a:p>
          <a:p>
            <a:pPr marL="628618" lvl="1" indent="-171441">
              <a:buFontTx/>
              <a:buChar char="-"/>
            </a:pPr>
            <a:r>
              <a:rPr lang="en-GB" sz="1900" dirty="0"/>
              <a:t>Editing</a:t>
            </a:r>
          </a:p>
          <a:p>
            <a:pPr marL="628618" lvl="1" indent="-171441">
              <a:buFontTx/>
              <a:buChar char="-"/>
            </a:pPr>
            <a:r>
              <a:rPr lang="en-GB" sz="1900" dirty="0" err="1"/>
              <a:t>DraftEditing</a:t>
            </a:r>
            <a:endParaRPr lang="en-GB" sz="1900" dirty="0"/>
          </a:p>
          <a:p>
            <a:pPr marL="628618" lvl="1" indent="-171441">
              <a:buFontTx/>
              <a:buChar char="-"/>
            </a:pPr>
            <a:r>
              <a:rPr lang="en-GB" sz="1900" dirty="0"/>
              <a:t>Reviewing</a:t>
            </a:r>
          </a:p>
        </p:txBody>
      </p:sp>
    </p:spTree>
    <p:extLst>
      <p:ext uri="{BB962C8B-B14F-4D97-AF65-F5344CB8AC3E}">
        <p14:creationId xmlns:p14="http://schemas.microsoft.com/office/powerpoint/2010/main" val="302092228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State Machine Related Development Hints</a:t>
            </a:r>
          </a:p>
        </p:txBody>
      </p:sp>
      <p:sp>
        <p:nvSpPr>
          <p:cNvPr id="3" name="Content Placeholder 2"/>
          <p:cNvSpPr>
            <a:spLocks noGrp="1"/>
          </p:cNvSpPr>
          <p:nvPr>
            <p:ph idx="1"/>
          </p:nvPr>
        </p:nvSpPr>
        <p:spPr>
          <a:xfrm>
            <a:off x="1096962" y="2200278"/>
            <a:ext cx="7886700" cy="4327525"/>
          </a:xfrm>
        </p:spPr>
        <p:txBody>
          <a:bodyPr>
            <a:normAutofit/>
          </a:bodyPr>
          <a:lstStyle/>
          <a:p>
            <a:r>
              <a:rPr lang="en-GB" sz="2400" dirty="0"/>
              <a:t>Some state are stable and some aren't</a:t>
            </a:r>
          </a:p>
          <a:p>
            <a:endParaRPr lang="en-GB" sz="2400" dirty="0"/>
          </a:p>
          <a:p>
            <a:r>
              <a:rPr lang="en-GB" sz="2400" dirty="0"/>
              <a:t>A record’s current state is represented by a value from the </a:t>
            </a:r>
            <a:r>
              <a:rPr lang="en-GB" sz="2400" dirty="0" err="1"/>
              <a:t>ChangeState</a:t>
            </a:r>
            <a:r>
              <a:rPr lang="en-GB" sz="2400" dirty="0"/>
              <a:t> </a:t>
            </a:r>
            <a:r>
              <a:rPr lang="en-GB" sz="2400" dirty="0" err="1"/>
              <a:t>enum</a:t>
            </a:r>
            <a:endParaRPr lang="en-GB" sz="2400" dirty="0"/>
          </a:p>
          <a:p>
            <a:endParaRPr lang="en-GB" sz="2400" dirty="0"/>
          </a:p>
          <a:p>
            <a:r>
              <a:rPr lang="en-GB" sz="2400" dirty="0"/>
              <a:t>Check a record has ever been approved by evaluating </a:t>
            </a:r>
            <a:r>
              <a:rPr lang="en-GB" sz="2400" dirty="0" err="1"/>
              <a:t>LastApprovedVersion</a:t>
            </a:r>
            <a:r>
              <a:rPr lang="en-GB" sz="2400" dirty="0"/>
              <a:t> !=null</a:t>
            </a:r>
          </a:p>
          <a:p>
            <a:endParaRPr lang="en-GB" sz="2400" dirty="0"/>
          </a:p>
          <a:p>
            <a:r>
              <a:rPr lang="en-GB" sz="2400" dirty="0"/>
              <a:t>A record’s transition is audited and represented by a value from the </a:t>
            </a:r>
            <a:r>
              <a:rPr lang="en-GB" sz="2400" dirty="0" err="1"/>
              <a:t>ChangeAction</a:t>
            </a:r>
            <a:r>
              <a:rPr lang="en-GB" sz="2400" dirty="0"/>
              <a:t> </a:t>
            </a:r>
            <a:r>
              <a:rPr lang="en-GB" sz="2400" dirty="0" err="1"/>
              <a:t>enum</a:t>
            </a:r>
            <a:endParaRPr lang="en-GB" sz="2400" dirty="0"/>
          </a:p>
          <a:p>
            <a:pPr lvl="1"/>
            <a:r>
              <a:rPr lang="en-GB" sz="2000" dirty="0"/>
              <a:t>iMeta SSI reference data record’s GUI form buttons have labels that correspond to their respective </a:t>
            </a:r>
            <a:r>
              <a:rPr lang="en-GB" sz="2000" dirty="0" err="1"/>
              <a:t>ChangeAction</a:t>
            </a:r>
            <a:endParaRPr lang="en-GB" sz="2000" dirty="0"/>
          </a:p>
        </p:txBody>
      </p:sp>
    </p:spTree>
    <p:extLst>
      <p:ext uri="{BB962C8B-B14F-4D97-AF65-F5344CB8AC3E}">
        <p14:creationId xmlns:p14="http://schemas.microsoft.com/office/powerpoint/2010/main" val="32825056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Checking Approved Data in workflow rules</a:t>
            </a:r>
          </a:p>
        </p:txBody>
      </p:sp>
      <p:sp>
        <p:nvSpPr>
          <p:cNvPr id="3" name="Content Placeholder 2"/>
          <p:cNvSpPr>
            <a:spLocks noGrp="1"/>
          </p:cNvSpPr>
          <p:nvPr>
            <p:ph idx="1"/>
          </p:nvPr>
        </p:nvSpPr>
        <p:spPr/>
        <p:txBody>
          <a:bodyPr>
            <a:normAutofit fontScale="85000" lnSpcReduction="20000"/>
          </a:bodyPr>
          <a:lstStyle/>
          <a:p>
            <a:pPr marL="0" indent="0">
              <a:buNone/>
            </a:pPr>
            <a:endParaRPr lang="en-GB" dirty="0"/>
          </a:p>
          <a:p>
            <a:r>
              <a:rPr lang="en-GB" b="1" dirty="0"/>
              <a:t>Last Approved version of a record</a:t>
            </a:r>
          </a:p>
          <a:p>
            <a:endParaRPr lang="en-GB" b="1" dirty="0"/>
          </a:p>
          <a:p>
            <a:pPr lvl="1"/>
            <a:r>
              <a:rPr lang="en-GB" dirty="0" err="1"/>
              <a:t>this.Approved</a:t>
            </a:r>
            <a:endParaRPr lang="en-GB" b="1" dirty="0"/>
          </a:p>
          <a:p>
            <a:endParaRPr lang="en-GB" dirty="0"/>
          </a:p>
          <a:p>
            <a:pPr marL="457177" lvl="1" indent="0">
              <a:buNone/>
            </a:pPr>
            <a:r>
              <a:rPr lang="en-GB" dirty="0"/>
              <a:t>Will be null if a record has no previously approved version</a:t>
            </a:r>
          </a:p>
          <a:p>
            <a:endParaRPr lang="en-GB" b="1" dirty="0"/>
          </a:p>
          <a:p>
            <a:r>
              <a:rPr lang="en-GB" b="1" dirty="0"/>
              <a:t>Last Approved Version Number in the data model</a:t>
            </a:r>
          </a:p>
          <a:p>
            <a:pPr lvl="1"/>
            <a:endParaRPr lang="en-GB" dirty="0"/>
          </a:p>
          <a:p>
            <a:pPr lvl="1"/>
            <a:r>
              <a:rPr lang="en-GB" dirty="0" err="1"/>
              <a:t>AssObj#Change.LastApprovedVersion</a:t>
            </a:r>
            <a:r>
              <a:rPr lang="en-GB" dirty="0"/>
              <a:t> </a:t>
            </a:r>
          </a:p>
          <a:p>
            <a:pPr marL="457177" lvl="1" indent="0">
              <a:buNone/>
            </a:pPr>
            <a:endParaRPr lang="en-GB" dirty="0"/>
          </a:p>
          <a:p>
            <a:pPr marL="457177" lvl="1" indent="0">
              <a:buNone/>
            </a:pPr>
            <a:r>
              <a:rPr lang="en-GB" dirty="0"/>
              <a:t>Will be null if a record has no previously approved version</a:t>
            </a:r>
          </a:p>
          <a:p>
            <a:pPr marL="171441" indent="-171441"/>
            <a:endParaRPr lang="en-GB" dirty="0"/>
          </a:p>
          <a:p>
            <a:pPr marL="171441" indent="-171441"/>
            <a:r>
              <a:rPr lang="en-GB" dirty="0"/>
              <a:t>When doing analysis you can see if an object is being changed in some way when: </a:t>
            </a:r>
          </a:p>
          <a:p>
            <a:pPr marL="0" indent="0">
              <a:buNone/>
            </a:pPr>
            <a:r>
              <a:rPr lang="en-GB" dirty="0"/>
              <a:t>	</a:t>
            </a:r>
            <a:r>
              <a:rPr lang="en-GB" sz="1900" dirty="0" err="1"/>
              <a:t>AssObj.StableChangeVersion</a:t>
            </a:r>
            <a:r>
              <a:rPr lang="en-GB" sz="1900" dirty="0"/>
              <a:t> != </a:t>
            </a:r>
            <a:r>
              <a:rPr lang="en-GB" sz="1900" dirty="0" err="1"/>
              <a:t>AssObj#Change.LastApprovedVersion</a:t>
            </a:r>
            <a:endParaRPr lang="en-GB" sz="1900" dirty="0"/>
          </a:p>
        </p:txBody>
      </p:sp>
    </p:spTree>
    <p:extLst>
      <p:ext uri="{BB962C8B-B14F-4D97-AF65-F5344CB8AC3E}">
        <p14:creationId xmlns:p14="http://schemas.microsoft.com/office/powerpoint/2010/main" val="31084989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Transitioning to the Deleted State</a:t>
            </a:r>
          </a:p>
        </p:txBody>
      </p:sp>
      <p:sp>
        <p:nvSpPr>
          <p:cNvPr id="3" name="Content Placeholder 2"/>
          <p:cNvSpPr>
            <a:spLocks noGrp="1"/>
          </p:cNvSpPr>
          <p:nvPr>
            <p:ph idx="1"/>
          </p:nvPr>
        </p:nvSpPr>
        <p:spPr>
          <a:xfrm>
            <a:off x="1096962" y="2369346"/>
            <a:ext cx="7886700" cy="4337845"/>
          </a:xfrm>
        </p:spPr>
        <p:txBody>
          <a:bodyPr>
            <a:normAutofit/>
          </a:bodyPr>
          <a:lstStyle/>
          <a:p>
            <a:r>
              <a:rPr lang="en-GB" sz="2000" dirty="0"/>
              <a:t>Only records that never reach the approved state can enter the deleted state</a:t>
            </a:r>
          </a:p>
          <a:p>
            <a:endParaRPr lang="en-GB" sz="2000" dirty="0"/>
          </a:p>
          <a:p>
            <a:r>
              <a:rPr lang="en-GB" sz="2000" dirty="0"/>
              <a:t>This is achieved by performing actions: </a:t>
            </a:r>
          </a:p>
          <a:p>
            <a:pPr lvl="1"/>
            <a:r>
              <a:rPr lang="en-GB" sz="1800" dirty="0" err="1"/>
              <a:t>DiscardEdits</a:t>
            </a:r>
            <a:r>
              <a:rPr lang="en-GB" sz="1800" dirty="0"/>
              <a:t> or </a:t>
            </a:r>
            <a:r>
              <a:rPr lang="en-GB" sz="1800" dirty="0" err="1"/>
              <a:t>DiscardDraft</a:t>
            </a:r>
            <a:r>
              <a:rPr lang="en-GB" sz="1800" dirty="0"/>
              <a:t> </a:t>
            </a:r>
          </a:p>
          <a:p>
            <a:endParaRPr lang="en-GB" sz="2000" dirty="0"/>
          </a:p>
          <a:p>
            <a:r>
              <a:rPr lang="en-GB" sz="2000" dirty="0"/>
              <a:t>Audit and archive records are generated for deleted records </a:t>
            </a:r>
          </a:p>
          <a:p>
            <a:endParaRPr lang="en-GB" sz="2000" dirty="0"/>
          </a:p>
          <a:p>
            <a:r>
              <a:rPr lang="en-GB" sz="2000" dirty="0"/>
              <a:t>Deleted records can be found using Audit search and Object Analysis tools</a:t>
            </a:r>
          </a:p>
          <a:p>
            <a:endParaRPr lang="en-GB" sz="2000" dirty="0"/>
          </a:p>
          <a:p>
            <a:r>
              <a:rPr lang="en-GB" sz="2000" dirty="0"/>
              <a:t>Deleted records are removed from the data type database table e.g. “SSI” and the “</a:t>
            </a:r>
            <a:r>
              <a:rPr lang="en-GB" sz="2000" dirty="0" err="1"/>
              <a:t>AssObj</a:t>
            </a:r>
            <a:r>
              <a:rPr lang="en-GB" sz="2000" dirty="0"/>
              <a:t>”, “</a:t>
            </a:r>
            <a:r>
              <a:rPr lang="en-GB" sz="2000" dirty="0" err="1"/>
              <a:t>AssObj</a:t>
            </a:r>
            <a:r>
              <a:rPr lang="en-GB" sz="2000" dirty="0"/>
              <a:t>#...” related set of database tables</a:t>
            </a:r>
          </a:p>
          <a:p>
            <a:pPr lvl="1"/>
            <a:endParaRPr lang="en-GB" sz="1800" dirty="0"/>
          </a:p>
          <a:p>
            <a:endParaRPr lang="en-GB" sz="2000" dirty="0"/>
          </a:p>
        </p:txBody>
      </p:sp>
    </p:spTree>
    <p:extLst>
      <p:ext uri="{BB962C8B-B14F-4D97-AF65-F5344CB8AC3E}">
        <p14:creationId xmlns:p14="http://schemas.microsoft.com/office/powerpoint/2010/main" val="2399224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Status</a:t>
            </a:r>
          </a:p>
        </p:txBody>
      </p:sp>
      <p:sp>
        <p:nvSpPr>
          <p:cNvPr id="3" name="Content Placeholder 2"/>
          <p:cNvSpPr>
            <a:spLocks noGrp="1"/>
          </p:cNvSpPr>
          <p:nvPr>
            <p:ph idx="1"/>
          </p:nvPr>
        </p:nvSpPr>
        <p:spPr>
          <a:xfrm>
            <a:off x="693044" y="2369346"/>
            <a:ext cx="8833728" cy="4626877"/>
          </a:xfrm>
        </p:spPr>
        <p:txBody>
          <a:bodyPr>
            <a:normAutofit fontScale="85000" lnSpcReduction="20000"/>
          </a:bodyPr>
          <a:lstStyle/>
          <a:p>
            <a:r>
              <a:rPr lang="en-GB" sz="2400" dirty="0"/>
              <a:t>iMeta SSI records have a State and a </a:t>
            </a:r>
            <a:r>
              <a:rPr lang="en-GB" sz="2400" dirty="0" err="1"/>
              <a:t>DataStatus</a:t>
            </a:r>
            <a:r>
              <a:rPr lang="en-GB" sz="2400" dirty="0"/>
              <a:t> </a:t>
            </a:r>
          </a:p>
          <a:p>
            <a:endParaRPr lang="en-GB" sz="2400" dirty="0"/>
          </a:p>
          <a:p>
            <a:r>
              <a:rPr lang="en-GB" sz="2400" dirty="0"/>
              <a:t>Found here:</a:t>
            </a:r>
          </a:p>
          <a:p>
            <a:pPr lvl="1"/>
            <a:r>
              <a:rPr lang="en-GB" sz="2100" dirty="0" err="1"/>
              <a:t>AssassinObject#Core.DataStatus</a:t>
            </a:r>
            <a:endParaRPr lang="en-GB" sz="2100" dirty="0"/>
          </a:p>
          <a:p>
            <a:pPr lvl="1"/>
            <a:endParaRPr lang="en-GB" sz="2000" dirty="0"/>
          </a:p>
          <a:p>
            <a:r>
              <a:rPr lang="en-GB" sz="2400" dirty="0"/>
              <a:t>Populated by values from the </a:t>
            </a:r>
            <a:r>
              <a:rPr lang="en-GB" sz="2400" dirty="0" err="1"/>
              <a:t>DataStatus</a:t>
            </a:r>
            <a:r>
              <a:rPr lang="en-GB" sz="2400" dirty="0"/>
              <a:t> </a:t>
            </a:r>
            <a:r>
              <a:rPr lang="en-GB" sz="2400" dirty="0" err="1"/>
              <a:t>enum</a:t>
            </a:r>
            <a:endParaRPr lang="en-GB" sz="2400" dirty="0"/>
          </a:p>
          <a:p>
            <a:endParaRPr lang="en-GB" sz="2400" dirty="0"/>
          </a:p>
          <a:p>
            <a:r>
              <a:rPr lang="en-GB" sz="2400" dirty="0"/>
              <a:t>Active</a:t>
            </a:r>
          </a:p>
          <a:p>
            <a:pPr lvl="1"/>
            <a:r>
              <a:rPr lang="en-GB" sz="2100" dirty="0"/>
              <a:t>All records in active use Approved and awaiting approval</a:t>
            </a:r>
          </a:p>
          <a:p>
            <a:pPr lvl="1"/>
            <a:endParaRPr lang="en-GB" sz="2100" dirty="0"/>
          </a:p>
          <a:p>
            <a:r>
              <a:rPr lang="en-GB" sz="2400" dirty="0"/>
              <a:t>Closed</a:t>
            </a:r>
          </a:p>
          <a:p>
            <a:pPr lvl="1"/>
            <a:r>
              <a:rPr lang="en-GB" sz="2100" dirty="0"/>
              <a:t>De-activated records in the Closed State or awaiting closure</a:t>
            </a:r>
          </a:p>
          <a:p>
            <a:pPr lvl="1"/>
            <a:endParaRPr lang="en-GB" sz="1600" dirty="0"/>
          </a:p>
          <a:p>
            <a:r>
              <a:rPr lang="en-GB" sz="2400" dirty="0"/>
              <a:t>Awaiting </a:t>
            </a:r>
            <a:r>
              <a:rPr lang="en-GB" sz="2400" dirty="0" err="1"/>
              <a:t>EffectiveDate</a:t>
            </a:r>
            <a:r>
              <a:rPr lang="en-GB" sz="2400" dirty="0"/>
              <a:t> </a:t>
            </a:r>
            <a:r>
              <a:rPr lang="en-GB" sz="2000" dirty="0"/>
              <a:t>– see next slide</a:t>
            </a:r>
          </a:p>
          <a:p>
            <a:endParaRPr lang="en-GB" sz="2000" dirty="0"/>
          </a:p>
          <a:p>
            <a:r>
              <a:rPr lang="en-GB" sz="2400" dirty="0"/>
              <a:t>Do not use:</a:t>
            </a:r>
          </a:p>
          <a:p>
            <a:pPr lvl="1"/>
            <a:r>
              <a:rPr lang="en-GB" sz="2100" dirty="0"/>
              <a:t>New – Only applied to records undergoing initial creation and is never persisted to the database</a:t>
            </a:r>
          </a:p>
          <a:p>
            <a:pPr lvl="1"/>
            <a:r>
              <a:rPr lang="en-GB" sz="2100" dirty="0"/>
              <a:t>Update – Only applied to records via downstream enrichment and is never persisted to the database</a:t>
            </a:r>
          </a:p>
        </p:txBody>
      </p:sp>
    </p:spTree>
    <p:extLst>
      <p:ext uri="{BB962C8B-B14F-4D97-AF65-F5344CB8AC3E}">
        <p14:creationId xmlns:p14="http://schemas.microsoft.com/office/powerpoint/2010/main" val="120258036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Future Effective SSIs </a:t>
            </a:r>
          </a:p>
        </p:txBody>
      </p:sp>
      <p:sp>
        <p:nvSpPr>
          <p:cNvPr id="3" name="Content Placeholder 2"/>
          <p:cNvSpPr>
            <a:spLocks noGrp="1"/>
          </p:cNvSpPr>
          <p:nvPr>
            <p:ph idx="1"/>
          </p:nvPr>
        </p:nvSpPr>
        <p:spPr>
          <a:xfrm>
            <a:off x="693043" y="2126513"/>
            <a:ext cx="8812463" cy="4912240"/>
          </a:xfrm>
        </p:spPr>
        <p:txBody>
          <a:bodyPr>
            <a:normAutofit lnSpcReduction="10000"/>
          </a:bodyPr>
          <a:lstStyle/>
          <a:p>
            <a:pPr>
              <a:lnSpc>
                <a:spcPct val="120000"/>
              </a:lnSpc>
            </a:pPr>
            <a:r>
              <a:rPr lang="en-GB" sz="1800" dirty="0"/>
              <a:t>SSIs can have a special data status called ‘</a:t>
            </a:r>
            <a:r>
              <a:rPr lang="en-GB" sz="1800" dirty="0" err="1"/>
              <a:t>FutureEffective</a:t>
            </a:r>
            <a:r>
              <a:rPr lang="en-GB" sz="1800" dirty="0"/>
              <a:t>’</a:t>
            </a:r>
          </a:p>
          <a:p>
            <a:pPr>
              <a:lnSpc>
                <a:spcPct val="120000"/>
              </a:lnSpc>
            </a:pPr>
            <a:endParaRPr lang="en-GB" sz="1800" dirty="0"/>
          </a:p>
          <a:p>
            <a:pPr>
              <a:lnSpc>
                <a:spcPct val="120000"/>
              </a:lnSpc>
            </a:pPr>
            <a:r>
              <a:rPr lang="en-GB" sz="1800" dirty="0"/>
              <a:t>‘</a:t>
            </a:r>
            <a:r>
              <a:rPr lang="en-GB" sz="1800" dirty="0" err="1"/>
              <a:t>FutureEffective</a:t>
            </a:r>
            <a:r>
              <a:rPr lang="en-GB" sz="1800" dirty="0"/>
              <a:t>’ SSIs represent SSIs that contain changes that a broker has been advised will happen on a specific date in the future e.g. a change of address</a:t>
            </a:r>
          </a:p>
          <a:p>
            <a:pPr>
              <a:lnSpc>
                <a:spcPct val="120000"/>
              </a:lnSpc>
            </a:pPr>
            <a:endParaRPr lang="en-GB" sz="1800" dirty="0"/>
          </a:p>
          <a:p>
            <a:pPr>
              <a:lnSpc>
                <a:spcPct val="120000"/>
              </a:lnSpc>
            </a:pPr>
            <a:r>
              <a:rPr lang="en-GB" sz="1800" dirty="0"/>
              <a:t>An existing SSI can have 0 or multiple ‘</a:t>
            </a:r>
            <a:r>
              <a:rPr lang="en-GB" sz="1800" dirty="0" err="1"/>
              <a:t>FutureEffective</a:t>
            </a:r>
            <a:r>
              <a:rPr lang="en-GB" sz="1800" dirty="0"/>
              <a:t>’ SSIs</a:t>
            </a:r>
          </a:p>
          <a:p>
            <a:pPr>
              <a:lnSpc>
                <a:spcPct val="120000"/>
              </a:lnSpc>
            </a:pPr>
            <a:endParaRPr lang="en-GB" sz="1800" dirty="0"/>
          </a:p>
          <a:p>
            <a:pPr>
              <a:lnSpc>
                <a:spcPct val="120000"/>
              </a:lnSpc>
            </a:pPr>
            <a:r>
              <a:rPr lang="en-GB" sz="1800" dirty="0"/>
              <a:t>A ‘</a:t>
            </a:r>
            <a:r>
              <a:rPr lang="en-GB" sz="1800" dirty="0" err="1"/>
              <a:t>FutureEffective</a:t>
            </a:r>
            <a:r>
              <a:rPr lang="en-GB" sz="1800" dirty="0"/>
              <a:t>’ SSI may have no existing SSI</a:t>
            </a:r>
          </a:p>
          <a:p>
            <a:pPr>
              <a:lnSpc>
                <a:spcPct val="120000"/>
              </a:lnSpc>
            </a:pPr>
            <a:endParaRPr lang="en-GB" sz="1800" dirty="0"/>
          </a:p>
          <a:p>
            <a:pPr>
              <a:lnSpc>
                <a:spcPct val="120000"/>
              </a:lnSpc>
            </a:pPr>
            <a:r>
              <a:rPr lang="en-GB" sz="1800" dirty="0"/>
              <a:t>The Make Effective Change Action</a:t>
            </a:r>
          </a:p>
          <a:p>
            <a:pPr lvl="1">
              <a:lnSpc>
                <a:spcPct val="120000"/>
              </a:lnSpc>
            </a:pPr>
            <a:r>
              <a:rPr lang="en-GB" sz="1800" dirty="0" err="1"/>
              <a:t>FutureEffective</a:t>
            </a:r>
            <a:r>
              <a:rPr lang="en-GB" sz="1800" dirty="0"/>
              <a:t> SSIs automatically undergo the ‘</a:t>
            </a:r>
            <a:r>
              <a:rPr lang="en-GB" sz="1800" dirty="0" err="1"/>
              <a:t>MakeEffective</a:t>
            </a:r>
            <a:r>
              <a:rPr lang="en-GB" sz="1800" dirty="0"/>
              <a:t>’ </a:t>
            </a:r>
            <a:r>
              <a:rPr lang="en-GB" sz="1800" dirty="0" err="1"/>
              <a:t>ChangeAction</a:t>
            </a:r>
            <a:r>
              <a:rPr lang="en-GB" sz="1800" dirty="0"/>
              <a:t> on their “effective date”</a:t>
            </a:r>
          </a:p>
          <a:p>
            <a:pPr lvl="1">
              <a:lnSpc>
                <a:spcPct val="120000"/>
              </a:lnSpc>
            </a:pPr>
            <a:r>
              <a:rPr lang="en-GB" sz="1800" dirty="0"/>
              <a:t>The ‘</a:t>
            </a:r>
            <a:r>
              <a:rPr lang="en-GB" sz="1800" dirty="0" err="1"/>
              <a:t>MakeEffective</a:t>
            </a:r>
            <a:r>
              <a:rPr lang="en-GB" sz="1800" dirty="0"/>
              <a:t>’ process copies the </a:t>
            </a:r>
            <a:r>
              <a:rPr lang="en-GB" sz="1800" dirty="0" err="1"/>
              <a:t>FutureEffective</a:t>
            </a:r>
            <a:r>
              <a:rPr lang="en-GB" sz="1800" dirty="0"/>
              <a:t> data onto the existing SSI, revalidates the existing SSI and closes the </a:t>
            </a:r>
            <a:r>
              <a:rPr lang="en-GB" sz="1800" dirty="0" err="1"/>
              <a:t>FutureEffective</a:t>
            </a:r>
            <a:r>
              <a:rPr lang="en-GB" sz="1800" dirty="0"/>
              <a:t> SSI</a:t>
            </a:r>
          </a:p>
          <a:p>
            <a:pPr lvl="1">
              <a:lnSpc>
                <a:spcPct val="120000"/>
              </a:lnSpc>
            </a:pPr>
            <a:r>
              <a:rPr lang="en-GB" sz="1800" dirty="0"/>
              <a:t>If there is no existing SSI the ‘</a:t>
            </a:r>
            <a:r>
              <a:rPr lang="en-GB" sz="1800" dirty="0" err="1"/>
              <a:t>MakeEffective</a:t>
            </a:r>
            <a:r>
              <a:rPr lang="en-GB" sz="1800" dirty="0"/>
              <a:t>’ process transitions the </a:t>
            </a:r>
            <a:r>
              <a:rPr lang="en-GB" sz="1800" dirty="0" err="1"/>
              <a:t>FutureEffective</a:t>
            </a:r>
            <a:r>
              <a:rPr lang="en-GB" sz="1800" dirty="0"/>
              <a:t> SSI into an ‘Active’ one</a:t>
            </a:r>
          </a:p>
        </p:txBody>
      </p:sp>
    </p:spTree>
    <p:extLst>
      <p:ext uri="{BB962C8B-B14F-4D97-AF65-F5344CB8AC3E}">
        <p14:creationId xmlns:p14="http://schemas.microsoft.com/office/powerpoint/2010/main" val="312483564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Future Effective SSIs</a:t>
            </a:r>
          </a:p>
        </p:txBody>
      </p:sp>
      <p:sp>
        <p:nvSpPr>
          <p:cNvPr id="5" name="Snip Single Corner Rectangle 4"/>
          <p:cNvSpPr/>
          <p:nvPr/>
        </p:nvSpPr>
        <p:spPr>
          <a:xfrm>
            <a:off x="1325562" y="2341563"/>
            <a:ext cx="1066800" cy="857250"/>
          </a:xfrm>
          <a:prstGeom prst="snip1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2"/>
                </a:solidFill>
              </a:rPr>
              <a:t>SSI</a:t>
            </a:r>
          </a:p>
          <a:p>
            <a:pPr algn="ctr"/>
            <a:r>
              <a:rPr lang="en-GB" sz="1800" dirty="0">
                <a:solidFill>
                  <a:schemeClr val="tx2"/>
                </a:solidFill>
              </a:rPr>
              <a:t>Active</a:t>
            </a:r>
          </a:p>
        </p:txBody>
      </p:sp>
      <p:sp>
        <p:nvSpPr>
          <p:cNvPr id="6" name="Snip Single Corner Rectangle 5"/>
          <p:cNvSpPr/>
          <p:nvPr/>
        </p:nvSpPr>
        <p:spPr>
          <a:xfrm>
            <a:off x="3130552" y="2966641"/>
            <a:ext cx="1228725" cy="857250"/>
          </a:xfrm>
          <a:prstGeom prst="snip1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2"/>
                </a:solidFill>
              </a:rPr>
              <a:t>FE SSI</a:t>
            </a:r>
          </a:p>
          <a:p>
            <a:pPr algn="ctr"/>
            <a:r>
              <a:rPr lang="en-GB" sz="1800" dirty="0">
                <a:solidFill>
                  <a:schemeClr val="tx2"/>
                </a:solidFill>
              </a:rPr>
              <a:t>1/1/2016</a:t>
            </a:r>
          </a:p>
        </p:txBody>
      </p:sp>
      <p:sp>
        <p:nvSpPr>
          <p:cNvPr id="7" name="Snip Single Corner Rectangle 6"/>
          <p:cNvSpPr/>
          <p:nvPr/>
        </p:nvSpPr>
        <p:spPr>
          <a:xfrm>
            <a:off x="3123406" y="4072735"/>
            <a:ext cx="1228725" cy="857250"/>
          </a:xfrm>
          <a:prstGeom prst="snip1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2"/>
                </a:solidFill>
              </a:rPr>
              <a:t>FE SSI</a:t>
            </a:r>
          </a:p>
          <a:p>
            <a:pPr algn="ctr"/>
            <a:r>
              <a:rPr lang="en-GB" sz="1800" dirty="0">
                <a:solidFill>
                  <a:schemeClr val="tx2"/>
                </a:solidFill>
              </a:rPr>
              <a:t>1/1/2017</a:t>
            </a:r>
          </a:p>
        </p:txBody>
      </p:sp>
      <p:cxnSp>
        <p:nvCxnSpPr>
          <p:cNvPr id="9" name="Straight Arrow Connector 8"/>
          <p:cNvCxnSpPr>
            <a:stCxn id="5" idx="0"/>
            <a:endCxn id="6" idx="2"/>
          </p:cNvCxnSpPr>
          <p:nvPr/>
        </p:nvCxnSpPr>
        <p:spPr>
          <a:xfrm>
            <a:off x="2392366" y="2770191"/>
            <a:ext cx="738187" cy="62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0"/>
          </p:cNvCxnSpPr>
          <p:nvPr/>
        </p:nvCxnSpPr>
        <p:spPr>
          <a:xfrm>
            <a:off x="2392366" y="2770191"/>
            <a:ext cx="731041" cy="1787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45014" y="3179224"/>
            <a:ext cx="5728941" cy="790345"/>
          </a:xfrm>
          <a:prstGeom prst="rect">
            <a:avLst/>
          </a:prstGeom>
          <a:noFill/>
        </p:spPr>
        <p:txBody>
          <a:bodyPr wrap="none" rtlCol="0">
            <a:spAutoFit/>
          </a:bodyPr>
          <a:lstStyle/>
          <a:p>
            <a:r>
              <a:rPr lang="en-GB" sz="2268" dirty="0"/>
              <a:t>The </a:t>
            </a:r>
            <a:r>
              <a:rPr lang="en-GB" sz="2268" dirty="0" err="1"/>
              <a:t>MakeEffective</a:t>
            </a:r>
            <a:r>
              <a:rPr lang="en-GB" sz="2268" dirty="0"/>
              <a:t> </a:t>
            </a:r>
            <a:r>
              <a:rPr lang="en-GB" sz="2268" dirty="0" err="1"/>
              <a:t>ChangeAction</a:t>
            </a:r>
            <a:endParaRPr lang="en-GB" sz="2268" dirty="0"/>
          </a:p>
          <a:p>
            <a:r>
              <a:rPr lang="en-GB" sz="2268" dirty="0"/>
              <a:t>Converts this to the active SSI on 1/1/2016 </a:t>
            </a:r>
          </a:p>
        </p:txBody>
      </p:sp>
      <p:sp>
        <p:nvSpPr>
          <p:cNvPr id="13" name="TextBox 12"/>
          <p:cNvSpPr txBox="1"/>
          <p:nvPr/>
        </p:nvSpPr>
        <p:spPr>
          <a:xfrm>
            <a:off x="4530722" y="4204875"/>
            <a:ext cx="5728941" cy="790345"/>
          </a:xfrm>
          <a:prstGeom prst="rect">
            <a:avLst/>
          </a:prstGeom>
          <a:noFill/>
        </p:spPr>
        <p:txBody>
          <a:bodyPr wrap="none" rtlCol="0">
            <a:spAutoFit/>
          </a:bodyPr>
          <a:lstStyle/>
          <a:p>
            <a:r>
              <a:rPr lang="en-GB" sz="2268" dirty="0"/>
              <a:t>The </a:t>
            </a:r>
            <a:r>
              <a:rPr lang="en-GB" sz="2268" dirty="0" err="1"/>
              <a:t>MakeEffective</a:t>
            </a:r>
            <a:r>
              <a:rPr lang="en-GB" sz="2268" dirty="0"/>
              <a:t> </a:t>
            </a:r>
            <a:r>
              <a:rPr lang="en-GB" sz="2268" dirty="0" err="1"/>
              <a:t>ChangeAction</a:t>
            </a:r>
            <a:endParaRPr lang="en-GB" sz="2268" dirty="0"/>
          </a:p>
          <a:p>
            <a:r>
              <a:rPr lang="en-GB" sz="2268" dirty="0"/>
              <a:t>Converts this to the active SSI on 1/1/2017 </a:t>
            </a:r>
          </a:p>
        </p:txBody>
      </p:sp>
      <p:sp>
        <p:nvSpPr>
          <p:cNvPr id="19" name="Snip Single Corner Rectangle 18"/>
          <p:cNvSpPr/>
          <p:nvPr/>
        </p:nvSpPr>
        <p:spPr>
          <a:xfrm>
            <a:off x="1325565" y="5424845"/>
            <a:ext cx="1228725" cy="857250"/>
          </a:xfrm>
          <a:prstGeom prst="snip1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2"/>
                </a:solidFill>
              </a:rPr>
              <a:t>FE SSI</a:t>
            </a:r>
          </a:p>
          <a:p>
            <a:pPr algn="ctr"/>
            <a:r>
              <a:rPr lang="en-GB" sz="1800" dirty="0">
                <a:solidFill>
                  <a:schemeClr val="tx2"/>
                </a:solidFill>
              </a:rPr>
              <a:t>7/7/2017</a:t>
            </a:r>
          </a:p>
        </p:txBody>
      </p:sp>
      <p:sp>
        <p:nvSpPr>
          <p:cNvPr id="22" name="TextBox 21"/>
          <p:cNvSpPr txBox="1"/>
          <p:nvPr/>
        </p:nvSpPr>
        <p:spPr>
          <a:xfrm>
            <a:off x="2392364" y="2168865"/>
            <a:ext cx="4226991" cy="441339"/>
          </a:xfrm>
          <a:prstGeom prst="rect">
            <a:avLst/>
          </a:prstGeom>
          <a:noFill/>
        </p:spPr>
        <p:txBody>
          <a:bodyPr wrap="none" rtlCol="0">
            <a:spAutoFit/>
          </a:bodyPr>
          <a:lstStyle/>
          <a:p>
            <a:r>
              <a:rPr lang="en-GB" sz="2268" dirty="0"/>
              <a:t>The currently Active ‘parent’ SSI</a:t>
            </a:r>
          </a:p>
        </p:txBody>
      </p:sp>
      <p:sp>
        <p:nvSpPr>
          <p:cNvPr id="23" name="Rectangle 22"/>
          <p:cNvSpPr/>
          <p:nvPr/>
        </p:nvSpPr>
        <p:spPr>
          <a:xfrm>
            <a:off x="2844799" y="5490570"/>
            <a:ext cx="6340200" cy="1488356"/>
          </a:xfrm>
          <a:prstGeom prst="rect">
            <a:avLst/>
          </a:prstGeom>
        </p:spPr>
        <p:txBody>
          <a:bodyPr wrap="square">
            <a:spAutoFit/>
          </a:bodyPr>
          <a:lstStyle/>
          <a:p>
            <a:r>
              <a:rPr lang="en-GB" sz="2268" dirty="0"/>
              <a:t>The </a:t>
            </a:r>
            <a:r>
              <a:rPr lang="en-GB" sz="2268" dirty="0" err="1"/>
              <a:t>MakeEffective</a:t>
            </a:r>
            <a:r>
              <a:rPr lang="en-GB" sz="2268" dirty="0"/>
              <a:t> </a:t>
            </a:r>
            <a:r>
              <a:rPr lang="en-GB" sz="2268" dirty="0" err="1"/>
              <a:t>ChangeAction</a:t>
            </a:r>
            <a:endParaRPr lang="en-GB" sz="2268" dirty="0"/>
          </a:p>
          <a:p>
            <a:r>
              <a:rPr lang="en-GB" sz="2268" dirty="0"/>
              <a:t>Makes this parent less future effective SSI Active on 7/7/2017</a:t>
            </a:r>
          </a:p>
          <a:p>
            <a:r>
              <a:rPr lang="en-GB" sz="2268" dirty="0"/>
              <a:t> </a:t>
            </a:r>
          </a:p>
        </p:txBody>
      </p:sp>
    </p:spTree>
    <p:extLst>
      <p:ext uri="{BB962C8B-B14F-4D97-AF65-F5344CB8AC3E}">
        <p14:creationId xmlns:p14="http://schemas.microsoft.com/office/powerpoint/2010/main" val="149668359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Workflow Rules</a:t>
            </a:r>
          </a:p>
        </p:txBody>
      </p:sp>
      <p:sp>
        <p:nvSpPr>
          <p:cNvPr id="3" name="Content Placeholder 2"/>
          <p:cNvSpPr>
            <a:spLocks noGrp="1"/>
          </p:cNvSpPr>
          <p:nvPr>
            <p:ph idx="1"/>
          </p:nvPr>
        </p:nvSpPr>
        <p:spPr/>
        <p:txBody>
          <a:bodyPr>
            <a:normAutofit/>
          </a:bodyPr>
          <a:lstStyle/>
          <a:p>
            <a:r>
              <a:rPr lang="en-GB" sz="2400" dirty="0"/>
              <a:t>Accessed via the System Administration Screens</a:t>
            </a:r>
          </a:p>
        </p:txBody>
      </p:sp>
      <p:pic>
        <p:nvPicPr>
          <p:cNvPr id="1331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569" y="3423982"/>
            <a:ext cx="8005491" cy="204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71492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690056422"/>
              </p:ext>
            </p:extLst>
          </p:nvPr>
        </p:nvGraphicFramePr>
        <p:xfrm>
          <a:off x="606054" y="1393509"/>
          <a:ext cx="8729331" cy="5517654"/>
        </p:xfrm>
        <a:graphic>
          <a:graphicData uri="http://schemas.openxmlformats.org/drawingml/2006/table">
            <a:tbl>
              <a:tblPr firstRow="1" firstCol="1" bandRow="1">
                <a:tableStyleId>{5C22544A-7EE6-4342-B048-85BDC9FD1C3A}</a:tableStyleId>
              </a:tblPr>
              <a:tblGrid>
                <a:gridCol w="1116419">
                  <a:extLst>
                    <a:ext uri="{9D8B030D-6E8A-4147-A177-3AD203B41FA5}">
                      <a16:colId xmlns:a16="http://schemas.microsoft.com/office/drawing/2014/main" val="20000"/>
                    </a:ext>
                  </a:extLst>
                </a:gridCol>
                <a:gridCol w="1382232">
                  <a:extLst>
                    <a:ext uri="{9D8B030D-6E8A-4147-A177-3AD203B41FA5}">
                      <a16:colId xmlns:a16="http://schemas.microsoft.com/office/drawing/2014/main" val="20001"/>
                    </a:ext>
                  </a:extLst>
                </a:gridCol>
                <a:gridCol w="6230680">
                  <a:extLst>
                    <a:ext uri="{9D8B030D-6E8A-4147-A177-3AD203B41FA5}">
                      <a16:colId xmlns:a16="http://schemas.microsoft.com/office/drawing/2014/main" val="20002"/>
                    </a:ext>
                  </a:extLst>
                </a:gridCol>
              </a:tblGrid>
              <a:tr h="326482">
                <a:tc>
                  <a:txBody>
                    <a:bodyPr/>
                    <a:lstStyle/>
                    <a:p>
                      <a:pPr>
                        <a:spcAft>
                          <a:spcPts val="0"/>
                        </a:spcAft>
                      </a:pPr>
                      <a:r>
                        <a:rPr lang="en-GB" sz="2000" dirty="0">
                          <a:effectLst/>
                        </a:rPr>
                        <a:t>Field</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tc>
                <a:tc>
                  <a:txBody>
                    <a:bodyPr/>
                    <a:lstStyle/>
                    <a:p>
                      <a:pPr>
                        <a:spcAft>
                          <a:spcPts val="0"/>
                        </a:spcAft>
                      </a:pPr>
                      <a:r>
                        <a:rPr lang="en-GB" sz="2000">
                          <a:effectLst/>
                        </a:rPr>
                        <a:t>Condition</a:t>
                      </a:r>
                      <a:endParaRPr lang="en-GB" sz="200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tc>
                <a:tc>
                  <a:txBody>
                    <a:bodyPr/>
                    <a:lstStyle/>
                    <a:p>
                      <a:pPr>
                        <a:spcAft>
                          <a:spcPts val="0"/>
                        </a:spcAft>
                      </a:pPr>
                      <a:r>
                        <a:rPr lang="en-GB" sz="2000" dirty="0">
                          <a:effectLst/>
                        </a:rPr>
                        <a:t>Description</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tc>
                <a:extLst>
                  <a:ext uri="{0D108BD9-81ED-4DB2-BD59-A6C34878D82A}">
                    <a16:rowId xmlns:a16="http://schemas.microsoft.com/office/drawing/2014/main" val="10000"/>
                  </a:ext>
                </a:extLst>
              </a:tr>
              <a:tr h="778676">
                <a:tc>
                  <a:txBody>
                    <a:bodyPr/>
                    <a:lstStyle/>
                    <a:p>
                      <a:pPr>
                        <a:spcAft>
                          <a:spcPts val="0"/>
                        </a:spcAft>
                      </a:pPr>
                      <a:r>
                        <a:rPr lang="en-GB" sz="2000" dirty="0">
                          <a:effectLst/>
                        </a:rPr>
                        <a:t>Enabled</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tc>
                <a:tc>
                  <a:txBody>
                    <a:bodyPr/>
                    <a:lstStyle/>
                    <a:p>
                      <a:pPr>
                        <a:spcAft>
                          <a:spcPts val="0"/>
                        </a:spcAft>
                      </a:pPr>
                      <a:r>
                        <a:rPr lang="en-GB" sz="1700" dirty="0">
                          <a:effectLst/>
                        </a:rPr>
                        <a:t> </a:t>
                      </a:r>
                      <a:endParaRPr lang="en-GB" sz="17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noFill/>
                  </a:tcPr>
                </a:tc>
                <a:tc>
                  <a:txBody>
                    <a:bodyPr/>
                    <a:lstStyle/>
                    <a:p>
                      <a:pPr>
                        <a:spcAft>
                          <a:spcPts val="0"/>
                        </a:spcAft>
                      </a:pPr>
                      <a:r>
                        <a:rPr lang="en-GB" sz="1700" dirty="0">
                          <a:effectLst/>
                        </a:rPr>
                        <a:t>Enables/Disables the rule set from being executed</a:t>
                      </a:r>
                      <a:endParaRPr lang="en-GB" sz="1700" dirty="0">
                        <a:effectLst/>
                        <a:latin typeface="Arial" panose="020B0604020202020204" pitchFamily="34" charset="0"/>
                        <a:ea typeface="Times New Roman" panose="02020603050405020304" pitchFamily="18" charset="0"/>
                        <a:cs typeface="Times New Roman" panose="02020603050405020304" pitchFamily="18" charset="0"/>
                      </a:endParaRPr>
                    </a:p>
                    <a:p>
                      <a:pPr>
                        <a:spcAft>
                          <a:spcPts val="0"/>
                        </a:spcAft>
                      </a:pPr>
                      <a:endParaRPr lang="en-GB" sz="17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noFill/>
                  </a:tcPr>
                </a:tc>
                <a:extLst>
                  <a:ext uri="{0D108BD9-81ED-4DB2-BD59-A6C34878D82A}">
                    <a16:rowId xmlns:a16="http://schemas.microsoft.com/office/drawing/2014/main" val="10001"/>
                  </a:ext>
                </a:extLst>
              </a:tr>
              <a:tr h="4412496">
                <a:tc>
                  <a:txBody>
                    <a:bodyPr/>
                    <a:lstStyle/>
                    <a:p>
                      <a:pPr>
                        <a:spcAft>
                          <a:spcPts val="0"/>
                        </a:spcAft>
                      </a:pPr>
                      <a:r>
                        <a:rPr lang="en-GB" sz="2000" dirty="0">
                          <a:effectLst/>
                        </a:rPr>
                        <a:t>For Type</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tc>
                <a:tc>
                  <a:txBody>
                    <a:bodyPr/>
                    <a:lstStyle/>
                    <a:p>
                      <a:pPr>
                        <a:spcAft>
                          <a:spcPts val="0"/>
                        </a:spcAft>
                      </a:pPr>
                      <a:r>
                        <a:rPr lang="en-GB" sz="1700" dirty="0">
                          <a:effectLst/>
                        </a:rPr>
                        <a:t>Mandatory</a:t>
                      </a:r>
                      <a:endParaRPr lang="en-GB" sz="17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noFill/>
                  </a:tcPr>
                </a:tc>
                <a:tc>
                  <a:txBody>
                    <a:bodyPr/>
                    <a:lstStyle/>
                    <a:p>
                      <a:pPr>
                        <a:spcAft>
                          <a:spcPts val="0"/>
                        </a:spcAft>
                      </a:pPr>
                      <a:r>
                        <a:rPr lang="en-GB" sz="1700" dirty="0">
                          <a:effectLst/>
                        </a:rPr>
                        <a:t>Type of reference data record that this workflow rule is applied to for example Standing Settlement Instruction or Trading Account</a:t>
                      </a:r>
                    </a:p>
                    <a:p>
                      <a:pPr>
                        <a:spcAft>
                          <a:spcPts val="0"/>
                        </a:spcAft>
                      </a:pPr>
                      <a:r>
                        <a:rPr lang="en-GB" sz="1700" dirty="0">
                          <a:effectLst/>
                        </a:rPr>
                        <a:t> </a:t>
                      </a:r>
                    </a:p>
                    <a:p>
                      <a:pPr>
                        <a:spcAft>
                          <a:spcPts val="0"/>
                        </a:spcAft>
                      </a:pPr>
                      <a:r>
                        <a:rPr lang="en-GB" sz="1700" dirty="0">
                          <a:effectLst/>
                        </a:rPr>
                        <a:t>In addition to the specific record types, rules can also be applied at a base level:</a:t>
                      </a:r>
                    </a:p>
                    <a:p>
                      <a:pPr marL="342900" lvl="0" indent="-342900">
                        <a:spcAft>
                          <a:spcPts val="0"/>
                        </a:spcAft>
                        <a:buFont typeface="Symbol" panose="05050102010706020507" pitchFamily="18" charset="2"/>
                        <a:buChar char=""/>
                      </a:pPr>
                      <a:r>
                        <a:rPr lang="en-GB" sz="1700" dirty="0">
                          <a:effectLst/>
                        </a:rPr>
                        <a:t>Base Assassin Object: Rule will apply to all reference data records</a:t>
                      </a:r>
                    </a:p>
                    <a:p>
                      <a:pPr marL="342900" lvl="0" indent="-342900">
                        <a:spcAft>
                          <a:spcPts val="0"/>
                        </a:spcAft>
                        <a:buFont typeface="Symbol" panose="05050102010706020507" pitchFamily="18" charset="2"/>
                        <a:buChar char=""/>
                      </a:pPr>
                      <a:r>
                        <a:rPr lang="en-GB" sz="1700" dirty="0">
                          <a:effectLst/>
                        </a:rPr>
                        <a:t>Base Trade Confirm: Rule will apply to all trade confirm records (Email, Telex etc.)</a:t>
                      </a:r>
                    </a:p>
                    <a:p>
                      <a:pPr>
                        <a:spcAft>
                          <a:spcPts val="0"/>
                        </a:spcAft>
                      </a:pPr>
                      <a:r>
                        <a:rPr lang="en-GB" sz="1700" dirty="0">
                          <a:effectLst/>
                        </a:rPr>
                        <a:t> </a:t>
                      </a:r>
                    </a:p>
                    <a:p>
                      <a:pPr>
                        <a:spcAft>
                          <a:spcPts val="0"/>
                        </a:spcAft>
                      </a:pPr>
                      <a:r>
                        <a:rPr lang="en-GB" sz="1700" dirty="0">
                          <a:effectLst/>
                        </a:rPr>
                        <a:t>The actions that can be performed at a base level will be less specialised than those available on a specific record type.</a:t>
                      </a:r>
                    </a:p>
                    <a:p>
                      <a:pPr>
                        <a:spcAft>
                          <a:spcPts val="0"/>
                        </a:spcAft>
                      </a:pPr>
                      <a:r>
                        <a:rPr lang="en-GB" sz="1700" dirty="0">
                          <a:effectLst/>
                        </a:rPr>
                        <a:t> </a:t>
                      </a:r>
                    </a:p>
                    <a:p>
                      <a:pPr>
                        <a:spcAft>
                          <a:spcPts val="0"/>
                        </a:spcAft>
                      </a:pPr>
                      <a:r>
                        <a:rPr lang="en-GB" sz="1700" dirty="0">
                          <a:effectLst/>
                        </a:rPr>
                        <a:t>Each type supports a workflow domain which defines what can be performed by the workflow rules for the given type. These domains are discussed in more detail in following sections.</a:t>
                      </a:r>
                      <a:endParaRPr lang="en-GB" sz="17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20657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27660"/>
            <a:ext cx="7886700" cy="972616"/>
          </a:xfrm>
        </p:spPr>
        <p:txBody>
          <a:bodyPr/>
          <a:lstStyle/>
          <a:p>
            <a:r>
              <a:rPr lang="en-GB" dirty="0"/>
              <a:t>Counterparty View Screen</a:t>
            </a:r>
          </a:p>
        </p:txBody>
      </p:sp>
      <p:pic>
        <p:nvPicPr>
          <p:cNvPr id="3" name="Picture 2"/>
          <p:cNvPicPr>
            <a:picLocks noChangeAspect="1"/>
          </p:cNvPicPr>
          <p:nvPr/>
        </p:nvPicPr>
        <p:blipFill>
          <a:blip r:embed="rId3"/>
          <a:stretch>
            <a:fillRect/>
          </a:stretch>
        </p:blipFill>
        <p:spPr>
          <a:xfrm>
            <a:off x="1364005" y="2200275"/>
            <a:ext cx="7352614" cy="4414196"/>
          </a:xfrm>
          <a:prstGeom prst="rect">
            <a:avLst/>
          </a:prstGeom>
        </p:spPr>
      </p:pic>
    </p:spTree>
    <p:extLst>
      <p:ext uri="{BB962C8B-B14F-4D97-AF65-F5344CB8AC3E}">
        <p14:creationId xmlns:p14="http://schemas.microsoft.com/office/powerpoint/2010/main" val="40306719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2354053314"/>
              </p:ext>
            </p:extLst>
          </p:nvPr>
        </p:nvGraphicFramePr>
        <p:xfrm>
          <a:off x="554820" y="1499191"/>
          <a:ext cx="8950688" cy="5443868"/>
        </p:xfrm>
        <a:graphic>
          <a:graphicData uri="http://schemas.openxmlformats.org/drawingml/2006/table">
            <a:tbl>
              <a:tblPr firstRow="1" firstCol="1" bandRow="1">
                <a:tableStyleId>{5C22544A-7EE6-4342-B048-85BDC9FD1C3A}</a:tableStyleId>
              </a:tblPr>
              <a:tblGrid>
                <a:gridCol w="1220818">
                  <a:extLst>
                    <a:ext uri="{9D8B030D-6E8A-4147-A177-3AD203B41FA5}">
                      <a16:colId xmlns:a16="http://schemas.microsoft.com/office/drawing/2014/main" val="20000"/>
                    </a:ext>
                  </a:extLst>
                </a:gridCol>
                <a:gridCol w="1307805">
                  <a:extLst>
                    <a:ext uri="{9D8B030D-6E8A-4147-A177-3AD203B41FA5}">
                      <a16:colId xmlns:a16="http://schemas.microsoft.com/office/drawing/2014/main" val="20001"/>
                    </a:ext>
                  </a:extLst>
                </a:gridCol>
                <a:gridCol w="6422065">
                  <a:extLst>
                    <a:ext uri="{9D8B030D-6E8A-4147-A177-3AD203B41FA5}">
                      <a16:colId xmlns:a16="http://schemas.microsoft.com/office/drawing/2014/main" val="20002"/>
                    </a:ext>
                  </a:extLst>
                </a:gridCol>
              </a:tblGrid>
              <a:tr h="355570">
                <a:tc>
                  <a:txBody>
                    <a:bodyPr/>
                    <a:lstStyle/>
                    <a:p>
                      <a:pPr>
                        <a:spcAft>
                          <a:spcPts val="0"/>
                        </a:spcAft>
                      </a:pPr>
                      <a:r>
                        <a:rPr lang="en-GB" sz="2000" dirty="0">
                          <a:effectLst/>
                        </a:rPr>
                        <a:t>Field</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tc>
                <a:tc>
                  <a:txBody>
                    <a:bodyPr/>
                    <a:lstStyle/>
                    <a:p>
                      <a:pPr>
                        <a:spcAft>
                          <a:spcPts val="0"/>
                        </a:spcAft>
                      </a:pPr>
                      <a:r>
                        <a:rPr lang="en-GB" sz="2000">
                          <a:effectLst/>
                        </a:rPr>
                        <a:t>Condition</a:t>
                      </a:r>
                      <a:endParaRPr lang="en-GB" sz="200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tc>
                <a:tc>
                  <a:txBody>
                    <a:bodyPr/>
                    <a:lstStyle/>
                    <a:p>
                      <a:pPr>
                        <a:spcAft>
                          <a:spcPts val="0"/>
                        </a:spcAft>
                      </a:pPr>
                      <a:r>
                        <a:rPr lang="en-GB" sz="2000" dirty="0">
                          <a:effectLst/>
                        </a:rPr>
                        <a:t>Description</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tc>
                <a:extLst>
                  <a:ext uri="{0D108BD9-81ED-4DB2-BD59-A6C34878D82A}">
                    <a16:rowId xmlns:a16="http://schemas.microsoft.com/office/drawing/2014/main" val="10000"/>
                  </a:ext>
                </a:extLst>
              </a:tr>
              <a:tr h="2544149">
                <a:tc>
                  <a:txBody>
                    <a:bodyPr/>
                    <a:lstStyle/>
                    <a:p>
                      <a:pPr>
                        <a:spcAft>
                          <a:spcPts val="0"/>
                        </a:spcAft>
                      </a:pPr>
                      <a:r>
                        <a:rPr lang="en-GB" sz="1600" dirty="0">
                          <a:effectLst/>
                        </a:rPr>
                        <a:t>For State</a:t>
                      </a:r>
                      <a:endParaRPr lang="en-GB"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tc>
                <a:tc>
                  <a:txBody>
                    <a:bodyPr/>
                    <a:lstStyle/>
                    <a:p>
                      <a:pPr>
                        <a:spcAft>
                          <a:spcPts val="0"/>
                        </a:spcAft>
                      </a:pPr>
                      <a:r>
                        <a:rPr lang="en-GB" sz="1700" dirty="0">
                          <a:effectLst/>
                        </a:rPr>
                        <a:t>Mandatory</a:t>
                      </a:r>
                      <a:endParaRPr lang="en-GB" sz="17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solidFill>
                      <a:schemeClr val="bg1"/>
                    </a:solidFill>
                  </a:tcPr>
                </a:tc>
                <a:tc>
                  <a:txBody>
                    <a:bodyPr/>
                    <a:lstStyle/>
                    <a:p>
                      <a:pPr>
                        <a:spcAft>
                          <a:spcPts val="0"/>
                        </a:spcAft>
                      </a:pPr>
                      <a:r>
                        <a:rPr lang="en-GB" sz="1700" dirty="0">
                          <a:effectLst/>
                        </a:rPr>
                        <a:t>State in the workflow that this rule is applied to for example Pending, Approved, Invalid. </a:t>
                      </a:r>
                    </a:p>
                    <a:p>
                      <a:pPr>
                        <a:spcAft>
                          <a:spcPts val="0"/>
                        </a:spcAft>
                      </a:pPr>
                      <a:r>
                        <a:rPr lang="en-GB" sz="1700" dirty="0">
                          <a:effectLst/>
                        </a:rPr>
                        <a:t> </a:t>
                      </a:r>
                    </a:p>
                    <a:p>
                      <a:pPr>
                        <a:spcAft>
                          <a:spcPts val="0"/>
                        </a:spcAft>
                      </a:pPr>
                      <a:r>
                        <a:rPr lang="en-GB" sz="1700" dirty="0">
                          <a:effectLst/>
                        </a:rPr>
                        <a:t>You can choose 1 or more states that the rule applies to. Useful for example where the rule should apply regardless of whether the data is auto-approved or not in </a:t>
                      </a:r>
                      <a:r>
                        <a:rPr lang="en-GB" sz="1700" dirty="0"/>
                        <a:t>iMeta SSI</a:t>
                      </a:r>
                      <a:r>
                        <a:rPr lang="en-GB" sz="1700" dirty="0">
                          <a:effectLst/>
                        </a:rPr>
                        <a:t>.</a:t>
                      </a:r>
                    </a:p>
                    <a:p>
                      <a:pPr>
                        <a:spcAft>
                          <a:spcPts val="0"/>
                        </a:spcAft>
                      </a:pPr>
                      <a:r>
                        <a:rPr lang="en-GB" sz="1700" dirty="0">
                          <a:effectLst/>
                        </a:rPr>
                        <a:t> </a:t>
                      </a:r>
                    </a:p>
                    <a:p>
                      <a:pPr>
                        <a:spcAft>
                          <a:spcPts val="0"/>
                        </a:spcAft>
                      </a:pPr>
                      <a:r>
                        <a:rPr lang="en-GB" sz="1700" dirty="0">
                          <a:effectLst/>
                        </a:rPr>
                        <a:t>For more information on the various states of the </a:t>
                      </a:r>
                      <a:r>
                        <a:rPr lang="en-GB" sz="1700" dirty="0"/>
                        <a:t>iMeta SSI</a:t>
                      </a:r>
                      <a:r>
                        <a:rPr lang="en-GB" sz="1700" dirty="0">
                          <a:effectLst/>
                        </a:rPr>
                        <a:t> workflow please refer to the Functional Specification.</a:t>
                      </a:r>
                      <a:endParaRPr lang="en-GB" sz="17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solidFill>
                      <a:schemeClr val="bg1"/>
                    </a:solidFill>
                  </a:tcPr>
                </a:tc>
                <a:extLst>
                  <a:ext uri="{0D108BD9-81ED-4DB2-BD59-A6C34878D82A}">
                    <a16:rowId xmlns:a16="http://schemas.microsoft.com/office/drawing/2014/main" val="10001"/>
                  </a:ext>
                </a:extLst>
              </a:tr>
              <a:tr h="2544149">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600" dirty="0">
                          <a:effectLst/>
                        </a:rPr>
                        <a:t>Application Type</a:t>
                      </a:r>
                      <a:endParaRPr lang="en-GB" sz="1600" dirty="0">
                        <a:effectLst/>
                        <a:latin typeface="Arial" panose="020B0604020202020204" pitchFamily="34" charset="0"/>
                        <a:ea typeface="Times New Roman" panose="02020603050405020304" pitchFamily="18" charset="0"/>
                        <a:cs typeface="Times New Roman" panose="02020603050405020304" pitchFamily="18" charset="0"/>
                      </a:endParaRPr>
                    </a:p>
                    <a:p>
                      <a:pPr>
                        <a:spcAft>
                          <a:spcPts val="0"/>
                        </a:spcAft>
                      </a:pPr>
                      <a:endParaRPr lang="en-GB"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tc>
                <a:tc>
                  <a:txBody>
                    <a:bodyPr/>
                    <a:lstStyle/>
                    <a:p>
                      <a:pPr>
                        <a:spcAft>
                          <a:spcPts val="0"/>
                        </a:spcAft>
                      </a:pPr>
                      <a:r>
                        <a:rPr lang="en-GB" sz="1700" dirty="0">
                          <a:effectLst/>
                        </a:rPr>
                        <a:t>Mandatory</a:t>
                      </a:r>
                      <a:endParaRPr lang="en-GB" sz="17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solidFill>
                      <a:schemeClr val="bg1"/>
                    </a:solidFill>
                  </a:tcPr>
                </a:tc>
                <a:tc>
                  <a:txBody>
                    <a:bodyPr/>
                    <a:lstStyle/>
                    <a:p>
                      <a:pPr>
                        <a:spcAft>
                          <a:spcPts val="0"/>
                        </a:spcAft>
                      </a:pPr>
                      <a:r>
                        <a:rPr lang="en-GB" sz="1800" dirty="0">
                          <a:effectLst/>
                        </a:rPr>
                        <a:t>Determines at what point the rule is executed in the workflow when processing the state transition.</a:t>
                      </a:r>
                    </a:p>
                    <a:p>
                      <a:pPr>
                        <a:spcAft>
                          <a:spcPts val="0"/>
                        </a:spcAft>
                      </a:pPr>
                      <a:r>
                        <a:rPr lang="en-GB" sz="1800" dirty="0">
                          <a:effectLst/>
                        </a:rPr>
                        <a:t> </a:t>
                      </a:r>
                    </a:p>
                    <a:p>
                      <a:pPr>
                        <a:spcAft>
                          <a:spcPts val="0"/>
                        </a:spcAft>
                      </a:pPr>
                      <a:r>
                        <a:rPr lang="en-GB" sz="1800" dirty="0">
                          <a:effectLst/>
                        </a:rPr>
                        <a:t>Available options are one or more of the following:</a:t>
                      </a:r>
                    </a:p>
                    <a:p>
                      <a:pPr marL="342900" lvl="0" indent="-342900">
                        <a:spcAft>
                          <a:spcPts val="0"/>
                        </a:spcAft>
                        <a:buFont typeface="Symbol" panose="05050102010706020507" pitchFamily="18" charset="2"/>
                        <a:buChar char=""/>
                      </a:pPr>
                      <a:r>
                        <a:rPr lang="en-GB" sz="1800" dirty="0">
                          <a:effectLst/>
                        </a:rPr>
                        <a:t>Change</a:t>
                      </a:r>
                    </a:p>
                    <a:p>
                      <a:pPr marL="342900" lvl="0" indent="-342900">
                        <a:spcAft>
                          <a:spcPts val="0"/>
                        </a:spcAft>
                        <a:buFont typeface="Symbol" panose="05050102010706020507" pitchFamily="18" charset="2"/>
                        <a:buChar char=""/>
                      </a:pPr>
                      <a:r>
                        <a:rPr lang="en-GB" sz="1800" dirty="0">
                          <a:effectLst/>
                        </a:rPr>
                        <a:t>Update</a:t>
                      </a:r>
                    </a:p>
                    <a:p>
                      <a:pPr marL="342900" lvl="0" indent="-342900">
                        <a:spcAft>
                          <a:spcPts val="0"/>
                        </a:spcAft>
                        <a:buFont typeface="Symbol" panose="05050102010706020507" pitchFamily="18" charset="2"/>
                        <a:buChar char=""/>
                      </a:pPr>
                      <a:r>
                        <a:rPr lang="en-GB" sz="1800" dirty="0">
                          <a:effectLst/>
                        </a:rPr>
                        <a:t>State Entry</a:t>
                      </a:r>
                    </a:p>
                    <a:p>
                      <a:pPr marL="342900" lvl="0" indent="-342900">
                        <a:spcAft>
                          <a:spcPts val="0"/>
                        </a:spcAft>
                        <a:buFont typeface="Symbol" panose="05050102010706020507" pitchFamily="18" charset="2"/>
                        <a:buChar char=""/>
                      </a:pPr>
                      <a:r>
                        <a:rPr lang="en-GB" sz="1800" dirty="0">
                          <a:effectLst/>
                        </a:rPr>
                        <a:t>Post State Entry</a:t>
                      </a:r>
                    </a:p>
                    <a:p>
                      <a:pPr>
                        <a:spcAft>
                          <a:spcPts val="0"/>
                        </a:spcAft>
                      </a:pPr>
                      <a:endParaRPr lang="en-GB" sz="17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solidFill>
                      <a:schemeClr val="bg1"/>
                    </a:solidFill>
                  </a:tcPr>
                </a:tc>
                <a:extLst>
                  <a:ext uri="{0D108BD9-81ED-4DB2-BD59-A6C34878D82A}">
                    <a16:rowId xmlns:a16="http://schemas.microsoft.com/office/drawing/2014/main" val="4279964371"/>
                  </a:ext>
                </a:extLst>
              </a:tr>
            </a:tbl>
          </a:graphicData>
        </a:graphic>
      </p:graphicFrame>
    </p:spTree>
    <p:extLst>
      <p:ext uri="{BB962C8B-B14F-4D97-AF65-F5344CB8AC3E}">
        <p14:creationId xmlns:p14="http://schemas.microsoft.com/office/powerpoint/2010/main" val="51859684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a:p>
        </p:txBody>
      </p:sp>
      <p:graphicFrame>
        <p:nvGraphicFramePr>
          <p:cNvPr id="5" name="Content Placeholder 5"/>
          <p:cNvGraphicFramePr>
            <a:graphicFrameLocks/>
          </p:cNvGraphicFramePr>
          <p:nvPr>
            <p:extLst>
              <p:ext uri="{D42A27DB-BD31-4B8C-83A1-F6EECF244321}">
                <p14:modId xmlns:p14="http://schemas.microsoft.com/office/powerpoint/2010/main" val="2268707741"/>
              </p:ext>
            </p:extLst>
          </p:nvPr>
        </p:nvGraphicFramePr>
        <p:xfrm>
          <a:off x="414671" y="1446027"/>
          <a:ext cx="9058938" cy="5582094"/>
        </p:xfrm>
        <a:graphic>
          <a:graphicData uri="http://schemas.openxmlformats.org/drawingml/2006/table">
            <a:tbl>
              <a:tblPr firstRow="1" firstCol="1" bandRow="1">
                <a:tableStyleId>{5C22544A-7EE6-4342-B048-85BDC9FD1C3A}</a:tableStyleId>
              </a:tblPr>
              <a:tblGrid>
                <a:gridCol w="1873889">
                  <a:extLst>
                    <a:ext uri="{9D8B030D-6E8A-4147-A177-3AD203B41FA5}">
                      <a16:colId xmlns:a16="http://schemas.microsoft.com/office/drawing/2014/main" val="20000"/>
                    </a:ext>
                  </a:extLst>
                </a:gridCol>
                <a:gridCol w="2047384">
                  <a:extLst>
                    <a:ext uri="{9D8B030D-6E8A-4147-A177-3AD203B41FA5}">
                      <a16:colId xmlns:a16="http://schemas.microsoft.com/office/drawing/2014/main" val="20001"/>
                    </a:ext>
                  </a:extLst>
                </a:gridCol>
                <a:gridCol w="5137665">
                  <a:extLst>
                    <a:ext uri="{9D8B030D-6E8A-4147-A177-3AD203B41FA5}">
                      <a16:colId xmlns:a16="http://schemas.microsoft.com/office/drawing/2014/main" val="20002"/>
                    </a:ext>
                  </a:extLst>
                </a:gridCol>
              </a:tblGrid>
              <a:tr h="458304">
                <a:tc>
                  <a:txBody>
                    <a:bodyPr/>
                    <a:lstStyle/>
                    <a:p>
                      <a:pPr>
                        <a:spcAft>
                          <a:spcPts val="0"/>
                        </a:spcAft>
                      </a:pPr>
                      <a:r>
                        <a:rPr lang="en-GB" sz="2000" dirty="0">
                          <a:effectLst/>
                        </a:rPr>
                        <a:t>Field</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tc>
                <a:tc>
                  <a:txBody>
                    <a:bodyPr/>
                    <a:lstStyle/>
                    <a:p>
                      <a:pPr>
                        <a:spcAft>
                          <a:spcPts val="0"/>
                        </a:spcAft>
                      </a:pPr>
                      <a:r>
                        <a:rPr lang="en-GB" sz="2000" dirty="0">
                          <a:effectLst/>
                        </a:rPr>
                        <a:t>Condition</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tc>
                <a:tc>
                  <a:txBody>
                    <a:bodyPr/>
                    <a:lstStyle/>
                    <a:p>
                      <a:pPr>
                        <a:spcAft>
                          <a:spcPts val="0"/>
                        </a:spcAft>
                      </a:pPr>
                      <a:r>
                        <a:rPr lang="en-GB" sz="2000" dirty="0">
                          <a:effectLst/>
                        </a:rPr>
                        <a:t>Description</a:t>
                      </a:r>
                      <a:endParaRPr lang="en-GB"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tc>
                <a:extLst>
                  <a:ext uri="{0D108BD9-81ED-4DB2-BD59-A6C34878D82A}">
                    <a16:rowId xmlns:a16="http://schemas.microsoft.com/office/drawing/2014/main" val="10000"/>
                  </a:ext>
                </a:extLst>
              </a:tr>
              <a:tr h="1707930">
                <a:tc>
                  <a:txBody>
                    <a:bodyPr/>
                    <a:lstStyle/>
                    <a:p>
                      <a:pPr>
                        <a:spcAft>
                          <a:spcPts val="0"/>
                        </a:spcAft>
                      </a:pPr>
                      <a:r>
                        <a:rPr lang="en-GB" sz="1400" dirty="0">
                          <a:effectLst/>
                        </a:rPr>
                        <a:t>Run Order</a:t>
                      </a:r>
                      <a:endParaRPr lang="en-GB"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tc>
                <a:tc>
                  <a:txBody>
                    <a:bodyPr/>
                    <a:lstStyle/>
                    <a:p>
                      <a:pPr>
                        <a:spcAft>
                          <a:spcPts val="0"/>
                        </a:spcAft>
                      </a:pPr>
                      <a:r>
                        <a:rPr lang="en-GB" sz="1500" dirty="0">
                          <a:effectLst/>
                        </a:rPr>
                        <a:t>Mandatory</a:t>
                      </a:r>
                      <a:endParaRPr lang="en-GB" sz="15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solidFill>
                      <a:schemeClr val="bg1"/>
                    </a:solidFill>
                  </a:tcPr>
                </a:tc>
                <a:tc>
                  <a:txBody>
                    <a:bodyPr/>
                    <a:lstStyle/>
                    <a:p>
                      <a:pPr>
                        <a:spcAft>
                          <a:spcPts val="0"/>
                        </a:spcAft>
                      </a:pPr>
                      <a:r>
                        <a:rPr lang="en-GB" sz="1500" dirty="0">
                          <a:effectLst/>
                        </a:rPr>
                        <a:t>Allows rules to be executed in a specific order. Rules are run from a lower to a higher run order</a:t>
                      </a:r>
                    </a:p>
                    <a:p>
                      <a:pPr>
                        <a:spcAft>
                          <a:spcPts val="0"/>
                        </a:spcAft>
                      </a:pPr>
                      <a:endParaRPr lang="en-GB" sz="1500" dirty="0">
                        <a:effectLst/>
                      </a:endParaRPr>
                    </a:p>
                    <a:p>
                      <a:pPr>
                        <a:spcAft>
                          <a:spcPts val="0"/>
                        </a:spcAft>
                      </a:pPr>
                      <a:r>
                        <a:rPr lang="en-GB" sz="1500" dirty="0">
                          <a:effectLst/>
                        </a:rPr>
                        <a:t>(0 are</a:t>
                      </a:r>
                      <a:r>
                        <a:rPr lang="en-GB" sz="1500" baseline="0" dirty="0">
                          <a:effectLst/>
                        </a:rPr>
                        <a:t> run before 1)</a:t>
                      </a:r>
                      <a:endParaRPr lang="en-GB" sz="15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solidFill>
                      <a:schemeClr val="bg1"/>
                    </a:solidFill>
                  </a:tcPr>
                </a:tc>
                <a:extLst>
                  <a:ext uri="{0D108BD9-81ED-4DB2-BD59-A6C34878D82A}">
                    <a16:rowId xmlns:a16="http://schemas.microsoft.com/office/drawing/2014/main" val="10001"/>
                  </a:ext>
                </a:extLst>
              </a:tr>
              <a:tr h="341586">
                <a:tc>
                  <a:txBody>
                    <a:bodyPr/>
                    <a:lstStyle/>
                    <a:p>
                      <a:pPr>
                        <a:spcAft>
                          <a:spcPts val="0"/>
                        </a:spcAft>
                      </a:pPr>
                      <a:r>
                        <a:rPr lang="en-GB" sz="1400">
                          <a:effectLst/>
                        </a:rPr>
                        <a:t>Display Name</a:t>
                      </a:r>
                      <a:endParaRPr lang="en-GB" sz="140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tc>
                <a:tc>
                  <a:txBody>
                    <a:bodyPr/>
                    <a:lstStyle/>
                    <a:p>
                      <a:pPr>
                        <a:spcAft>
                          <a:spcPts val="0"/>
                        </a:spcAft>
                      </a:pPr>
                      <a:r>
                        <a:rPr lang="en-GB" sz="1500" dirty="0">
                          <a:effectLst/>
                        </a:rPr>
                        <a:t>Mandatory, Unique</a:t>
                      </a:r>
                      <a:endParaRPr lang="en-GB" sz="15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solidFill>
                      <a:schemeClr val="bg1"/>
                    </a:solidFill>
                  </a:tcPr>
                </a:tc>
                <a:tc>
                  <a:txBody>
                    <a:bodyPr/>
                    <a:lstStyle/>
                    <a:p>
                      <a:pPr>
                        <a:spcAft>
                          <a:spcPts val="0"/>
                        </a:spcAft>
                      </a:pPr>
                      <a:r>
                        <a:rPr lang="en-GB" sz="1500" dirty="0">
                          <a:effectLst/>
                        </a:rPr>
                        <a:t>A display name for the rule</a:t>
                      </a:r>
                      <a:endParaRPr lang="en-GB" sz="15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solidFill>
                      <a:schemeClr val="bg1"/>
                    </a:solidFill>
                  </a:tcPr>
                </a:tc>
                <a:extLst>
                  <a:ext uri="{0D108BD9-81ED-4DB2-BD59-A6C34878D82A}">
                    <a16:rowId xmlns:a16="http://schemas.microsoft.com/office/drawing/2014/main" val="10002"/>
                  </a:ext>
                </a:extLst>
              </a:tr>
              <a:tr h="1024758">
                <a:tc>
                  <a:txBody>
                    <a:bodyPr/>
                    <a:lstStyle/>
                    <a:p>
                      <a:pPr>
                        <a:spcAft>
                          <a:spcPts val="0"/>
                        </a:spcAft>
                      </a:pPr>
                      <a:r>
                        <a:rPr lang="en-GB" sz="1400">
                          <a:effectLst/>
                        </a:rPr>
                        <a:t>Edit Server Rules</a:t>
                      </a:r>
                      <a:endParaRPr lang="en-GB" sz="140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tc>
                <a:tc>
                  <a:txBody>
                    <a:bodyPr/>
                    <a:lstStyle/>
                    <a:p>
                      <a:pPr>
                        <a:spcAft>
                          <a:spcPts val="0"/>
                        </a:spcAft>
                      </a:pPr>
                      <a:r>
                        <a:rPr lang="en-GB" sz="1500">
                          <a:effectLst/>
                        </a:rPr>
                        <a:t> </a:t>
                      </a:r>
                      <a:endParaRPr lang="en-GB" sz="150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solidFill>
                      <a:schemeClr val="bg1"/>
                    </a:solidFill>
                  </a:tcPr>
                </a:tc>
                <a:tc>
                  <a:txBody>
                    <a:bodyPr/>
                    <a:lstStyle/>
                    <a:p>
                      <a:pPr>
                        <a:spcAft>
                          <a:spcPts val="0"/>
                        </a:spcAft>
                      </a:pPr>
                      <a:r>
                        <a:rPr lang="en-GB" sz="1500" dirty="0">
                          <a:effectLst/>
                        </a:rPr>
                        <a:t>Opens the Rule Set Editor to configure the rules that are run on the Server</a:t>
                      </a:r>
                    </a:p>
                    <a:p>
                      <a:pPr>
                        <a:spcAft>
                          <a:spcPts val="0"/>
                        </a:spcAft>
                      </a:pPr>
                      <a:endParaRPr lang="en-GB" sz="15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solidFill>
                      <a:schemeClr val="bg1"/>
                    </a:solidFill>
                  </a:tcPr>
                </a:tc>
                <a:extLst>
                  <a:ext uri="{0D108BD9-81ED-4DB2-BD59-A6C34878D82A}">
                    <a16:rowId xmlns:a16="http://schemas.microsoft.com/office/drawing/2014/main" val="10003"/>
                  </a:ext>
                </a:extLst>
              </a:tr>
              <a:tr h="1024758">
                <a:tc>
                  <a:txBody>
                    <a:bodyPr/>
                    <a:lstStyle/>
                    <a:p>
                      <a:pPr>
                        <a:spcAft>
                          <a:spcPts val="0"/>
                        </a:spcAft>
                      </a:pPr>
                      <a:r>
                        <a:rPr lang="en-GB" sz="1400">
                          <a:effectLst/>
                        </a:rPr>
                        <a:t>Edit Client Rules</a:t>
                      </a:r>
                      <a:endParaRPr lang="en-GB" sz="140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tc>
                <a:tc>
                  <a:txBody>
                    <a:bodyPr/>
                    <a:lstStyle/>
                    <a:p>
                      <a:pPr>
                        <a:spcAft>
                          <a:spcPts val="0"/>
                        </a:spcAft>
                      </a:pPr>
                      <a:r>
                        <a:rPr lang="en-GB" sz="1500">
                          <a:effectLst/>
                        </a:rPr>
                        <a:t> </a:t>
                      </a:r>
                      <a:endParaRPr lang="en-GB" sz="150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solidFill>
                      <a:schemeClr val="bg1"/>
                    </a:solidFill>
                  </a:tcPr>
                </a:tc>
                <a:tc>
                  <a:txBody>
                    <a:bodyPr/>
                    <a:lstStyle/>
                    <a:p>
                      <a:pPr>
                        <a:spcAft>
                          <a:spcPts val="0"/>
                        </a:spcAft>
                      </a:pPr>
                      <a:r>
                        <a:rPr lang="en-GB" sz="1500" dirty="0">
                          <a:effectLst/>
                        </a:rPr>
                        <a:t>Opens the Rule Set Editor to configure the rules that are run on the Client</a:t>
                      </a:r>
                    </a:p>
                    <a:p>
                      <a:pPr>
                        <a:spcAft>
                          <a:spcPts val="0"/>
                        </a:spcAft>
                      </a:pPr>
                      <a:endParaRPr lang="en-GB" sz="15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solidFill>
                      <a:schemeClr val="bg1"/>
                    </a:solidFill>
                  </a:tcPr>
                </a:tc>
                <a:extLst>
                  <a:ext uri="{0D108BD9-81ED-4DB2-BD59-A6C34878D82A}">
                    <a16:rowId xmlns:a16="http://schemas.microsoft.com/office/drawing/2014/main" val="10004"/>
                  </a:ext>
                </a:extLst>
              </a:tr>
              <a:tr h="1024758">
                <a:tc>
                  <a:txBody>
                    <a:bodyPr/>
                    <a:lstStyle/>
                    <a:p>
                      <a:pPr>
                        <a:spcAft>
                          <a:spcPts val="0"/>
                        </a:spcAft>
                      </a:pPr>
                      <a:r>
                        <a:rPr lang="en-GB" sz="1400" dirty="0">
                          <a:effectLst/>
                        </a:rPr>
                        <a:t>Run Client Side Rule Server Side</a:t>
                      </a:r>
                      <a:endParaRPr lang="en-GB"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tc>
                <a:tc>
                  <a:txBody>
                    <a:bodyPr/>
                    <a:lstStyle/>
                    <a:p>
                      <a:pPr>
                        <a:spcAft>
                          <a:spcPts val="0"/>
                        </a:spcAft>
                      </a:pPr>
                      <a:r>
                        <a:rPr lang="en-GB" sz="1500" dirty="0">
                          <a:effectLst/>
                        </a:rPr>
                        <a:t> </a:t>
                      </a:r>
                      <a:endParaRPr lang="en-GB" sz="15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solidFill>
                      <a:schemeClr val="bg1"/>
                    </a:solidFill>
                  </a:tcPr>
                </a:tc>
                <a:tc>
                  <a:txBody>
                    <a:bodyPr/>
                    <a:lstStyle/>
                    <a:p>
                      <a:pPr>
                        <a:spcAft>
                          <a:spcPts val="0"/>
                        </a:spcAft>
                      </a:pPr>
                      <a:r>
                        <a:rPr lang="en-GB" sz="1500" dirty="0">
                          <a:effectLst/>
                        </a:rPr>
                        <a:t>Indicates if the Client side rules should also be executed on the Server side. Any configured Server side rule set will not be executed.</a:t>
                      </a:r>
                      <a:endParaRPr lang="en-GB" sz="15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89" marR="36189" marT="0" marB="0">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941479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Workflow Rules</a:t>
            </a:r>
          </a:p>
        </p:txBody>
      </p:sp>
      <p:sp>
        <p:nvSpPr>
          <p:cNvPr id="3" name="Content Placeholder 2"/>
          <p:cNvSpPr>
            <a:spLocks noGrp="1"/>
          </p:cNvSpPr>
          <p:nvPr>
            <p:ph idx="1"/>
          </p:nvPr>
        </p:nvSpPr>
        <p:spPr/>
        <p:txBody>
          <a:bodyPr>
            <a:normAutofit/>
          </a:bodyPr>
          <a:lstStyle/>
          <a:p>
            <a:r>
              <a:rPr lang="en-GB" u="sng" dirty="0"/>
              <a:t>Client Side</a:t>
            </a:r>
          </a:p>
          <a:p>
            <a:pPr lvl="1"/>
            <a:r>
              <a:rPr lang="en-GB" dirty="0"/>
              <a:t>Only run on records when a user is editing them in the user interface</a:t>
            </a:r>
          </a:p>
          <a:p>
            <a:pPr lvl="1"/>
            <a:r>
              <a:rPr lang="en-GB" dirty="0"/>
              <a:t>Applicable rules are re-evaluated when user tabs off each field, field by field</a:t>
            </a:r>
          </a:p>
          <a:p>
            <a:pPr lvl="1"/>
            <a:r>
              <a:rPr lang="en-GB" dirty="0"/>
              <a:t>Can be configured to run both client and server side</a:t>
            </a:r>
          </a:p>
          <a:p>
            <a:pPr lvl="1"/>
            <a:endParaRPr lang="en-GB" dirty="0"/>
          </a:p>
          <a:p>
            <a:r>
              <a:rPr lang="en-GB" u="sng" dirty="0"/>
              <a:t>Server Side</a:t>
            </a:r>
          </a:p>
          <a:p>
            <a:pPr lvl="1"/>
            <a:r>
              <a:rPr lang="en-GB" dirty="0"/>
              <a:t>Rules run by all processes</a:t>
            </a:r>
          </a:p>
          <a:p>
            <a:pPr lvl="1"/>
            <a:r>
              <a:rPr lang="en-GB" dirty="0"/>
              <a:t>Rules run when records transition between states</a:t>
            </a:r>
          </a:p>
          <a:p>
            <a:pPr lvl="1"/>
            <a:r>
              <a:rPr lang="en-GB" dirty="0"/>
              <a:t>See next slide for further details</a:t>
            </a:r>
          </a:p>
          <a:p>
            <a:pPr lvl="1"/>
            <a:endParaRPr lang="en-GB" dirty="0"/>
          </a:p>
        </p:txBody>
      </p:sp>
    </p:spTree>
    <p:extLst>
      <p:ext uri="{BB962C8B-B14F-4D97-AF65-F5344CB8AC3E}">
        <p14:creationId xmlns:p14="http://schemas.microsoft.com/office/powerpoint/2010/main" val="423386487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a:t>Types of Workflow Rules in depth</a:t>
            </a:r>
          </a:p>
        </p:txBody>
      </p:sp>
      <p:sp>
        <p:nvSpPr>
          <p:cNvPr id="3" name="Content Placeholder 2"/>
          <p:cNvSpPr>
            <a:spLocks noGrp="1"/>
          </p:cNvSpPr>
          <p:nvPr>
            <p:ph idx="1"/>
          </p:nvPr>
        </p:nvSpPr>
        <p:spPr>
          <a:xfrm>
            <a:off x="693043" y="2369346"/>
            <a:ext cx="8694539" cy="4648142"/>
          </a:xfrm>
        </p:spPr>
        <p:txBody>
          <a:bodyPr>
            <a:normAutofit fontScale="85000" lnSpcReduction="20000"/>
          </a:bodyPr>
          <a:lstStyle/>
          <a:p>
            <a:r>
              <a:rPr lang="en-GB" dirty="0"/>
              <a:t>Client side rules </a:t>
            </a:r>
          </a:p>
          <a:p>
            <a:pPr lvl="1"/>
            <a:r>
              <a:rPr lang="en-GB" dirty="0"/>
              <a:t>Always run when a user changes focus within an edit form e.g. tabbing between fields</a:t>
            </a:r>
          </a:p>
          <a:p>
            <a:pPr lvl="1"/>
            <a:r>
              <a:rPr lang="en-GB" dirty="0"/>
              <a:t>Their operation is limited to setting or correcting values and performing basic static data queries</a:t>
            </a:r>
          </a:p>
          <a:p>
            <a:pPr lvl="1">
              <a:lnSpc>
                <a:spcPct val="120000"/>
              </a:lnSpc>
            </a:pPr>
            <a:r>
              <a:rPr lang="en-GB" dirty="0"/>
              <a:t>Queuing or triggering actions is not possible and associated action utilities are unavailable</a:t>
            </a:r>
          </a:p>
          <a:p>
            <a:pPr lvl="1"/>
            <a:r>
              <a:rPr lang="en-GB" dirty="0"/>
              <a:t>Revalidation is not performed as part of rule execution</a:t>
            </a:r>
          </a:p>
          <a:p>
            <a:pPr lvl="1"/>
            <a:endParaRPr lang="en-GB" dirty="0"/>
          </a:p>
          <a:p>
            <a:r>
              <a:rPr lang="en-GB" dirty="0"/>
              <a:t>Server side rules </a:t>
            </a:r>
          </a:p>
          <a:p>
            <a:pPr lvl="1"/>
            <a:r>
              <a:rPr lang="en-GB" dirty="0"/>
              <a:t>Run only on a rule’s specified state and when the rule’s designated application type is reached</a:t>
            </a:r>
          </a:p>
          <a:p>
            <a:pPr lvl="1"/>
            <a:r>
              <a:rPr lang="en-GB" dirty="0"/>
              <a:t>Can perform actions via the action </a:t>
            </a:r>
            <a:r>
              <a:rPr lang="en-GB" dirty="0" err="1"/>
              <a:t>util</a:t>
            </a:r>
            <a:endParaRPr lang="en-GB" dirty="0"/>
          </a:p>
          <a:p>
            <a:pPr lvl="2"/>
            <a:r>
              <a:rPr lang="en-GB" dirty="0"/>
              <a:t>Changing market filters</a:t>
            </a:r>
          </a:p>
          <a:p>
            <a:pPr lvl="2"/>
            <a:r>
              <a:rPr lang="en-GB" dirty="0"/>
              <a:t>Revalidating or changing child records e.g. when a GRID changes</a:t>
            </a:r>
          </a:p>
          <a:p>
            <a:pPr lvl="1"/>
            <a:r>
              <a:rPr lang="en-GB" dirty="0"/>
              <a:t>Can perform lookups requiring database access e.g. </a:t>
            </a:r>
          </a:p>
          <a:p>
            <a:pPr lvl="2"/>
            <a:r>
              <a:rPr lang="en-GB" dirty="0"/>
              <a:t>Querying a trading account’s SSI population</a:t>
            </a:r>
          </a:p>
          <a:p>
            <a:pPr lvl="2"/>
            <a:r>
              <a:rPr lang="en-GB" dirty="0"/>
              <a:t>Query a settlement institution’s related SSI population</a:t>
            </a:r>
          </a:p>
        </p:txBody>
      </p:sp>
    </p:spTree>
    <p:extLst>
      <p:ext uri="{BB962C8B-B14F-4D97-AF65-F5344CB8AC3E}">
        <p14:creationId xmlns:p14="http://schemas.microsoft.com/office/powerpoint/2010/main" val="289530655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Application Type</a:t>
            </a:r>
          </a:p>
        </p:txBody>
      </p:sp>
      <p:sp>
        <p:nvSpPr>
          <p:cNvPr id="3" name="Content Placeholder 2"/>
          <p:cNvSpPr>
            <a:spLocks noGrp="1"/>
          </p:cNvSpPr>
          <p:nvPr>
            <p:ph idx="1"/>
          </p:nvPr>
        </p:nvSpPr>
        <p:spPr>
          <a:xfrm>
            <a:off x="693044" y="3242930"/>
            <a:ext cx="8694539" cy="3566027"/>
          </a:xfrm>
        </p:spPr>
        <p:txBody>
          <a:bodyPr>
            <a:normAutofit fontScale="92500" lnSpcReduction="20000"/>
          </a:bodyPr>
          <a:lstStyle/>
          <a:p>
            <a:r>
              <a:rPr lang="en-GB" dirty="0"/>
              <a:t>Both Change and Update come before anything else happens</a:t>
            </a:r>
          </a:p>
          <a:p>
            <a:pPr lvl="1"/>
            <a:r>
              <a:rPr lang="en-GB" dirty="0"/>
              <a:t>If you wanted to block a change, this is where you would do it</a:t>
            </a:r>
          </a:p>
          <a:p>
            <a:pPr lvl="1"/>
            <a:endParaRPr lang="en-GB" dirty="0"/>
          </a:p>
          <a:p>
            <a:r>
              <a:rPr lang="en-GB" dirty="0"/>
              <a:t>State Entry is where most rules would run</a:t>
            </a:r>
          </a:p>
          <a:p>
            <a:pPr lvl="1"/>
            <a:r>
              <a:rPr lang="en-GB" dirty="0"/>
              <a:t>If you wanted to define a default value, this is where you would do that</a:t>
            </a:r>
          </a:p>
          <a:p>
            <a:endParaRPr lang="en-GB" dirty="0"/>
          </a:p>
          <a:p>
            <a:r>
              <a:rPr lang="en-GB" dirty="0"/>
              <a:t>Post State Entry is where you would manipulate the object after the current operation has been applied and other rules have run</a:t>
            </a:r>
          </a:p>
          <a:p>
            <a:pPr lvl="1"/>
            <a:r>
              <a:rPr lang="en-GB" dirty="0"/>
              <a:t>This is where you would repair incorrect data</a:t>
            </a:r>
          </a:p>
        </p:txBody>
      </p:sp>
      <p:graphicFrame>
        <p:nvGraphicFramePr>
          <p:cNvPr id="4" name="Diagram 3"/>
          <p:cNvGraphicFramePr/>
          <p:nvPr>
            <p:extLst>
              <p:ext uri="{D42A27DB-BD31-4B8C-83A1-F6EECF244321}">
                <p14:modId xmlns:p14="http://schemas.microsoft.com/office/powerpoint/2010/main" val="3964702651"/>
              </p:ext>
            </p:extLst>
          </p:nvPr>
        </p:nvGraphicFramePr>
        <p:xfrm>
          <a:off x="693043" y="2038663"/>
          <a:ext cx="8694539" cy="1031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327860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91115" y="2533868"/>
            <a:ext cx="8729331" cy="4629409"/>
          </a:xfrm>
          <a:prstGeom prst="rect">
            <a:avLst/>
          </a:prstGeom>
          <a:noFill/>
        </p:spPr>
        <p:txBody>
          <a:bodyPr wrap="square" rtlCol="0">
            <a:spAutoFit/>
          </a:bodyPr>
          <a:lstStyle/>
          <a:p>
            <a:pPr marL="285736" indent="-285736">
              <a:buFont typeface="Arial" panose="020B0604020202020204" pitchFamily="34" charset="0"/>
              <a:buChar char="•"/>
            </a:pPr>
            <a:r>
              <a:rPr lang="en-GB" sz="2268" dirty="0"/>
              <a:t>Change</a:t>
            </a:r>
          </a:p>
          <a:p>
            <a:pPr marL="742913" lvl="1" indent="-285736">
              <a:buFont typeface="Arial" panose="020B0604020202020204" pitchFamily="34" charset="0"/>
              <a:buChar char="•"/>
            </a:pPr>
            <a:r>
              <a:rPr lang="en-GB" sz="2268" dirty="0"/>
              <a:t>Allows rules to be executed when a ‘Change’ action is performed on a record</a:t>
            </a:r>
          </a:p>
          <a:p>
            <a:pPr marL="742913" lvl="1" indent="-285736">
              <a:buFont typeface="Arial" panose="020B0604020202020204" pitchFamily="34" charset="0"/>
              <a:buChar char="•"/>
            </a:pPr>
            <a:r>
              <a:rPr lang="en-GB" sz="2268" dirty="0"/>
              <a:t>Use this for rules that change data in non-stable states such as Editing</a:t>
            </a:r>
          </a:p>
          <a:p>
            <a:pPr marL="742913" lvl="1" indent="-285736">
              <a:buFont typeface="Arial" panose="020B0604020202020204" pitchFamily="34" charset="0"/>
              <a:buChar char="•"/>
            </a:pPr>
            <a:r>
              <a:rPr lang="en-GB" sz="2268" dirty="0"/>
              <a:t>Use this rather than writing a rule against resulting stable states such as Approved, Invalid or Pending</a:t>
            </a:r>
          </a:p>
          <a:p>
            <a:pPr marL="742913" lvl="1" indent="-285736">
              <a:buFont typeface="Arial" panose="020B0604020202020204" pitchFamily="34" charset="0"/>
              <a:buChar char="•"/>
            </a:pPr>
            <a:endParaRPr lang="en-GB" sz="2268" dirty="0"/>
          </a:p>
          <a:p>
            <a:pPr marL="285736" indent="-285736">
              <a:buFont typeface="Arial" panose="020B0604020202020204" pitchFamily="34" charset="0"/>
              <a:buChar char="•"/>
            </a:pPr>
            <a:r>
              <a:rPr lang="en-GB" sz="2268" dirty="0"/>
              <a:t>Update</a:t>
            </a:r>
          </a:p>
          <a:p>
            <a:pPr marL="742913" lvl="1" indent="-285736">
              <a:buFont typeface="Arial" panose="020B0604020202020204" pitchFamily="34" charset="0"/>
              <a:buChar char="•"/>
            </a:pPr>
            <a:r>
              <a:rPr lang="en-GB" sz="2268" dirty="0"/>
              <a:t>Update actions are only performed when data is updated from a vendor source such as Alert. </a:t>
            </a:r>
          </a:p>
          <a:p>
            <a:pPr marL="742913" lvl="1" indent="-285736">
              <a:buFont typeface="Arial" panose="020B0604020202020204" pitchFamily="34" charset="0"/>
              <a:buChar char="•"/>
            </a:pPr>
            <a:r>
              <a:rPr lang="en-GB" sz="2268" dirty="0"/>
              <a:t>Use this for rules that should only apply to updates from a vendor source (Alert) as opposed to manual updates</a:t>
            </a:r>
          </a:p>
        </p:txBody>
      </p:sp>
      <p:sp>
        <p:nvSpPr>
          <p:cNvPr id="8" name="Title 1"/>
          <p:cNvSpPr>
            <a:spLocks noGrp="1"/>
          </p:cNvSpPr>
          <p:nvPr>
            <p:ph type="title"/>
          </p:nvPr>
        </p:nvSpPr>
        <p:spPr>
          <a:xfrm>
            <a:off x="1096962" y="1396682"/>
            <a:ext cx="7886700" cy="803594"/>
          </a:xfrm>
        </p:spPr>
        <p:txBody>
          <a:bodyPr>
            <a:noAutofit/>
          </a:bodyPr>
          <a:lstStyle/>
          <a:p>
            <a:r>
              <a:rPr lang="en-GB" dirty="0"/>
              <a:t>Application Type - Change vs Update </a:t>
            </a:r>
          </a:p>
        </p:txBody>
      </p:sp>
    </p:spTree>
    <p:extLst>
      <p:ext uri="{BB962C8B-B14F-4D97-AF65-F5344CB8AC3E}">
        <p14:creationId xmlns:p14="http://schemas.microsoft.com/office/powerpoint/2010/main" val="36347013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‘Change’ vs ‘Update’ Examples</a:t>
            </a:r>
          </a:p>
        </p:txBody>
      </p:sp>
      <p:sp>
        <p:nvSpPr>
          <p:cNvPr id="3" name="Content Placeholder 2"/>
          <p:cNvSpPr>
            <a:spLocks noGrp="1"/>
          </p:cNvSpPr>
          <p:nvPr>
            <p:ph idx="1"/>
          </p:nvPr>
        </p:nvSpPr>
        <p:spPr>
          <a:xfrm>
            <a:off x="1096964" y="2200278"/>
            <a:ext cx="8104803" cy="4747305"/>
          </a:xfrm>
        </p:spPr>
        <p:txBody>
          <a:bodyPr>
            <a:noAutofit/>
          </a:bodyPr>
          <a:lstStyle/>
          <a:p>
            <a:pPr marL="0" indent="0">
              <a:buNone/>
            </a:pPr>
            <a:r>
              <a:rPr lang="en-GB" sz="1600" b="1" dirty="0"/>
              <a:t>Change Example: </a:t>
            </a:r>
          </a:p>
          <a:p>
            <a:r>
              <a:rPr lang="en-GB" sz="1600" dirty="0"/>
              <a:t>A user makes an edit to an SSI</a:t>
            </a:r>
          </a:p>
          <a:p>
            <a:r>
              <a:rPr lang="en-GB" sz="1600" dirty="0"/>
              <a:t>Updates an Account Ref in the Local Agent Step</a:t>
            </a:r>
          </a:p>
          <a:p>
            <a:r>
              <a:rPr lang="en-GB" sz="1600" dirty="0"/>
              <a:t>The user has to press the ‘Change’ button in the iMeta SSI UI</a:t>
            </a:r>
          </a:p>
          <a:p>
            <a:pPr lvl="1"/>
            <a:r>
              <a:rPr lang="en-GB" sz="1400" dirty="0"/>
              <a:t>This initiates execution of the ‘</a:t>
            </a:r>
            <a:r>
              <a:rPr lang="en-GB" sz="1400" dirty="0" err="1"/>
              <a:t>ChangeAction</a:t>
            </a:r>
            <a:r>
              <a:rPr lang="en-GB" sz="1400" dirty="0"/>
              <a:t>’ on the record.</a:t>
            </a:r>
          </a:p>
          <a:p>
            <a:r>
              <a:rPr lang="en-GB" sz="1600" dirty="0"/>
              <a:t>Upon initiation of the ‘</a:t>
            </a:r>
            <a:r>
              <a:rPr lang="en-GB" sz="1600" dirty="0" err="1"/>
              <a:t>ChangeAction</a:t>
            </a:r>
            <a:r>
              <a:rPr lang="en-GB" sz="1600" dirty="0"/>
              <a:t>’ </a:t>
            </a:r>
          </a:p>
          <a:p>
            <a:pPr lvl="1"/>
            <a:r>
              <a:rPr lang="en-GB" sz="1400" dirty="0"/>
              <a:t>iMeta SSI runs all workflow rules with the ‘Change’ Application Type</a:t>
            </a:r>
          </a:p>
          <a:p>
            <a:r>
              <a:rPr lang="en-GB" sz="1600" dirty="0"/>
              <a:t>The ‘Change’ </a:t>
            </a:r>
            <a:r>
              <a:rPr lang="en-GB" sz="1600" dirty="0" err="1"/>
              <a:t>ChangeAction</a:t>
            </a:r>
            <a:r>
              <a:rPr lang="en-GB" sz="1600" dirty="0"/>
              <a:t> can be run from the majority of states</a:t>
            </a:r>
          </a:p>
          <a:p>
            <a:endParaRPr lang="en-GB" sz="1600" dirty="0"/>
          </a:p>
          <a:p>
            <a:pPr marL="0" indent="0">
              <a:buNone/>
            </a:pPr>
            <a:r>
              <a:rPr lang="en-GB" sz="1600" b="1" dirty="0"/>
              <a:t>Update Example:</a:t>
            </a:r>
          </a:p>
          <a:p>
            <a:r>
              <a:rPr lang="en-GB" sz="1600" dirty="0"/>
              <a:t>Alert </a:t>
            </a:r>
            <a:r>
              <a:rPr lang="en-GB" sz="1600" dirty="0" err="1"/>
              <a:t>Poller</a:t>
            </a:r>
            <a:r>
              <a:rPr lang="en-GB" sz="1600" dirty="0"/>
              <a:t> informs the Alert Downloader new data needs to be retrieved from Alert</a:t>
            </a:r>
          </a:p>
          <a:p>
            <a:r>
              <a:rPr lang="en-GB" sz="1600" dirty="0"/>
              <a:t>Alert Downloader performs the download</a:t>
            </a:r>
          </a:p>
          <a:p>
            <a:r>
              <a:rPr lang="en-GB" sz="1600" dirty="0"/>
              <a:t>Alert Downloader updates the SSI Cache</a:t>
            </a:r>
          </a:p>
          <a:p>
            <a:r>
              <a:rPr lang="en-GB" sz="1600" dirty="0"/>
              <a:t>Alert Downloader locates the matching SSI record</a:t>
            </a:r>
          </a:p>
          <a:p>
            <a:r>
              <a:rPr lang="en-GB" sz="1600" dirty="0"/>
              <a:t>The updated Alert SSI data is written into the SSI record</a:t>
            </a:r>
          </a:p>
          <a:p>
            <a:pPr lvl="1"/>
            <a:r>
              <a:rPr lang="en-GB" sz="1400" dirty="0"/>
              <a:t>The Update ‘</a:t>
            </a:r>
            <a:r>
              <a:rPr lang="en-GB" sz="1400" dirty="0" err="1"/>
              <a:t>ChangeAction</a:t>
            </a:r>
            <a:r>
              <a:rPr lang="en-GB" sz="1400" dirty="0"/>
              <a:t>’ is then initiated</a:t>
            </a:r>
          </a:p>
          <a:p>
            <a:r>
              <a:rPr lang="en-GB" sz="1600" dirty="0"/>
              <a:t>Upon initiation of the ‘</a:t>
            </a:r>
            <a:r>
              <a:rPr lang="en-GB" sz="1600" dirty="0" err="1"/>
              <a:t>ChangeAction</a:t>
            </a:r>
            <a:r>
              <a:rPr lang="en-GB" sz="1600" dirty="0"/>
              <a:t>’ </a:t>
            </a:r>
          </a:p>
          <a:p>
            <a:pPr lvl="1"/>
            <a:r>
              <a:rPr lang="en-GB" sz="1400" dirty="0"/>
              <a:t>iMeta SSI runs all workflow rules with the ‘Update’ Application Type</a:t>
            </a:r>
          </a:p>
          <a:p>
            <a:endParaRPr lang="en-GB" sz="1600" dirty="0"/>
          </a:p>
          <a:p>
            <a:pPr marL="0" indent="0">
              <a:buNone/>
            </a:pPr>
            <a:endParaRPr lang="en-GB" sz="1600" dirty="0"/>
          </a:p>
          <a:p>
            <a:pPr marL="0" indent="0">
              <a:buNone/>
            </a:pPr>
            <a:endParaRPr lang="en-GB" sz="1600" dirty="0"/>
          </a:p>
        </p:txBody>
      </p:sp>
    </p:spTree>
    <p:extLst>
      <p:ext uri="{BB962C8B-B14F-4D97-AF65-F5344CB8AC3E}">
        <p14:creationId xmlns:p14="http://schemas.microsoft.com/office/powerpoint/2010/main" val="16368223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400" dirty="0"/>
              <a:t>Application Type - State Entry vs Post State Entry</a:t>
            </a:r>
          </a:p>
        </p:txBody>
      </p:sp>
      <p:sp>
        <p:nvSpPr>
          <p:cNvPr id="3" name="Content Placeholder 2"/>
          <p:cNvSpPr>
            <a:spLocks noGrp="1"/>
          </p:cNvSpPr>
          <p:nvPr>
            <p:ph idx="1"/>
          </p:nvPr>
        </p:nvSpPr>
        <p:spPr>
          <a:xfrm>
            <a:off x="693045" y="2369344"/>
            <a:ext cx="8694538" cy="4711940"/>
          </a:xfrm>
        </p:spPr>
        <p:txBody>
          <a:bodyPr>
            <a:normAutofit fontScale="85000" lnSpcReduction="10000"/>
          </a:bodyPr>
          <a:lstStyle/>
          <a:p>
            <a:r>
              <a:rPr lang="en-GB" dirty="0"/>
              <a:t>State Entry</a:t>
            </a:r>
          </a:p>
          <a:p>
            <a:pPr lvl="1"/>
            <a:r>
              <a:rPr lang="en-GB" dirty="0"/>
              <a:t>Use this for rules that make changes to records, when you require that the change be triggered by the state changing on the record (to one of the selected states), by any available means</a:t>
            </a:r>
          </a:p>
          <a:p>
            <a:pPr lvl="2"/>
            <a:r>
              <a:rPr lang="en-GB" dirty="0"/>
              <a:t>E.g. Revalidation, Closure</a:t>
            </a:r>
          </a:p>
          <a:p>
            <a:pPr lvl="2"/>
            <a:r>
              <a:rPr lang="en-GB" dirty="0"/>
              <a:t>Different to Change in that Change will only occur when a Change Action is performed against the data</a:t>
            </a:r>
          </a:p>
          <a:p>
            <a:pPr lvl="1"/>
            <a:r>
              <a:rPr lang="en-GB" dirty="0"/>
              <a:t>Changes will be persisted, saved to the database, in one operation</a:t>
            </a:r>
          </a:p>
          <a:p>
            <a:pPr lvl="1"/>
            <a:endParaRPr lang="en-GB" dirty="0"/>
          </a:p>
          <a:p>
            <a:r>
              <a:rPr lang="en-GB" dirty="0"/>
              <a:t>Post State Entry</a:t>
            </a:r>
          </a:p>
          <a:p>
            <a:pPr lvl="1"/>
            <a:r>
              <a:rPr lang="en-GB" dirty="0"/>
              <a:t>Use this for repair rules</a:t>
            </a:r>
          </a:p>
          <a:p>
            <a:pPr lvl="2"/>
            <a:r>
              <a:rPr lang="en-GB" dirty="0"/>
              <a:t>iMeta SSI will generate an explicit audit record for the repair</a:t>
            </a:r>
          </a:p>
          <a:p>
            <a:pPr lvl="1"/>
            <a:r>
              <a:rPr lang="en-GB" dirty="0"/>
              <a:t>If your workflow rule changes a record…</a:t>
            </a:r>
          </a:p>
          <a:p>
            <a:pPr lvl="2"/>
            <a:r>
              <a:rPr lang="en-GB" dirty="0"/>
              <a:t>The changes will only be persisted, saved to the database, if your rule explicitly calls a function </a:t>
            </a:r>
          </a:p>
          <a:p>
            <a:pPr lvl="3"/>
            <a:r>
              <a:rPr lang="en-GB" dirty="0"/>
              <a:t>E.g. </a:t>
            </a:r>
            <a:r>
              <a:rPr lang="en-GB" dirty="0" err="1"/>
              <a:t>ValidaitonUtil.SetToRevalidate</a:t>
            </a:r>
            <a:r>
              <a:rPr lang="en-GB" dirty="0"/>
              <a:t>()</a:t>
            </a:r>
          </a:p>
          <a:p>
            <a:pPr lvl="3"/>
            <a:r>
              <a:rPr lang="en-GB" dirty="0"/>
              <a:t>This function revalidates the record and persists the record as Approved or Invalid based on the result of the validation</a:t>
            </a:r>
          </a:p>
        </p:txBody>
      </p:sp>
    </p:spTree>
    <p:extLst>
      <p:ext uri="{BB962C8B-B14F-4D97-AF65-F5344CB8AC3E}">
        <p14:creationId xmlns:p14="http://schemas.microsoft.com/office/powerpoint/2010/main" val="42806968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400" dirty="0"/>
              <a:t>Application Type - State Entry vs Post State Entry</a:t>
            </a:r>
          </a:p>
        </p:txBody>
      </p:sp>
      <p:sp>
        <p:nvSpPr>
          <p:cNvPr id="3" name="Content Placeholder 2"/>
          <p:cNvSpPr>
            <a:spLocks noGrp="1"/>
          </p:cNvSpPr>
          <p:nvPr>
            <p:ph idx="1"/>
          </p:nvPr>
        </p:nvSpPr>
        <p:spPr>
          <a:xfrm>
            <a:off x="946485" y="2369346"/>
            <a:ext cx="8272538" cy="4337845"/>
          </a:xfrm>
        </p:spPr>
        <p:txBody>
          <a:bodyPr>
            <a:noAutofit/>
          </a:bodyPr>
          <a:lstStyle/>
          <a:p>
            <a:r>
              <a:rPr lang="en-GB" sz="2000" dirty="0"/>
              <a:t>A rule moves Settlement Agent Name 2 to </a:t>
            </a:r>
            <a:br>
              <a:rPr lang="en-GB" sz="2000" dirty="0"/>
            </a:br>
            <a:r>
              <a:rPr lang="en-GB" sz="2000" dirty="0"/>
              <a:t>Settlement Agent Name where the </a:t>
            </a:r>
            <a:br>
              <a:rPr lang="en-GB" sz="2000" dirty="0"/>
            </a:br>
            <a:r>
              <a:rPr lang="en-GB" sz="2000" dirty="0"/>
              <a:t>Settlement Agent Name was empty</a:t>
            </a:r>
          </a:p>
          <a:p>
            <a:r>
              <a:rPr lang="en-GB" sz="2000" dirty="0"/>
              <a:t>Repairing data on State Entry </a:t>
            </a:r>
          </a:p>
          <a:p>
            <a:pPr marL="800060" lvl="1" indent="-342883"/>
            <a:r>
              <a:rPr lang="en-GB" sz="1800" dirty="0"/>
              <a:t>Generates 1 audit record</a:t>
            </a:r>
          </a:p>
          <a:p>
            <a:pPr marL="342883" indent="-342883"/>
            <a:endParaRPr lang="en-GB" sz="2000" dirty="0"/>
          </a:p>
          <a:p>
            <a:pPr marL="342883" indent="-342883"/>
            <a:endParaRPr lang="en-GB" sz="2000" dirty="0"/>
          </a:p>
          <a:p>
            <a:pPr marL="342883" indent="-342883"/>
            <a:endParaRPr lang="en-GB" sz="2000" dirty="0"/>
          </a:p>
          <a:p>
            <a:pPr marL="342883" indent="-342883"/>
            <a:r>
              <a:rPr lang="en-GB" sz="2000" dirty="0"/>
              <a:t>Repairing data on </a:t>
            </a:r>
          </a:p>
          <a:p>
            <a:pPr marL="0" indent="0">
              <a:buNone/>
            </a:pPr>
            <a:r>
              <a:rPr lang="en-GB" sz="2000" dirty="0"/>
              <a:t>	Post State Entry </a:t>
            </a:r>
          </a:p>
          <a:p>
            <a:pPr marL="800060" lvl="1" indent="-342883"/>
            <a:r>
              <a:rPr lang="en-GB" sz="1800" dirty="0"/>
              <a:t>Generates 2 audit </a:t>
            </a:r>
            <a:br>
              <a:rPr lang="en-GB" sz="1800" dirty="0"/>
            </a:br>
            <a:r>
              <a:rPr lang="en-GB" sz="1800" dirty="0"/>
              <a:t>records</a:t>
            </a:r>
          </a:p>
          <a:p>
            <a:pPr marL="1200090" lvl="2" indent="-285736"/>
            <a:r>
              <a:rPr lang="en-GB" sz="1400" dirty="0"/>
              <a:t>1 for the invalid data </a:t>
            </a:r>
          </a:p>
          <a:p>
            <a:pPr marL="1200090" lvl="2" indent="-285736"/>
            <a:r>
              <a:rPr lang="en-GB" sz="1400" dirty="0"/>
              <a:t>1 for the repair operation</a:t>
            </a:r>
          </a:p>
          <a:p>
            <a:pPr marL="342883" indent="-342883"/>
            <a:endParaRPr lang="en-GB" sz="2000" dirty="0"/>
          </a:p>
          <a:p>
            <a:endParaRPr lang="en-GB" sz="2000" dirty="0"/>
          </a:p>
        </p:txBody>
      </p:sp>
      <p:pic>
        <p:nvPicPr>
          <p:cNvPr id="17410"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845" y="2369345"/>
            <a:ext cx="2374908" cy="171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6809" y="4940036"/>
            <a:ext cx="2442584" cy="175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4845" y="4936873"/>
            <a:ext cx="2458774" cy="1770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flipH="1">
            <a:off x="5895995" y="5704686"/>
            <a:ext cx="265961" cy="2816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112020" y="5557134"/>
            <a:ext cx="728663" cy="261610"/>
          </a:xfrm>
          <a:prstGeom prst="rect">
            <a:avLst/>
          </a:prstGeom>
        </p:spPr>
        <p:txBody>
          <a:bodyPr wrap="square">
            <a:spAutoFit/>
          </a:bodyPr>
          <a:lstStyle/>
          <a:p>
            <a:r>
              <a:rPr lang="en-GB" sz="1100" b="1" dirty="0">
                <a:solidFill>
                  <a:srgbClr val="FF0000"/>
                </a:solidFill>
              </a:rPr>
              <a:t>Invalid</a:t>
            </a:r>
            <a:endParaRPr lang="en-GB" sz="2268" b="1" dirty="0">
              <a:solidFill>
                <a:srgbClr val="FF0000"/>
              </a:solidFill>
            </a:endParaRPr>
          </a:p>
        </p:txBody>
      </p:sp>
      <p:cxnSp>
        <p:nvCxnSpPr>
          <p:cNvPr id="16" name="Straight Arrow Connector 15"/>
          <p:cNvCxnSpPr/>
          <p:nvPr/>
        </p:nvCxnSpPr>
        <p:spPr>
          <a:xfrm flipH="1">
            <a:off x="8096734" y="5675931"/>
            <a:ext cx="341123" cy="202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421398" y="5545122"/>
            <a:ext cx="833345" cy="261610"/>
          </a:xfrm>
          <a:prstGeom prst="rect">
            <a:avLst/>
          </a:prstGeom>
        </p:spPr>
        <p:txBody>
          <a:bodyPr wrap="square">
            <a:spAutoFit/>
          </a:bodyPr>
          <a:lstStyle/>
          <a:p>
            <a:r>
              <a:rPr lang="en-GB" sz="1100" b="1" dirty="0">
                <a:solidFill>
                  <a:srgbClr val="FF0000"/>
                </a:solidFill>
              </a:rPr>
              <a:t>Repaired</a:t>
            </a:r>
          </a:p>
        </p:txBody>
      </p:sp>
    </p:spTree>
    <p:extLst>
      <p:ext uri="{BB962C8B-B14F-4D97-AF65-F5344CB8AC3E}">
        <p14:creationId xmlns:p14="http://schemas.microsoft.com/office/powerpoint/2010/main" val="32884217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a:t>Application Type continued…</a:t>
            </a:r>
          </a:p>
        </p:txBody>
      </p:sp>
      <p:sp>
        <p:nvSpPr>
          <p:cNvPr id="3" name="Content Placeholder 2"/>
          <p:cNvSpPr>
            <a:spLocks noGrp="1"/>
          </p:cNvSpPr>
          <p:nvPr>
            <p:ph idx="1"/>
          </p:nvPr>
        </p:nvSpPr>
        <p:spPr>
          <a:xfrm>
            <a:off x="693043" y="2369346"/>
            <a:ext cx="8578547" cy="4711938"/>
          </a:xfrm>
        </p:spPr>
        <p:txBody>
          <a:bodyPr>
            <a:normAutofit fontScale="85000" lnSpcReduction="20000"/>
          </a:bodyPr>
          <a:lstStyle/>
          <a:p>
            <a:r>
              <a:rPr lang="en-GB" dirty="0"/>
              <a:t>Do not use State Entry/Post State Entry if you need your workflow rule to evaluate data added or removed from records in non-stable states – use ‘Change’</a:t>
            </a:r>
          </a:p>
          <a:p>
            <a:endParaRPr lang="en-GB" dirty="0"/>
          </a:p>
          <a:p>
            <a:r>
              <a:rPr lang="en-GB" dirty="0"/>
              <a:t>States are entered before records are modified</a:t>
            </a:r>
          </a:p>
          <a:p>
            <a:endParaRPr lang="en-GB" dirty="0"/>
          </a:p>
          <a:p>
            <a:r>
              <a:rPr lang="en-GB" dirty="0"/>
              <a:t>E.g.</a:t>
            </a:r>
          </a:p>
          <a:p>
            <a:pPr lvl="1"/>
            <a:r>
              <a:rPr lang="en-GB" i="1" dirty="0"/>
              <a:t>A user clicks the ‘edit’ button</a:t>
            </a:r>
          </a:p>
          <a:p>
            <a:pPr lvl="1"/>
            <a:r>
              <a:rPr lang="en-GB" i="1" dirty="0"/>
              <a:t>The state machine pushes the record through state entry and post state entry processing</a:t>
            </a:r>
          </a:p>
          <a:p>
            <a:pPr lvl="1"/>
            <a:r>
              <a:rPr lang="en-GB" i="1" dirty="0"/>
              <a:t>A record enters the ‘editing’ state</a:t>
            </a:r>
          </a:p>
          <a:p>
            <a:pPr lvl="1"/>
            <a:r>
              <a:rPr lang="en-GB" i="1" dirty="0"/>
              <a:t>A user then changes some data e.g. BIC or Account Ref</a:t>
            </a:r>
          </a:p>
          <a:p>
            <a:pPr lvl="1"/>
            <a:r>
              <a:rPr lang="en-GB" i="1" dirty="0"/>
              <a:t>A user presses the ‘change’ button</a:t>
            </a:r>
          </a:p>
          <a:p>
            <a:pPr lvl="1"/>
            <a:r>
              <a:rPr lang="en-GB" i="1" dirty="0"/>
              <a:t>The state machine pushes the record through the </a:t>
            </a:r>
            <a:r>
              <a:rPr lang="en-GB" i="1" dirty="0" err="1"/>
              <a:t>ChangeAction</a:t>
            </a:r>
            <a:r>
              <a:rPr lang="en-GB" i="1" dirty="0"/>
              <a:t> process</a:t>
            </a:r>
          </a:p>
          <a:p>
            <a:pPr lvl="1"/>
            <a:r>
              <a:rPr lang="en-GB" i="1" dirty="0"/>
              <a:t>The state machine pushes the record through state entry and post state entry processing of the appropriate state for the record (invalid or pending)</a:t>
            </a:r>
          </a:p>
          <a:p>
            <a:pPr lvl="1"/>
            <a:endParaRPr lang="en-GB" dirty="0"/>
          </a:p>
        </p:txBody>
      </p:sp>
    </p:spTree>
    <p:extLst>
      <p:ext uri="{BB962C8B-B14F-4D97-AF65-F5344CB8AC3E}">
        <p14:creationId xmlns:p14="http://schemas.microsoft.com/office/powerpoint/2010/main" val="3640693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15133"/>
            <a:ext cx="7886700" cy="985142"/>
          </a:xfrm>
        </p:spPr>
        <p:txBody>
          <a:bodyPr/>
          <a:lstStyle/>
          <a:p>
            <a:r>
              <a:rPr lang="en-GB" dirty="0"/>
              <a:t>Trading Accounts</a:t>
            </a:r>
          </a:p>
        </p:txBody>
      </p:sp>
      <p:sp>
        <p:nvSpPr>
          <p:cNvPr id="3" name="Content Placeholder 2"/>
          <p:cNvSpPr>
            <a:spLocks noGrp="1"/>
          </p:cNvSpPr>
          <p:nvPr>
            <p:ph idx="1"/>
          </p:nvPr>
        </p:nvSpPr>
        <p:spPr>
          <a:xfrm>
            <a:off x="1096962" y="2369346"/>
            <a:ext cx="7886700" cy="4444923"/>
          </a:xfrm>
        </p:spPr>
        <p:txBody>
          <a:bodyPr>
            <a:normAutofit/>
          </a:bodyPr>
          <a:lstStyle/>
          <a:p>
            <a:pPr>
              <a:lnSpc>
                <a:spcPct val="150000"/>
              </a:lnSpc>
            </a:pPr>
            <a:r>
              <a:rPr lang="en-GB" sz="2000" dirty="0"/>
              <a:t>Trading Accounts can be created using the following methods:</a:t>
            </a:r>
          </a:p>
          <a:p>
            <a:pPr lvl="1">
              <a:lnSpc>
                <a:spcPct val="150000"/>
              </a:lnSpc>
              <a:buFont typeface="Courier New" panose="02070309020205020404" pitchFamily="49" charset="0"/>
              <a:buChar char="o"/>
            </a:pPr>
            <a:r>
              <a:rPr lang="en-GB" sz="1600" dirty="0"/>
              <a:t>Manually</a:t>
            </a:r>
            <a:endParaRPr lang="en-GB" sz="1600" dirty="0">
              <a:solidFill>
                <a:srgbClr val="FF0000"/>
              </a:solidFill>
            </a:endParaRPr>
          </a:p>
          <a:p>
            <a:pPr lvl="1">
              <a:lnSpc>
                <a:spcPct val="150000"/>
              </a:lnSpc>
              <a:buFont typeface="Courier New" panose="02070309020205020404" pitchFamily="49" charset="0"/>
              <a:buChar char="o"/>
            </a:pPr>
            <a:r>
              <a:rPr lang="en-GB" sz="1600" dirty="0"/>
              <a:t>Import </a:t>
            </a:r>
            <a:r>
              <a:rPr lang="en-GB" sz="1600" dirty="0">
                <a:solidFill>
                  <a:srgbClr val="FF0000"/>
                </a:solidFill>
              </a:rPr>
              <a:t> </a:t>
            </a:r>
          </a:p>
          <a:p>
            <a:pPr lvl="1">
              <a:lnSpc>
                <a:spcPct val="150000"/>
              </a:lnSpc>
              <a:buFont typeface="Courier New" panose="02070309020205020404" pitchFamily="49" charset="0"/>
              <a:buChar char="o"/>
            </a:pPr>
            <a:r>
              <a:rPr lang="en-GB" sz="1600" dirty="0"/>
              <a:t>Downloaded from ALERT</a:t>
            </a:r>
          </a:p>
          <a:p>
            <a:pPr lvl="1">
              <a:lnSpc>
                <a:spcPct val="150000"/>
              </a:lnSpc>
              <a:buFont typeface="Courier New" panose="02070309020205020404" pitchFamily="49" charset="0"/>
              <a:buChar char="o"/>
            </a:pPr>
            <a:r>
              <a:rPr lang="en-GB" sz="1600" b="1" dirty="0"/>
              <a:t>Upstream via SCI</a:t>
            </a:r>
          </a:p>
          <a:p>
            <a:pPr>
              <a:lnSpc>
                <a:spcPct val="150000"/>
              </a:lnSpc>
            </a:pPr>
            <a:r>
              <a:rPr lang="en-GB" sz="2000" dirty="0"/>
              <a:t>Certain fields are required for a Trading Account</a:t>
            </a:r>
          </a:p>
          <a:p>
            <a:pPr lvl="1">
              <a:lnSpc>
                <a:spcPct val="150000"/>
              </a:lnSpc>
              <a:buFont typeface="Courier New" panose="02070309020205020404" pitchFamily="49" charset="0"/>
              <a:buChar char="o"/>
            </a:pPr>
            <a:r>
              <a:rPr lang="en-GB" sz="1600" dirty="0"/>
              <a:t>Address</a:t>
            </a:r>
          </a:p>
          <a:p>
            <a:pPr lvl="1">
              <a:lnSpc>
                <a:spcPct val="150000"/>
              </a:lnSpc>
              <a:buFont typeface="Courier New" panose="02070309020205020404" pitchFamily="49" charset="0"/>
              <a:buChar char="o"/>
            </a:pPr>
            <a:r>
              <a:rPr lang="en-GB" sz="1600" dirty="0"/>
              <a:t>City</a:t>
            </a:r>
          </a:p>
          <a:p>
            <a:pPr lvl="1">
              <a:lnSpc>
                <a:spcPct val="150000"/>
              </a:lnSpc>
              <a:buFont typeface="Courier New" panose="02070309020205020404" pitchFamily="49" charset="0"/>
              <a:buChar char="o"/>
            </a:pPr>
            <a:r>
              <a:rPr lang="en-GB" sz="1600" dirty="0"/>
              <a:t>Country</a:t>
            </a:r>
          </a:p>
          <a:p>
            <a:pPr>
              <a:lnSpc>
                <a:spcPct val="150000"/>
              </a:lnSpc>
            </a:pPr>
            <a:r>
              <a:rPr lang="en-GB" sz="2000" dirty="0"/>
              <a:t>Many Trading Accounts can exist under a Counterparty</a:t>
            </a:r>
          </a:p>
        </p:txBody>
      </p:sp>
    </p:spTree>
    <p:extLst>
      <p:ext uri="{BB962C8B-B14F-4D97-AF65-F5344CB8AC3E}">
        <p14:creationId xmlns:p14="http://schemas.microsoft.com/office/powerpoint/2010/main" val="238301113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Workflow Rule Set Editor </a:t>
            </a:r>
          </a:p>
        </p:txBody>
      </p:sp>
      <p:sp>
        <p:nvSpPr>
          <p:cNvPr id="3" name="Content Placeholder 2"/>
          <p:cNvSpPr>
            <a:spLocks noGrp="1"/>
          </p:cNvSpPr>
          <p:nvPr>
            <p:ph idx="1"/>
          </p:nvPr>
        </p:nvSpPr>
        <p:spPr>
          <a:xfrm>
            <a:off x="693044" y="1903229"/>
            <a:ext cx="8290618" cy="5303150"/>
          </a:xfrm>
        </p:spPr>
        <p:txBody>
          <a:bodyPr>
            <a:noAutofit/>
          </a:bodyPr>
          <a:lstStyle/>
          <a:p>
            <a:pPr>
              <a:lnSpc>
                <a:spcPct val="120000"/>
              </a:lnSpc>
            </a:pPr>
            <a:r>
              <a:rPr lang="en-GB" sz="2000" dirty="0"/>
              <a:t>The rule set editor is displayed when the users clicks to ‘Edit Server Rules’ or ‘Edit Client Rules’</a:t>
            </a:r>
          </a:p>
          <a:p>
            <a:pPr>
              <a:lnSpc>
                <a:spcPct val="120000"/>
              </a:lnSpc>
            </a:pPr>
            <a:r>
              <a:rPr lang="en-GB" sz="2000" dirty="0"/>
              <a:t>Rules can be added or deleted </a:t>
            </a:r>
            <a:br>
              <a:rPr lang="en-GB" sz="2000" dirty="0"/>
            </a:br>
            <a:r>
              <a:rPr lang="en-GB" sz="2000" dirty="0"/>
              <a:t>using the buttons at the top</a:t>
            </a:r>
          </a:p>
          <a:p>
            <a:pPr>
              <a:lnSpc>
                <a:spcPct val="120000"/>
              </a:lnSpc>
            </a:pPr>
            <a:r>
              <a:rPr lang="en-GB" sz="2000" dirty="0"/>
              <a:t>Each Rule Set can contain many </a:t>
            </a:r>
            <a:br>
              <a:rPr lang="en-GB" sz="2000" dirty="0"/>
            </a:br>
            <a:r>
              <a:rPr lang="en-GB" sz="2000" dirty="0"/>
              <a:t>rules identified by a name</a:t>
            </a:r>
          </a:p>
          <a:p>
            <a:pPr>
              <a:lnSpc>
                <a:spcPct val="120000"/>
              </a:lnSpc>
            </a:pPr>
            <a:r>
              <a:rPr lang="en-GB" sz="2000" dirty="0"/>
              <a:t>Higher Priority Rules are run </a:t>
            </a:r>
            <a:br>
              <a:rPr lang="en-GB" sz="2000" dirty="0"/>
            </a:br>
            <a:r>
              <a:rPr lang="en-GB" sz="2000" dirty="0"/>
              <a:t>before lower ones e.g. 1 before 0</a:t>
            </a:r>
          </a:p>
          <a:p>
            <a:pPr>
              <a:lnSpc>
                <a:spcPct val="120000"/>
              </a:lnSpc>
            </a:pPr>
            <a:r>
              <a:rPr lang="en-GB" sz="2000" dirty="0"/>
              <a:t>Each rule has a condition</a:t>
            </a:r>
          </a:p>
          <a:p>
            <a:pPr lvl="1">
              <a:lnSpc>
                <a:spcPct val="120000"/>
              </a:lnSpc>
            </a:pPr>
            <a:r>
              <a:rPr lang="en-GB" sz="1800" dirty="0"/>
              <a:t>If the condition evaluates true</a:t>
            </a:r>
          </a:p>
          <a:p>
            <a:pPr lvl="2">
              <a:lnSpc>
                <a:spcPct val="120000"/>
              </a:lnSpc>
            </a:pPr>
            <a:r>
              <a:rPr lang="en-GB" sz="1600" dirty="0"/>
              <a:t>‘Then Actions’ are run</a:t>
            </a:r>
          </a:p>
          <a:p>
            <a:pPr lvl="1">
              <a:lnSpc>
                <a:spcPct val="120000"/>
              </a:lnSpc>
            </a:pPr>
            <a:r>
              <a:rPr lang="en-GB" sz="1800" dirty="0"/>
              <a:t>If the condition evaluates false</a:t>
            </a:r>
          </a:p>
          <a:p>
            <a:pPr lvl="2">
              <a:lnSpc>
                <a:spcPct val="120000"/>
              </a:lnSpc>
            </a:pPr>
            <a:r>
              <a:rPr lang="en-GB" sz="1600" dirty="0"/>
              <a:t>‘Else actions’ are run</a:t>
            </a:r>
          </a:p>
          <a:p>
            <a:pPr>
              <a:lnSpc>
                <a:spcPct val="120000"/>
              </a:lnSpc>
            </a:pPr>
            <a:r>
              <a:rPr lang="en-GB" sz="2000" dirty="0"/>
              <a:t>Rules can be active or deactivated </a:t>
            </a:r>
            <a:br>
              <a:rPr lang="en-GB" sz="2000" dirty="0"/>
            </a:br>
            <a:r>
              <a:rPr lang="en-GB" sz="2000" dirty="0"/>
              <a:t>using the active checkbox</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4289" y="2789043"/>
            <a:ext cx="4755453" cy="397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25037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Workflow rule set chaining</a:t>
            </a:r>
          </a:p>
        </p:txBody>
      </p:sp>
      <p:sp>
        <p:nvSpPr>
          <p:cNvPr id="3" name="Content Placeholder 2"/>
          <p:cNvSpPr>
            <a:spLocks noGrp="1"/>
          </p:cNvSpPr>
          <p:nvPr>
            <p:ph idx="1"/>
          </p:nvPr>
        </p:nvSpPr>
        <p:spPr>
          <a:xfrm>
            <a:off x="693044" y="2179675"/>
            <a:ext cx="8801830" cy="4880344"/>
          </a:xfrm>
        </p:spPr>
        <p:txBody>
          <a:bodyPr>
            <a:normAutofit/>
          </a:bodyPr>
          <a:lstStyle/>
          <a:p>
            <a:r>
              <a:rPr lang="en-GB" sz="2400" dirty="0"/>
              <a:t>Determines whether the rule conditions are revaluated when data within the context changes based on an action:</a:t>
            </a:r>
          </a:p>
          <a:p>
            <a:endParaRPr lang="en-GB" sz="2400" dirty="0"/>
          </a:p>
          <a:p>
            <a:pPr lvl="1"/>
            <a:r>
              <a:rPr lang="en-GB" sz="2000" dirty="0"/>
              <a:t>Full Chaining</a:t>
            </a:r>
          </a:p>
          <a:p>
            <a:pPr lvl="2"/>
            <a:r>
              <a:rPr lang="en-GB" sz="1800" dirty="0"/>
              <a:t>Each workflow rule in the rule set is re-evaluated when data on the context changes i.e. if a rule action changes data evaluated by another rule the other rule is re-evaluated</a:t>
            </a:r>
          </a:p>
          <a:p>
            <a:pPr lvl="2"/>
            <a:endParaRPr lang="en-GB" sz="1800" dirty="0"/>
          </a:p>
          <a:p>
            <a:pPr lvl="1"/>
            <a:r>
              <a:rPr lang="en-GB" sz="2000" b="1" dirty="0">
                <a:solidFill>
                  <a:schemeClr val="tx1"/>
                </a:solidFill>
              </a:rPr>
              <a:t>Sequential</a:t>
            </a:r>
          </a:p>
          <a:p>
            <a:pPr lvl="2"/>
            <a:r>
              <a:rPr lang="en-GB" sz="1800" dirty="0"/>
              <a:t>Each workflow rule in the rule set is evaluated in order and will not be re-evaluated if data on the context changes</a:t>
            </a:r>
          </a:p>
          <a:p>
            <a:pPr lvl="2"/>
            <a:endParaRPr lang="en-GB" sz="1800" dirty="0"/>
          </a:p>
          <a:p>
            <a:pPr lvl="1"/>
            <a:r>
              <a:rPr lang="en-GB" sz="2000" dirty="0"/>
              <a:t>Explicit Update Only</a:t>
            </a:r>
          </a:p>
          <a:p>
            <a:pPr lvl="2"/>
            <a:r>
              <a:rPr lang="en-GB" sz="1800" dirty="0"/>
              <a:t>Each workflow rule in the rule set is re-evaluated when a specific call is made to update data on the context</a:t>
            </a:r>
          </a:p>
        </p:txBody>
      </p:sp>
      <p:cxnSp>
        <p:nvCxnSpPr>
          <p:cNvPr id="6" name="Straight Arrow Connector 5"/>
          <p:cNvCxnSpPr/>
          <p:nvPr/>
        </p:nvCxnSpPr>
        <p:spPr>
          <a:xfrm flipH="1" flipV="1">
            <a:off x="6007395" y="5471126"/>
            <a:ext cx="1000127" cy="22066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007521" y="5471126"/>
            <a:ext cx="1886222" cy="441339"/>
          </a:xfrm>
          <a:prstGeom prst="rect">
            <a:avLst/>
          </a:prstGeom>
        </p:spPr>
        <p:txBody>
          <a:bodyPr wrap="none">
            <a:spAutoFit/>
          </a:bodyPr>
          <a:lstStyle/>
          <a:p>
            <a:r>
              <a:rPr lang="en-GB" sz="2268" b="1" dirty="0">
                <a:solidFill>
                  <a:srgbClr val="00B050"/>
                </a:solidFill>
              </a:rPr>
              <a:t>Recommend</a:t>
            </a:r>
            <a:endParaRPr lang="en-GB" sz="2268" dirty="0">
              <a:solidFill>
                <a:srgbClr val="00B050"/>
              </a:solidFill>
            </a:endParaRPr>
          </a:p>
        </p:txBody>
      </p:sp>
    </p:spTree>
    <p:extLst>
      <p:ext uri="{BB962C8B-B14F-4D97-AF65-F5344CB8AC3E}">
        <p14:creationId xmlns:p14="http://schemas.microsoft.com/office/powerpoint/2010/main" val="14173285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Workflow rule re-evaluation</a:t>
            </a:r>
          </a:p>
        </p:txBody>
      </p:sp>
      <p:sp>
        <p:nvSpPr>
          <p:cNvPr id="3" name="Content Placeholder 2"/>
          <p:cNvSpPr>
            <a:spLocks noGrp="1"/>
          </p:cNvSpPr>
          <p:nvPr>
            <p:ph idx="1"/>
          </p:nvPr>
        </p:nvSpPr>
        <p:spPr/>
        <p:txBody>
          <a:bodyPr>
            <a:normAutofit/>
          </a:bodyPr>
          <a:lstStyle/>
          <a:p>
            <a:r>
              <a:rPr lang="en-GB" sz="2400" dirty="0"/>
              <a:t>Determines whether the condition and resulting action of this specific rule within this workflow rule set should be re-evaluated </a:t>
            </a:r>
          </a:p>
          <a:p>
            <a:endParaRPr lang="en-GB" sz="2400" dirty="0"/>
          </a:p>
          <a:p>
            <a:pPr lvl="1"/>
            <a:r>
              <a:rPr lang="en-GB" sz="2000" dirty="0"/>
              <a:t>Re-evaluation occurs following the action of the rule itself and other rules within this rule set</a:t>
            </a:r>
          </a:p>
          <a:p>
            <a:pPr lvl="1"/>
            <a:endParaRPr lang="en-GB" sz="2000" dirty="0"/>
          </a:p>
          <a:p>
            <a:pPr lvl="1"/>
            <a:r>
              <a:rPr lang="en-GB" sz="2000" dirty="0"/>
              <a:t>Useful where actions effect data that is within the scope of other rules’ conditions</a:t>
            </a:r>
          </a:p>
          <a:p>
            <a:pPr lvl="1"/>
            <a:endParaRPr lang="en-GB" sz="2000" dirty="0"/>
          </a:p>
          <a:p>
            <a:pPr lvl="1"/>
            <a:r>
              <a:rPr lang="en-GB" sz="2000" dirty="0"/>
              <a:t>If used incorrectly this will cause iMeta SSI to enter a recursive loop and crash the related processing area</a:t>
            </a:r>
          </a:p>
        </p:txBody>
      </p:sp>
    </p:spTree>
    <p:extLst>
      <p:ext uri="{BB962C8B-B14F-4D97-AF65-F5344CB8AC3E}">
        <p14:creationId xmlns:p14="http://schemas.microsoft.com/office/powerpoint/2010/main" val="64288503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Testing Client Side Workflow Rules</a:t>
            </a:r>
          </a:p>
        </p:txBody>
      </p:sp>
      <p:sp>
        <p:nvSpPr>
          <p:cNvPr id="3" name="Content Placeholder 2"/>
          <p:cNvSpPr>
            <a:spLocks noGrp="1"/>
          </p:cNvSpPr>
          <p:nvPr>
            <p:ph idx="1"/>
          </p:nvPr>
        </p:nvSpPr>
        <p:spPr>
          <a:xfrm>
            <a:off x="944562" y="2369344"/>
            <a:ext cx="8039100" cy="4754470"/>
          </a:xfrm>
        </p:spPr>
        <p:txBody>
          <a:bodyPr>
            <a:normAutofit/>
          </a:bodyPr>
          <a:lstStyle/>
          <a:p>
            <a:r>
              <a:rPr lang="en-GB" sz="2000" dirty="0"/>
              <a:t>System Administration </a:t>
            </a:r>
            <a:br>
              <a:rPr lang="en-GB" sz="2000" dirty="0"/>
            </a:br>
            <a:r>
              <a:rPr lang="en-GB" sz="2000" dirty="0"/>
              <a:t>workflow rule set editor</a:t>
            </a:r>
          </a:p>
          <a:p>
            <a:pPr lvl="1"/>
            <a:r>
              <a:rPr lang="en-GB" sz="1800" dirty="0"/>
              <a:t>‘Test Client Rule’ button</a:t>
            </a:r>
          </a:p>
          <a:p>
            <a:endParaRPr lang="en-GB" sz="2000" dirty="0"/>
          </a:p>
          <a:p>
            <a:r>
              <a:rPr lang="en-GB" sz="2000" dirty="0"/>
              <a:t>This opens a test edit window for </a:t>
            </a:r>
            <a:br>
              <a:rPr lang="en-GB" sz="2000" dirty="0"/>
            </a:br>
            <a:r>
              <a:rPr lang="en-GB" sz="2000" dirty="0"/>
              <a:t>the data type of the rule</a:t>
            </a:r>
          </a:p>
          <a:p>
            <a:pPr lvl="1"/>
            <a:r>
              <a:rPr lang="en-GB" sz="1800" dirty="0"/>
              <a:t>The user can enter data </a:t>
            </a:r>
            <a:br>
              <a:rPr lang="en-GB" sz="1800" dirty="0"/>
            </a:br>
            <a:r>
              <a:rPr lang="en-GB" sz="1800" dirty="0"/>
              <a:t>suitable for testing the rule</a:t>
            </a:r>
          </a:p>
          <a:p>
            <a:endParaRPr lang="en-GB" sz="2000" dirty="0"/>
          </a:p>
          <a:p>
            <a:r>
              <a:rPr lang="en-GB" sz="2000" dirty="0"/>
              <a:t>Client side rules run against the </a:t>
            </a:r>
            <a:br>
              <a:rPr lang="en-GB" sz="2000" dirty="0"/>
            </a:br>
            <a:r>
              <a:rPr lang="en-GB" sz="2000" dirty="0"/>
              <a:t>real client side rule domains</a:t>
            </a:r>
          </a:p>
          <a:p>
            <a:endParaRPr lang="en-GB" sz="2000" dirty="0"/>
          </a:p>
          <a:p>
            <a:r>
              <a:rPr lang="en-GB" sz="2000" dirty="0"/>
              <a:t>The result of the rule will be </a:t>
            </a:r>
            <a:br>
              <a:rPr lang="en-GB" sz="2000" dirty="0"/>
            </a:br>
            <a:r>
              <a:rPr lang="en-GB" sz="2000" dirty="0"/>
              <a:t>displayed in real-time in the test </a:t>
            </a:r>
            <a:br>
              <a:rPr lang="en-GB" sz="2000" dirty="0"/>
            </a:br>
            <a:r>
              <a:rPr lang="en-GB" sz="2000" dirty="0"/>
              <a:t>edit window</a:t>
            </a:r>
          </a:p>
        </p:txBody>
      </p:sp>
      <p:pic>
        <p:nvPicPr>
          <p:cNvPr id="5" name="Picture 4"/>
          <p:cNvPicPr>
            <a:picLocks noChangeAspect="1"/>
          </p:cNvPicPr>
          <p:nvPr/>
        </p:nvPicPr>
        <p:blipFill>
          <a:blip r:embed="rId3"/>
          <a:stretch>
            <a:fillRect/>
          </a:stretch>
        </p:blipFill>
        <p:spPr>
          <a:xfrm>
            <a:off x="4268786" y="2369348"/>
            <a:ext cx="5048250" cy="818787"/>
          </a:xfrm>
          <a:prstGeom prst="rect">
            <a:avLst/>
          </a:prstGeom>
        </p:spPr>
      </p:pic>
      <p:pic>
        <p:nvPicPr>
          <p:cNvPr id="8" name="Picture 7"/>
          <p:cNvPicPr>
            <a:picLocks noChangeAspect="1"/>
          </p:cNvPicPr>
          <p:nvPr/>
        </p:nvPicPr>
        <p:blipFill>
          <a:blip r:embed="rId4"/>
          <a:stretch>
            <a:fillRect/>
          </a:stretch>
        </p:blipFill>
        <p:spPr>
          <a:xfrm>
            <a:off x="5879949" y="3503618"/>
            <a:ext cx="3437091" cy="3386137"/>
          </a:xfrm>
          <a:prstGeom prst="rect">
            <a:avLst/>
          </a:prstGeom>
        </p:spPr>
      </p:pic>
    </p:spTree>
    <p:extLst>
      <p:ext uri="{BB962C8B-B14F-4D97-AF65-F5344CB8AC3E}">
        <p14:creationId xmlns:p14="http://schemas.microsoft.com/office/powerpoint/2010/main" val="83913168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607" y="1291862"/>
            <a:ext cx="8179055" cy="803594"/>
          </a:xfrm>
        </p:spPr>
        <p:txBody>
          <a:bodyPr>
            <a:normAutofit/>
          </a:bodyPr>
          <a:lstStyle/>
          <a:p>
            <a:r>
              <a:rPr lang="en-GB" dirty="0"/>
              <a:t>Testing Server Side Workflow Rules</a:t>
            </a:r>
          </a:p>
        </p:txBody>
      </p:sp>
      <p:sp>
        <p:nvSpPr>
          <p:cNvPr id="3" name="Content Placeholder 2"/>
          <p:cNvSpPr>
            <a:spLocks noGrp="1"/>
          </p:cNvSpPr>
          <p:nvPr>
            <p:ph idx="1"/>
          </p:nvPr>
        </p:nvSpPr>
        <p:spPr>
          <a:xfrm>
            <a:off x="804607" y="2221842"/>
            <a:ext cx="5327391" cy="4923237"/>
          </a:xfrm>
        </p:spPr>
        <p:txBody>
          <a:bodyPr>
            <a:normAutofit fontScale="85000" lnSpcReduction="20000"/>
          </a:bodyPr>
          <a:lstStyle/>
          <a:p>
            <a:pPr>
              <a:lnSpc>
                <a:spcPct val="120000"/>
              </a:lnSpc>
            </a:pPr>
            <a:r>
              <a:rPr lang="en-GB" sz="2000" dirty="0"/>
              <a:t>System Administration </a:t>
            </a:r>
            <a:br>
              <a:rPr lang="en-GB" sz="2000" dirty="0"/>
            </a:br>
            <a:r>
              <a:rPr lang="en-GB" sz="2000" dirty="0"/>
              <a:t>workflow rule set editor</a:t>
            </a:r>
          </a:p>
          <a:p>
            <a:pPr lvl="1">
              <a:lnSpc>
                <a:spcPct val="120000"/>
              </a:lnSpc>
            </a:pPr>
            <a:r>
              <a:rPr lang="en-GB" sz="1800" dirty="0"/>
              <a:t>‘Test Server Rule’ button</a:t>
            </a:r>
          </a:p>
          <a:p>
            <a:pPr lvl="1">
              <a:lnSpc>
                <a:spcPct val="120000"/>
              </a:lnSpc>
            </a:pPr>
            <a:endParaRPr lang="en-GB" sz="1800" dirty="0"/>
          </a:p>
          <a:p>
            <a:pPr>
              <a:lnSpc>
                <a:spcPct val="120000"/>
              </a:lnSpc>
            </a:pPr>
            <a:r>
              <a:rPr lang="en-GB" sz="2000" dirty="0"/>
              <a:t>This opens a test edit window for </a:t>
            </a:r>
            <a:br>
              <a:rPr lang="en-GB" sz="2000" dirty="0"/>
            </a:br>
            <a:r>
              <a:rPr lang="en-GB" sz="2000" dirty="0"/>
              <a:t>the data type of the rule</a:t>
            </a:r>
          </a:p>
          <a:p>
            <a:pPr lvl="1">
              <a:lnSpc>
                <a:spcPct val="120000"/>
              </a:lnSpc>
            </a:pPr>
            <a:r>
              <a:rPr lang="en-GB" sz="1800" dirty="0"/>
              <a:t>The user can enter data </a:t>
            </a:r>
            <a:br>
              <a:rPr lang="en-GB" sz="1800" dirty="0"/>
            </a:br>
            <a:r>
              <a:rPr lang="en-GB" sz="1800" dirty="0"/>
              <a:t>suitable for testing the rule</a:t>
            </a:r>
          </a:p>
          <a:p>
            <a:pPr lvl="1">
              <a:lnSpc>
                <a:spcPct val="120000"/>
              </a:lnSpc>
            </a:pPr>
            <a:endParaRPr lang="en-GB" sz="1800" dirty="0"/>
          </a:p>
          <a:p>
            <a:pPr>
              <a:lnSpc>
                <a:spcPct val="120000"/>
              </a:lnSpc>
            </a:pPr>
            <a:r>
              <a:rPr lang="en-GB" sz="2200" dirty="0"/>
              <a:t>Pressing the ‘Change’ button will run</a:t>
            </a:r>
            <a:br>
              <a:rPr lang="en-GB" sz="2200" dirty="0"/>
            </a:br>
            <a:r>
              <a:rPr lang="en-GB" sz="2200" dirty="0"/>
              <a:t> the rule configuration against a test</a:t>
            </a:r>
            <a:br>
              <a:rPr lang="en-GB" sz="2200" dirty="0"/>
            </a:br>
            <a:r>
              <a:rPr lang="en-GB" sz="2200" dirty="0"/>
              <a:t> domain implementation</a:t>
            </a:r>
          </a:p>
          <a:p>
            <a:pPr>
              <a:lnSpc>
                <a:spcPct val="120000"/>
              </a:lnSpc>
            </a:pPr>
            <a:endParaRPr lang="en-GB" sz="2200" dirty="0"/>
          </a:p>
          <a:p>
            <a:pPr>
              <a:lnSpc>
                <a:spcPct val="120000"/>
              </a:lnSpc>
            </a:pPr>
            <a:r>
              <a:rPr lang="en-GB" sz="2200" dirty="0"/>
              <a:t>A ‘Workflow Results’ dialog window</a:t>
            </a:r>
            <a:br>
              <a:rPr lang="en-GB" sz="2200" dirty="0"/>
            </a:br>
            <a:r>
              <a:rPr lang="en-GB" sz="2200" dirty="0"/>
              <a:t>is then displayed </a:t>
            </a:r>
          </a:p>
          <a:p>
            <a:pPr lvl="1">
              <a:lnSpc>
                <a:spcPct val="120000"/>
              </a:lnSpc>
            </a:pPr>
            <a:r>
              <a:rPr lang="en-GB" sz="1800" dirty="0"/>
              <a:t>It identifies failures occurred running </a:t>
            </a:r>
            <a:br>
              <a:rPr lang="en-GB" sz="1800" dirty="0"/>
            </a:br>
            <a:r>
              <a:rPr lang="en-GB" sz="1800" dirty="0"/>
              <a:t>the rule against the test domain </a:t>
            </a:r>
          </a:p>
          <a:p>
            <a:pPr lvl="1">
              <a:lnSpc>
                <a:spcPct val="120000"/>
              </a:lnSpc>
            </a:pPr>
            <a:r>
              <a:rPr lang="en-GB" sz="1800" dirty="0"/>
              <a:t>It lists some outcomes which didn’t affect </a:t>
            </a:r>
            <a:br>
              <a:rPr lang="en-GB" sz="1800" dirty="0"/>
            </a:br>
            <a:r>
              <a:rPr lang="en-GB" sz="1800" dirty="0"/>
              <a:t>the record directly (e.g. creating a work item)</a:t>
            </a:r>
          </a:p>
        </p:txBody>
      </p:sp>
      <p:pic>
        <p:nvPicPr>
          <p:cNvPr id="8" name="Picture 7"/>
          <p:cNvPicPr>
            <a:picLocks noChangeAspect="1"/>
          </p:cNvPicPr>
          <p:nvPr/>
        </p:nvPicPr>
        <p:blipFill>
          <a:blip r:embed="rId3"/>
          <a:stretch>
            <a:fillRect/>
          </a:stretch>
        </p:blipFill>
        <p:spPr>
          <a:xfrm>
            <a:off x="5879949" y="3503618"/>
            <a:ext cx="3437091" cy="3386137"/>
          </a:xfrm>
          <a:prstGeom prst="rect">
            <a:avLst/>
          </a:prstGeom>
        </p:spPr>
      </p:pic>
      <p:pic>
        <p:nvPicPr>
          <p:cNvPr id="6" name="Picture 5"/>
          <p:cNvPicPr>
            <a:picLocks noChangeAspect="1"/>
          </p:cNvPicPr>
          <p:nvPr/>
        </p:nvPicPr>
        <p:blipFill>
          <a:blip r:embed="rId4"/>
          <a:stretch>
            <a:fillRect/>
          </a:stretch>
        </p:blipFill>
        <p:spPr>
          <a:xfrm>
            <a:off x="4225924" y="2200275"/>
            <a:ext cx="5091112" cy="796722"/>
          </a:xfrm>
          <a:prstGeom prst="rect">
            <a:avLst/>
          </a:prstGeom>
        </p:spPr>
      </p:pic>
    </p:spTree>
    <p:extLst>
      <p:ext uri="{BB962C8B-B14F-4D97-AF65-F5344CB8AC3E}">
        <p14:creationId xmlns:p14="http://schemas.microsoft.com/office/powerpoint/2010/main" val="386597060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Server Side Workflow Rule Test Results</a:t>
            </a:r>
          </a:p>
        </p:txBody>
      </p:sp>
      <p:sp>
        <p:nvSpPr>
          <p:cNvPr id="6" name="TextBox 5"/>
          <p:cNvSpPr txBox="1"/>
          <p:nvPr/>
        </p:nvSpPr>
        <p:spPr>
          <a:xfrm>
            <a:off x="792161" y="2134736"/>
            <a:ext cx="8493580" cy="4585871"/>
          </a:xfrm>
          <a:prstGeom prst="rect">
            <a:avLst/>
          </a:prstGeom>
          <a:noFill/>
        </p:spPr>
        <p:txBody>
          <a:bodyPr wrap="square" rtlCol="0">
            <a:spAutoFit/>
          </a:bodyPr>
          <a:lstStyle/>
          <a:p>
            <a:pPr marL="285736" indent="-285736">
              <a:buFont typeface="Arial" panose="020B0604020202020204" pitchFamily="34" charset="0"/>
              <a:buChar char="•"/>
            </a:pPr>
            <a:r>
              <a:rPr lang="en-GB" sz="1600" dirty="0"/>
              <a:t>Workflow marked to revalidate</a:t>
            </a:r>
          </a:p>
          <a:p>
            <a:pPr marL="742913" lvl="1" indent="-285736">
              <a:buFont typeface="Arial" panose="020B0604020202020204" pitchFamily="34" charset="0"/>
              <a:buChar char="•"/>
            </a:pPr>
            <a:r>
              <a:rPr lang="en-GB" sz="1600" dirty="0"/>
              <a:t>Checked when the rule caused the record to be revalidated</a:t>
            </a:r>
            <a:endParaRPr lang="en-GB" sz="1600" dirty="0">
              <a:ea typeface="Times New Roman" panose="02020603050405020304" pitchFamily="18" charset="0"/>
              <a:cs typeface="Times New Roman" panose="02020603050405020304" pitchFamily="18" charset="0"/>
            </a:endParaRPr>
          </a:p>
          <a:p>
            <a:pPr marL="285736" indent="-285736">
              <a:buFont typeface="Arial" panose="020B0604020202020204" pitchFamily="34" charset="0"/>
              <a:buChar char="•"/>
            </a:pPr>
            <a:r>
              <a:rPr lang="en-GB" sz="1600" dirty="0"/>
              <a:t>Workflow failed to run</a:t>
            </a:r>
          </a:p>
          <a:p>
            <a:pPr marL="742913" lvl="1" indent="-285736">
              <a:buFont typeface="Arial" panose="020B0604020202020204" pitchFamily="34" charset="0"/>
              <a:buChar char="•"/>
            </a:pPr>
            <a:r>
              <a:rPr lang="en-GB" sz="1600" dirty="0"/>
              <a:t>Checked if an error occurred executing the workflow rule</a:t>
            </a:r>
            <a:endParaRPr lang="en-GB" sz="1600" dirty="0">
              <a:ea typeface="Times New Roman" panose="02020603050405020304" pitchFamily="18" charset="0"/>
              <a:cs typeface="Times New Roman" panose="02020603050405020304" pitchFamily="18" charset="0"/>
            </a:endParaRPr>
          </a:p>
          <a:p>
            <a:pPr marL="285736" indent="-285736">
              <a:buFont typeface="Arial" panose="020B0604020202020204" pitchFamily="34" charset="0"/>
              <a:buChar char="•"/>
            </a:pPr>
            <a:r>
              <a:rPr lang="en-GB" sz="1600" dirty="0"/>
              <a:t>Failure Information</a:t>
            </a:r>
          </a:p>
          <a:p>
            <a:pPr marL="742913" lvl="1" indent="-285736">
              <a:buFont typeface="Arial" panose="020B0604020202020204" pitchFamily="34" charset="0"/>
              <a:buChar char="•"/>
            </a:pPr>
            <a:r>
              <a:rPr lang="en-GB" sz="1600" dirty="0"/>
              <a:t>More details on any errors which occurred executing the workflow</a:t>
            </a:r>
          </a:p>
          <a:p>
            <a:pPr marL="285736" indent="-285736" fontAlgn="t">
              <a:buFont typeface="Arial" panose="020B0604020202020204" pitchFamily="34" charset="0"/>
              <a:buChar char="•"/>
            </a:pPr>
            <a:r>
              <a:rPr lang="en-GB" sz="1600" dirty="0">
                <a:latin typeface="Segoe UI" panose="020B0502040204020203" pitchFamily="34" charset="0"/>
              </a:rPr>
              <a:t>Workflow description</a:t>
            </a:r>
            <a:endParaRPr lang="en-GB" sz="2268" dirty="0">
              <a:latin typeface="Arial" panose="020B0604020202020204" pitchFamily="34" charset="0"/>
            </a:endParaRPr>
          </a:p>
          <a:p>
            <a:pPr marL="742913" lvl="1" indent="-285736" fontAlgn="t">
              <a:buFont typeface="Arial" panose="020B0604020202020204" pitchFamily="34" charset="0"/>
              <a:buChar char="•"/>
            </a:pPr>
            <a:r>
              <a:rPr lang="en-GB" sz="1600" dirty="0">
                <a:latin typeface="Segoe UI" panose="020B0502040204020203" pitchFamily="34" charset="0"/>
              </a:rPr>
              <a:t>Name of the workflow rule which was executed</a:t>
            </a:r>
            <a:endParaRPr lang="en-GB" sz="2268" dirty="0">
              <a:latin typeface="Arial" panose="020B0604020202020204" pitchFamily="34" charset="0"/>
            </a:endParaRPr>
          </a:p>
          <a:p>
            <a:endParaRPr lang="en-GB" sz="1600" dirty="0">
              <a:ea typeface="Times New Roman" panose="02020603050405020304" pitchFamily="18" charset="0"/>
              <a:cs typeface="Times New Roman" panose="02020603050405020304" pitchFamily="18" charset="0"/>
            </a:endParaRPr>
          </a:p>
          <a:p>
            <a:r>
              <a:rPr lang="en-GB" sz="1600" dirty="0">
                <a:ea typeface="Times New Roman" panose="02020603050405020304" pitchFamily="18" charset="0"/>
                <a:cs typeface="Times New Roman" panose="02020603050405020304" pitchFamily="18" charset="0"/>
              </a:rPr>
              <a:t>Not Currently in use by SCB</a:t>
            </a:r>
          </a:p>
          <a:p>
            <a:pPr marL="285736" indent="-285736">
              <a:buFont typeface="Arial" panose="020B0604020202020204" pitchFamily="34" charset="0"/>
              <a:buChar char="•"/>
            </a:pPr>
            <a:r>
              <a:rPr lang="en-GB" sz="1200" dirty="0">
                <a:ea typeface="Times New Roman" panose="02020603050405020304" pitchFamily="18" charset="0"/>
                <a:cs typeface="Times New Roman" panose="02020603050405020304" pitchFamily="18" charset="0"/>
              </a:rPr>
              <a:t>User Group</a:t>
            </a:r>
          </a:p>
          <a:p>
            <a:pPr marL="742913" lvl="1" indent="-285736">
              <a:buFont typeface="Arial" panose="020B0604020202020204" pitchFamily="34" charset="0"/>
              <a:buChar char="•"/>
            </a:pPr>
            <a:r>
              <a:rPr lang="en-GB" sz="1200" dirty="0"/>
              <a:t>The user group assigned any task created by the rule</a:t>
            </a:r>
            <a:endParaRPr lang="en-GB" sz="1200" dirty="0">
              <a:ea typeface="Times New Roman" panose="02020603050405020304" pitchFamily="18" charset="0"/>
              <a:cs typeface="Times New Roman" panose="02020603050405020304" pitchFamily="18" charset="0"/>
            </a:endParaRPr>
          </a:p>
          <a:p>
            <a:pPr marL="285736" indent="-285736">
              <a:buFont typeface="Arial" panose="020B0604020202020204" pitchFamily="34" charset="0"/>
              <a:buChar char="•"/>
            </a:pPr>
            <a:r>
              <a:rPr lang="en-GB" sz="1200" dirty="0">
                <a:ea typeface="Times New Roman" panose="02020603050405020304" pitchFamily="18" charset="0"/>
                <a:cs typeface="Times New Roman" panose="02020603050405020304" pitchFamily="18" charset="0"/>
              </a:rPr>
              <a:t>User</a:t>
            </a:r>
          </a:p>
          <a:p>
            <a:pPr marL="742913" lvl="1" indent="-285736">
              <a:buFont typeface="Arial" panose="020B0604020202020204" pitchFamily="34" charset="0"/>
              <a:buChar char="•"/>
            </a:pPr>
            <a:r>
              <a:rPr lang="en-GB" sz="1200" dirty="0"/>
              <a:t>The specific user assigned a task created by the</a:t>
            </a:r>
            <a:br>
              <a:rPr lang="en-GB" sz="1200" dirty="0"/>
            </a:br>
            <a:r>
              <a:rPr lang="en-GB" sz="1200" dirty="0"/>
              <a:t> rule or [Auto Assigned] where a specific user has</a:t>
            </a:r>
            <a:br>
              <a:rPr lang="en-GB" sz="1200" dirty="0"/>
            </a:br>
            <a:r>
              <a:rPr lang="en-GB" sz="1200" dirty="0"/>
              <a:t> not been defined</a:t>
            </a:r>
            <a:endParaRPr lang="en-GB" sz="1200" dirty="0">
              <a:ea typeface="Times New Roman" panose="02020603050405020304" pitchFamily="18" charset="0"/>
              <a:cs typeface="Times New Roman" panose="02020603050405020304" pitchFamily="18" charset="0"/>
            </a:endParaRPr>
          </a:p>
          <a:p>
            <a:pPr marL="285736" indent="-285736">
              <a:buFont typeface="Arial" panose="020B0604020202020204" pitchFamily="34" charset="0"/>
              <a:buChar char="•"/>
            </a:pPr>
            <a:r>
              <a:rPr lang="en-GB" sz="1200" dirty="0">
                <a:ea typeface="Times New Roman" panose="02020603050405020304" pitchFamily="18" charset="0"/>
                <a:cs typeface="Times New Roman" panose="02020603050405020304" pitchFamily="18" charset="0"/>
              </a:rPr>
              <a:t>Due Date</a:t>
            </a:r>
          </a:p>
          <a:p>
            <a:pPr marL="742913" lvl="1" indent="-285736">
              <a:buFont typeface="Arial" panose="020B0604020202020204" pitchFamily="34" charset="0"/>
              <a:buChar char="•"/>
            </a:pPr>
            <a:r>
              <a:rPr lang="en-GB" sz="1200" dirty="0"/>
              <a:t>The due date of any task created by the workflow rule</a:t>
            </a:r>
            <a:endParaRPr lang="en-GB" sz="1200" dirty="0">
              <a:ea typeface="Times New Roman" panose="02020603050405020304" pitchFamily="18" charset="0"/>
              <a:cs typeface="Times New Roman" panose="02020603050405020304" pitchFamily="18" charset="0"/>
            </a:endParaRPr>
          </a:p>
          <a:p>
            <a:pPr marL="285736" indent="-285736" fontAlgn="t">
              <a:buFont typeface="Arial" panose="020B0604020202020204" pitchFamily="34" charset="0"/>
              <a:buChar char="•"/>
            </a:pPr>
            <a:r>
              <a:rPr lang="en-GB" sz="1200" dirty="0"/>
              <a:t>Honour Availability</a:t>
            </a:r>
          </a:p>
          <a:p>
            <a:pPr marL="742913" lvl="1" indent="-285736" fontAlgn="t">
              <a:buFont typeface="Arial" panose="020B0604020202020204" pitchFamily="34" charset="0"/>
              <a:buChar char="•"/>
            </a:pPr>
            <a:r>
              <a:rPr lang="en-GB" sz="1200" dirty="0"/>
              <a:t>Set as appropriate when the workflow rule raises</a:t>
            </a:r>
            <a:br>
              <a:rPr lang="en-GB" sz="1200" dirty="0"/>
            </a:br>
            <a:r>
              <a:rPr lang="en-GB" sz="1200" dirty="0"/>
              <a:t> a task</a:t>
            </a:r>
            <a:endParaRPr lang="en-GB" sz="1600" dirty="0"/>
          </a:p>
        </p:txBody>
      </p:sp>
      <p:pic>
        <p:nvPicPr>
          <p:cNvPr id="8" name="Picture 7"/>
          <p:cNvPicPr>
            <a:picLocks noChangeAspect="1"/>
          </p:cNvPicPr>
          <p:nvPr/>
        </p:nvPicPr>
        <p:blipFill>
          <a:blip r:embed="rId3"/>
          <a:stretch>
            <a:fillRect/>
          </a:stretch>
        </p:blipFill>
        <p:spPr>
          <a:xfrm>
            <a:off x="5949245" y="3992111"/>
            <a:ext cx="3393644" cy="2977923"/>
          </a:xfrm>
          <a:prstGeom prst="rect">
            <a:avLst/>
          </a:prstGeom>
        </p:spPr>
      </p:pic>
    </p:spTree>
    <p:extLst>
      <p:ext uri="{BB962C8B-B14F-4D97-AF65-F5344CB8AC3E}">
        <p14:creationId xmlns:p14="http://schemas.microsoft.com/office/powerpoint/2010/main" val="37492793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044" y="1152849"/>
            <a:ext cx="8971951" cy="885814"/>
          </a:xfrm>
        </p:spPr>
        <p:txBody>
          <a:bodyPr>
            <a:noAutofit/>
          </a:bodyPr>
          <a:lstStyle/>
          <a:p>
            <a:r>
              <a:rPr lang="en-GB" dirty="0"/>
              <a:t>More on testing server side workflow rules</a:t>
            </a:r>
          </a:p>
        </p:txBody>
      </p:sp>
      <p:sp>
        <p:nvSpPr>
          <p:cNvPr id="3" name="Content Placeholder 2"/>
          <p:cNvSpPr>
            <a:spLocks noGrp="1"/>
          </p:cNvSpPr>
          <p:nvPr>
            <p:ph idx="1"/>
          </p:nvPr>
        </p:nvSpPr>
        <p:spPr>
          <a:xfrm>
            <a:off x="693043" y="2369344"/>
            <a:ext cx="8812463" cy="4286637"/>
          </a:xfrm>
        </p:spPr>
        <p:txBody>
          <a:bodyPr>
            <a:normAutofit fontScale="77500" lnSpcReduction="20000"/>
          </a:bodyPr>
          <a:lstStyle/>
          <a:p>
            <a:r>
              <a:rPr lang="en-GB" dirty="0"/>
              <a:t>Where the rule effected the records data this can be verified by closing the ‘Workflow Results’ dialog and inspecting the test window</a:t>
            </a:r>
          </a:p>
          <a:p>
            <a:pPr marL="0" indent="0">
              <a:buNone/>
            </a:pPr>
            <a:endParaRPr lang="en-GB" dirty="0"/>
          </a:p>
          <a:p>
            <a:pPr marL="0" indent="0">
              <a:buNone/>
            </a:pPr>
            <a:r>
              <a:rPr lang="en-GB" b="1" dirty="0"/>
              <a:t>Word of warning…</a:t>
            </a:r>
          </a:p>
          <a:p>
            <a:r>
              <a:rPr lang="en-GB" dirty="0"/>
              <a:t>The server test domain is a limited implementation </a:t>
            </a:r>
          </a:p>
          <a:p>
            <a:r>
              <a:rPr lang="en-GB" dirty="0"/>
              <a:t>Its appropriate for testing simple implementations of the following rule types:</a:t>
            </a:r>
          </a:p>
          <a:p>
            <a:pPr lvl="1"/>
            <a:r>
              <a:rPr lang="en-GB" dirty="0"/>
              <a:t>Rules which evaluate the record</a:t>
            </a:r>
          </a:p>
          <a:p>
            <a:pPr lvl="1"/>
            <a:r>
              <a:rPr lang="en-GB" dirty="0"/>
              <a:t>Simple auto repair rules</a:t>
            </a:r>
          </a:p>
          <a:p>
            <a:pPr lvl="1"/>
            <a:r>
              <a:rPr lang="en-GB" dirty="0"/>
              <a:t>Simple task allocation </a:t>
            </a:r>
          </a:p>
          <a:p>
            <a:pPr lvl="2"/>
            <a:r>
              <a:rPr lang="en-GB" dirty="0"/>
              <a:t>Note: currently the work queue a rule targets is not exposed</a:t>
            </a:r>
          </a:p>
          <a:p>
            <a:r>
              <a:rPr lang="en-GB" dirty="0"/>
              <a:t>Testing rules which utilise utility methods and data access utilities is not currently supported. </a:t>
            </a:r>
          </a:p>
          <a:p>
            <a:r>
              <a:rPr lang="en-GB" dirty="0"/>
              <a:t>These types of rules will need to be functionally tested as part of a real workflow execution. </a:t>
            </a:r>
          </a:p>
          <a:p>
            <a:pPr lvl="1"/>
            <a:r>
              <a:rPr lang="en-GB" dirty="0"/>
              <a:t>E.g. Creating an actual SSI in iMeta SSI</a:t>
            </a:r>
          </a:p>
        </p:txBody>
      </p:sp>
    </p:spTree>
    <p:extLst>
      <p:ext uri="{BB962C8B-B14F-4D97-AF65-F5344CB8AC3E}">
        <p14:creationId xmlns:p14="http://schemas.microsoft.com/office/powerpoint/2010/main" val="295391044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044" y="1224037"/>
            <a:ext cx="8876258" cy="763588"/>
          </a:xfrm>
        </p:spPr>
        <p:txBody>
          <a:bodyPr>
            <a:noAutofit/>
          </a:bodyPr>
          <a:lstStyle/>
          <a:p>
            <a:r>
              <a:rPr lang="en-GB" dirty="0"/>
              <a:t>Testing rules using real execution</a:t>
            </a:r>
          </a:p>
        </p:txBody>
      </p:sp>
      <p:sp>
        <p:nvSpPr>
          <p:cNvPr id="3" name="Content Placeholder 2"/>
          <p:cNvSpPr>
            <a:spLocks noGrp="1"/>
          </p:cNvSpPr>
          <p:nvPr>
            <p:ph idx="1"/>
          </p:nvPr>
        </p:nvSpPr>
        <p:spPr/>
        <p:txBody>
          <a:bodyPr>
            <a:noAutofit/>
          </a:bodyPr>
          <a:lstStyle/>
          <a:p>
            <a:r>
              <a:rPr lang="en-GB" sz="2000" dirty="0"/>
              <a:t>iMeta recommend workflow rules be tested in iMeta SSI’s real workflow even if the test UI has been used during initial implementation </a:t>
            </a:r>
          </a:p>
          <a:p>
            <a:pPr lvl="1"/>
            <a:r>
              <a:rPr lang="en-GB" sz="1800" dirty="0"/>
              <a:t>Ensure changes / corrections occur perform on the data and during the state transitions expected</a:t>
            </a:r>
          </a:p>
          <a:p>
            <a:pPr lvl="1"/>
            <a:r>
              <a:rPr lang="en-GB" sz="1800" dirty="0"/>
              <a:t>Ensure system performance is not adversely affected</a:t>
            </a:r>
          </a:p>
          <a:p>
            <a:pPr lvl="1"/>
            <a:endParaRPr lang="en-GB" sz="1800" dirty="0"/>
          </a:p>
          <a:p>
            <a:r>
              <a:rPr lang="en-GB" sz="2000" dirty="0"/>
              <a:t>All workflow domains contain extensions on Log4net </a:t>
            </a:r>
          </a:p>
          <a:p>
            <a:endParaRPr lang="en-GB" sz="2000" dirty="0"/>
          </a:p>
          <a:p>
            <a:r>
              <a:rPr lang="en-GB" sz="2000" dirty="0"/>
              <a:t>Workflow rules can write output information to iMeta SSI’s log files:</a:t>
            </a:r>
          </a:p>
          <a:p>
            <a:pPr lvl="1"/>
            <a:r>
              <a:rPr lang="en-GB" sz="1800" dirty="0"/>
              <a:t>Standard categories: Debug, Warn, Info, Error</a:t>
            </a:r>
          </a:p>
          <a:p>
            <a:pPr lvl="2"/>
            <a:r>
              <a:rPr lang="en-GB" sz="1400" b="1" dirty="0"/>
              <a:t>Note: Logging to Warn and Error should be avoided </a:t>
            </a:r>
            <a:br>
              <a:rPr lang="en-GB" sz="1400" dirty="0"/>
            </a:br>
            <a:r>
              <a:rPr lang="en-GB" sz="1400" dirty="0"/>
              <a:t>These indicate system level failure and are logged to Windows Event Log</a:t>
            </a:r>
          </a:p>
          <a:p>
            <a:pPr lvl="1"/>
            <a:r>
              <a:rPr lang="en-GB" sz="1800" dirty="0"/>
              <a:t>Example usage:</a:t>
            </a:r>
          </a:p>
          <a:p>
            <a:pPr marL="457177" lvl="1" indent="0">
              <a:buNone/>
            </a:pPr>
            <a:r>
              <a:rPr lang="en-GB" sz="1800" dirty="0" err="1">
                <a:latin typeface="Courier New" panose="02070309020205020404" pitchFamily="49" charset="0"/>
                <a:cs typeface="Courier New" panose="02070309020205020404" pitchFamily="49" charset="0"/>
              </a:rPr>
              <a:t>this.Logger.Debug</a:t>
            </a:r>
            <a:r>
              <a:rPr lang="en-GB" sz="1800" dirty="0">
                <a:latin typeface="Courier New" panose="02070309020205020404" pitchFamily="49" charset="0"/>
                <a:cs typeface="Courier New" panose="02070309020205020404" pitchFamily="49" charset="0"/>
              </a:rPr>
              <a:t>(“Hello World”) </a:t>
            </a:r>
          </a:p>
          <a:p>
            <a:pPr marL="457177" lvl="1" indent="0">
              <a:buNone/>
            </a:pPr>
            <a:r>
              <a:rPr lang="en-GB" sz="1800" dirty="0"/>
              <a:t>or </a:t>
            </a:r>
          </a:p>
          <a:p>
            <a:pPr marL="457177" lvl="1" indent="0">
              <a:buNone/>
            </a:pPr>
            <a:r>
              <a:rPr lang="en-GB" sz="1800" dirty="0" err="1">
                <a:latin typeface="Courier New" panose="02070309020205020404" pitchFamily="49" charset="0"/>
                <a:cs typeface="Courier New" panose="02070309020205020404" pitchFamily="49" charset="0"/>
              </a:rPr>
              <a:t>this.Logger.DebugFormat</a:t>
            </a:r>
            <a:r>
              <a:rPr lang="en-GB" sz="1800" dirty="0">
                <a:latin typeface="Courier New" panose="02070309020205020404" pitchFamily="49" charset="0"/>
                <a:cs typeface="Courier New" panose="02070309020205020404" pitchFamily="49" charset="0"/>
              </a:rPr>
              <a:t>(“{0}{1}”, “Hello”, “World”)</a:t>
            </a:r>
          </a:p>
          <a:p>
            <a:pPr lvl="1"/>
            <a:endParaRPr lang="en-GB" sz="1800" dirty="0"/>
          </a:p>
          <a:p>
            <a:pPr lvl="1"/>
            <a:endParaRPr lang="en-GB" sz="1800" dirty="0"/>
          </a:p>
          <a:p>
            <a:pPr marL="0" indent="0">
              <a:buNone/>
            </a:pPr>
            <a:endParaRPr lang="en-GB" sz="2000" dirty="0"/>
          </a:p>
          <a:p>
            <a:endParaRPr lang="en-GB" sz="2000" dirty="0"/>
          </a:p>
        </p:txBody>
      </p:sp>
    </p:spTree>
    <p:extLst>
      <p:ext uri="{BB962C8B-B14F-4D97-AF65-F5344CB8AC3E}">
        <p14:creationId xmlns:p14="http://schemas.microsoft.com/office/powerpoint/2010/main" val="415001459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796" y="1190205"/>
            <a:ext cx="8996516" cy="803594"/>
          </a:xfrm>
        </p:spPr>
        <p:txBody>
          <a:bodyPr>
            <a:normAutofit fontScale="90000"/>
          </a:bodyPr>
          <a:lstStyle/>
          <a:p>
            <a:r>
              <a:rPr lang="en-GB" sz="3200" dirty="0"/>
              <a:t>Quick Reference for Accessing Data Types in Workflow Rules </a:t>
            </a:r>
          </a:p>
        </p:txBody>
      </p:sp>
      <p:sp>
        <p:nvSpPr>
          <p:cNvPr id="3" name="Content Placeholder 2"/>
          <p:cNvSpPr>
            <a:spLocks noGrp="1"/>
          </p:cNvSpPr>
          <p:nvPr>
            <p:ph idx="1"/>
          </p:nvPr>
        </p:nvSpPr>
        <p:spPr>
          <a:xfrm>
            <a:off x="881271" y="1993799"/>
            <a:ext cx="8636777" cy="4846328"/>
          </a:xfrm>
        </p:spPr>
        <p:txBody>
          <a:bodyPr>
            <a:normAutofit fontScale="77500" lnSpcReduction="20000"/>
          </a:bodyPr>
          <a:lstStyle/>
          <a:p>
            <a:r>
              <a:rPr lang="en-GB" dirty="0"/>
              <a:t>Primitives</a:t>
            </a:r>
          </a:p>
          <a:p>
            <a:pPr lvl="1"/>
            <a:r>
              <a:rPr lang="en-GB" dirty="0"/>
              <a:t>Bool / </a:t>
            </a:r>
            <a:r>
              <a:rPr lang="en-GB" dirty="0" err="1"/>
              <a:t>int</a:t>
            </a:r>
            <a:r>
              <a:rPr lang="en-GB" dirty="0"/>
              <a:t> / string</a:t>
            </a:r>
          </a:p>
          <a:p>
            <a:pPr lvl="2"/>
            <a:r>
              <a:rPr lang="en-GB" sz="2500" dirty="0" err="1"/>
              <a:t>This.Ssi.DefaultSSi</a:t>
            </a:r>
            <a:r>
              <a:rPr lang="en-GB" sz="2500" dirty="0"/>
              <a:t> = true</a:t>
            </a:r>
          </a:p>
          <a:p>
            <a:pPr lvl="2"/>
            <a:r>
              <a:rPr lang="en-GB" sz="2500" dirty="0"/>
              <a:t>This.Ssi.AddtitionalInfo1 = “</a:t>
            </a:r>
            <a:r>
              <a:rPr lang="en-GB" sz="2500" dirty="0" err="1"/>
              <a:t>abc</a:t>
            </a:r>
            <a:r>
              <a:rPr lang="en-GB" sz="2500" dirty="0"/>
              <a:t>”</a:t>
            </a:r>
          </a:p>
          <a:p>
            <a:endParaRPr lang="en-GB" sz="2500" dirty="0"/>
          </a:p>
          <a:p>
            <a:r>
              <a:rPr lang="en-GB" dirty="0" err="1"/>
              <a:t>Enums</a:t>
            </a:r>
            <a:endParaRPr lang="en-GB" dirty="0"/>
          </a:p>
          <a:p>
            <a:pPr lvl="1"/>
            <a:r>
              <a:rPr lang="en-GB" dirty="0"/>
              <a:t>Access via the model: </a:t>
            </a:r>
            <a:r>
              <a:rPr lang="en-GB" dirty="0" err="1"/>
              <a:t>com.iMeta.Model.Core</a:t>
            </a:r>
            <a:r>
              <a:rPr lang="en-GB" dirty="0"/>
              <a:t>.&lt;</a:t>
            </a:r>
            <a:r>
              <a:rPr lang="en-GB" dirty="0" err="1"/>
              <a:t>EnumType</a:t>
            </a:r>
            <a:r>
              <a:rPr lang="en-GB" dirty="0"/>
              <a:t>&gt;</a:t>
            </a:r>
          </a:p>
          <a:p>
            <a:pPr lvl="2"/>
            <a:r>
              <a:rPr lang="en-GB" dirty="0" err="1"/>
              <a:t>This.Ssi.SettlementType</a:t>
            </a:r>
            <a:r>
              <a:rPr lang="en-GB" dirty="0"/>
              <a:t> =</a:t>
            </a:r>
            <a:r>
              <a:rPr lang="en-GB" dirty="0" err="1"/>
              <a:t>com.iMeta.Model.Core.SettlementType.CASH</a:t>
            </a:r>
            <a:endParaRPr lang="en-GB" sz="2100" dirty="0"/>
          </a:p>
          <a:p>
            <a:endParaRPr lang="en-GB" sz="2500" dirty="0"/>
          </a:p>
          <a:p>
            <a:r>
              <a:rPr lang="en-GB" dirty="0"/>
              <a:t>Nested Objects or Static</a:t>
            </a:r>
          </a:p>
          <a:p>
            <a:pPr lvl="1"/>
            <a:r>
              <a:rPr lang="en-GB" dirty="0" err="1"/>
              <a:t>This.Ssi.TradingAccount.Oid</a:t>
            </a:r>
            <a:r>
              <a:rPr lang="en-GB" dirty="0"/>
              <a:t>    - check for null before using</a:t>
            </a:r>
          </a:p>
          <a:p>
            <a:pPr lvl="2"/>
            <a:r>
              <a:rPr lang="en-GB" sz="2300" dirty="0" err="1"/>
              <a:t>This.Ssi.TradingAccount.Reference</a:t>
            </a:r>
            <a:endParaRPr lang="en-GB" sz="2300" dirty="0"/>
          </a:p>
          <a:p>
            <a:pPr lvl="1"/>
            <a:r>
              <a:rPr lang="en-GB" dirty="0" err="1"/>
              <a:t>This.Ssi.Country.Oid</a:t>
            </a:r>
            <a:r>
              <a:rPr lang="en-GB" dirty="0"/>
              <a:t>                - check for null before using</a:t>
            </a:r>
          </a:p>
          <a:p>
            <a:pPr lvl="2"/>
            <a:r>
              <a:rPr lang="en-GB" sz="2300" dirty="0" err="1"/>
              <a:t>This.Ssi.Country.Reference</a:t>
            </a:r>
            <a:endParaRPr lang="en-GB" sz="2300" dirty="0"/>
          </a:p>
          <a:p>
            <a:pPr lvl="2"/>
            <a:r>
              <a:rPr lang="en-GB" sz="2300" dirty="0" err="1"/>
              <a:t>This.Static</a:t>
            </a:r>
            <a:r>
              <a:rPr lang="en-GB" sz="2300" dirty="0"/>
              <a:t>.  and  </a:t>
            </a:r>
            <a:r>
              <a:rPr lang="en-GB" sz="2300" dirty="0" err="1"/>
              <a:t>this.CustomStatic</a:t>
            </a:r>
            <a:r>
              <a:rPr lang="en-GB" sz="2300" dirty="0"/>
              <a:t>.  </a:t>
            </a:r>
            <a:r>
              <a:rPr lang="en-GB" dirty="0"/>
              <a:t>helpers for accessing Static Data</a:t>
            </a:r>
          </a:p>
          <a:p>
            <a:pPr lvl="2"/>
            <a:endParaRPr lang="en-GB" dirty="0"/>
          </a:p>
          <a:p>
            <a:r>
              <a:rPr lang="en-GB" dirty="0"/>
              <a:t>Collections</a:t>
            </a:r>
          </a:p>
          <a:p>
            <a:pPr lvl="1"/>
            <a:r>
              <a:rPr lang="en-GB" dirty="0" err="1"/>
              <a:t>SystemCodes</a:t>
            </a:r>
            <a:r>
              <a:rPr lang="en-GB" dirty="0"/>
              <a:t>                           - use the </a:t>
            </a:r>
            <a:r>
              <a:rPr lang="en-GB" dirty="0" err="1"/>
              <a:t>this.SystemCodes</a:t>
            </a:r>
            <a:r>
              <a:rPr lang="en-GB" dirty="0"/>
              <a:t>. helpers</a:t>
            </a:r>
          </a:p>
          <a:p>
            <a:pPr lvl="1"/>
            <a:r>
              <a:rPr lang="en-GB" dirty="0"/>
              <a:t>SSI Settlement Chain Entries </a:t>
            </a:r>
          </a:p>
          <a:p>
            <a:pPr lvl="2"/>
            <a:r>
              <a:rPr lang="en-GB" dirty="0"/>
              <a:t>Use </a:t>
            </a:r>
            <a:r>
              <a:rPr lang="en-GB" dirty="0" err="1"/>
              <a:t>this.ChainExists</a:t>
            </a:r>
            <a:r>
              <a:rPr lang="en-GB" dirty="0"/>
              <a:t>(…), </a:t>
            </a:r>
            <a:r>
              <a:rPr lang="en-GB" dirty="0" err="1"/>
              <a:t>this.CurrentChain</a:t>
            </a:r>
            <a:r>
              <a:rPr lang="en-GB" dirty="0"/>
              <a:t> </a:t>
            </a:r>
            <a:r>
              <a:rPr lang="en-GB" dirty="0" err="1"/>
              <a:t>this.GetChain</a:t>
            </a:r>
            <a:r>
              <a:rPr lang="en-GB" dirty="0"/>
              <a:t>(…) etc… helpers</a:t>
            </a:r>
          </a:p>
        </p:txBody>
      </p:sp>
      <p:sp>
        <p:nvSpPr>
          <p:cNvPr id="5" name="Rectangle 4"/>
          <p:cNvSpPr/>
          <p:nvPr/>
        </p:nvSpPr>
        <p:spPr>
          <a:xfrm>
            <a:off x="6202104" y="1993802"/>
            <a:ext cx="3277757" cy="954107"/>
          </a:xfrm>
          <a:prstGeom prst="rect">
            <a:avLst/>
          </a:prstGeom>
          <a:ln w="28575">
            <a:solidFill>
              <a:schemeClr val="accent6"/>
            </a:solidFill>
          </a:ln>
        </p:spPr>
        <p:txBody>
          <a:bodyPr wrap="none">
            <a:spAutoFit/>
          </a:bodyPr>
          <a:lstStyle/>
          <a:p>
            <a:r>
              <a:rPr lang="en-GB" sz="1400" i="1" dirty="0"/>
              <a:t>Note: </a:t>
            </a:r>
          </a:p>
          <a:p>
            <a:r>
              <a:rPr lang="en-GB" sz="1400" i="1" dirty="0"/>
              <a:t>null checking </a:t>
            </a:r>
          </a:p>
          <a:p>
            <a:r>
              <a:rPr lang="en-GB" sz="1400" i="1" dirty="0"/>
              <a:t>and static, system code &amp; chain helpers </a:t>
            </a:r>
          </a:p>
          <a:p>
            <a:r>
              <a:rPr lang="en-GB" sz="1400" i="1" dirty="0"/>
              <a:t>are covered in more detail later</a:t>
            </a:r>
          </a:p>
        </p:txBody>
      </p:sp>
    </p:spTree>
    <p:extLst>
      <p:ext uri="{BB962C8B-B14F-4D97-AF65-F5344CB8AC3E}">
        <p14:creationId xmlns:p14="http://schemas.microsoft.com/office/powerpoint/2010/main" val="2058071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Null checking inside workflow rules</a:t>
            </a:r>
          </a:p>
        </p:txBody>
      </p:sp>
      <p:sp>
        <p:nvSpPr>
          <p:cNvPr id="3" name="Content Placeholder 2"/>
          <p:cNvSpPr>
            <a:spLocks noGrp="1"/>
          </p:cNvSpPr>
          <p:nvPr>
            <p:ph idx="1"/>
          </p:nvPr>
        </p:nvSpPr>
        <p:spPr/>
        <p:txBody>
          <a:bodyPr>
            <a:normAutofit/>
          </a:bodyPr>
          <a:lstStyle/>
          <a:p>
            <a:r>
              <a:rPr lang="en-GB" sz="2200" dirty="0"/>
              <a:t>Nulls are most common cause of workflow rule failure</a:t>
            </a:r>
          </a:p>
          <a:p>
            <a:endParaRPr lang="en-GB" sz="2200" dirty="0"/>
          </a:p>
          <a:p>
            <a:r>
              <a:rPr lang="en-GB" sz="2200" dirty="0"/>
              <a:t>Its highly recommended that before checking record property values and references check for null</a:t>
            </a:r>
          </a:p>
          <a:p>
            <a:endParaRPr lang="en-GB" sz="2200" dirty="0"/>
          </a:p>
          <a:p>
            <a:r>
              <a:rPr lang="en-GB" sz="2200" dirty="0"/>
              <a:t>If a reference is null it is safer and more efficient to check the </a:t>
            </a:r>
            <a:r>
              <a:rPr lang="en-GB" sz="2200" dirty="0" err="1"/>
              <a:t>oid</a:t>
            </a:r>
            <a:r>
              <a:rPr lang="en-GB" sz="2200" dirty="0"/>
              <a:t> for null rather than the reference</a:t>
            </a:r>
          </a:p>
          <a:p>
            <a:endParaRPr lang="en-GB" sz="2200" dirty="0"/>
          </a:p>
          <a:p>
            <a:r>
              <a:rPr lang="en-GB" sz="2200" dirty="0"/>
              <a:t>For example:</a:t>
            </a:r>
          </a:p>
          <a:p>
            <a:pPr marL="457177" lvl="1" indent="0">
              <a:buNone/>
            </a:pPr>
            <a:r>
              <a:rPr lang="en-GB" sz="2200" dirty="0"/>
              <a:t>If you are writing a rule to run on USD SSIs</a:t>
            </a:r>
          </a:p>
          <a:p>
            <a:pPr marL="0" indent="0">
              <a:buNone/>
            </a:pPr>
            <a:r>
              <a:rPr lang="en-GB" sz="2200" dirty="0"/>
              <a:t>	Use the condition: </a:t>
            </a:r>
          </a:p>
          <a:p>
            <a:pPr marL="914354" lvl="2" indent="0">
              <a:buNone/>
            </a:pPr>
            <a:r>
              <a:rPr lang="en-GB" sz="1800" dirty="0"/>
              <a:t>	</a:t>
            </a:r>
            <a:r>
              <a:rPr lang="en-GB" dirty="0" err="1">
                <a:latin typeface="Consolas" panose="020B0609020204030204" pitchFamily="49" charset="0"/>
                <a:cs typeface="Consolas" panose="020B0609020204030204" pitchFamily="49" charset="0"/>
              </a:rPr>
              <a:t>this.SSI.Currency.Oid</a:t>
            </a:r>
            <a:r>
              <a:rPr lang="en-GB" dirty="0">
                <a:latin typeface="Consolas" panose="020B0609020204030204" pitchFamily="49" charset="0"/>
                <a:cs typeface="Consolas" panose="020B0609020204030204" pitchFamily="49" charset="0"/>
              </a:rPr>
              <a:t> != null &amp;&amp;</a:t>
            </a:r>
          </a:p>
          <a:p>
            <a:pPr marL="914354" lvl="2" indent="0">
              <a:buNone/>
            </a:pPr>
            <a:r>
              <a:rPr lang="en-GB" dirty="0">
                <a:latin typeface="Consolas" panose="020B0609020204030204" pitchFamily="49" charset="0"/>
                <a:cs typeface="Consolas" panose="020B0609020204030204" pitchFamily="49" charset="0"/>
              </a:rPr>
              <a:t>	</a:t>
            </a:r>
            <a:r>
              <a:rPr lang="en-GB" dirty="0" err="1">
                <a:latin typeface="Consolas" panose="020B0609020204030204" pitchFamily="49" charset="0"/>
                <a:cs typeface="Consolas" panose="020B0609020204030204" pitchFamily="49" charset="0"/>
              </a:rPr>
              <a:t>this.SSI.Currency.Reference.Id</a:t>
            </a:r>
            <a:r>
              <a:rPr lang="en-GB" dirty="0">
                <a:latin typeface="Consolas" panose="020B0609020204030204" pitchFamily="49" charset="0"/>
                <a:cs typeface="Consolas" panose="020B0609020204030204" pitchFamily="49" charset="0"/>
              </a:rPr>
              <a:t> = ‘USD’</a:t>
            </a:r>
          </a:p>
        </p:txBody>
      </p:sp>
    </p:spTree>
    <p:extLst>
      <p:ext uri="{BB962C8B-B14F-4D97-AF65-F5344CB8AC3E}">
        <p14:creationId xmlns:p14="http://schemas.microsoft.com/office/powerpoint/2010/main" val="946273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Trading Account View Screen</a:t>
            </a:r>
          </a:p>
        </p:txBody>
      </p:sp>
      <p:pic>
        <p:nvPicPr>
          <p:cNvPr id="3" name="Picture 2"/>
          <p:cNvPicPr>
            <a:picLocks noChangeAspect="1"/>
          </p:cNvPicPr>
          <p:nvPr/>
        </p:nvPicPr>
        <p:blipFill>
          <a:blip r:embed="rId3"/>
          <a:stretch>
            <a:fillRect/>
          </a:stretch>
        </p:blipFill>
        <p:spPr>
          <a:xfrm>
            <a:off x="1396804" y="2265462"/>
            <a:ext cx="7287016" cy="4376547"/>
          </a:xfrm>
          <a:prstGeom prst="rect">
            <a:avLst/>
          </a:prstGeom>
        </p:spPr>
      </p:pic>
    </p:spTree>
    <p:extLst>
      <p:ext uri="{BB962C8B-B14F-4D97-AF65-F5344CB8AC3E}">
        <p14:creationId xmlns:p14="http://schemas.microsoft.com/office/powerpoint/2010/main" val="370883860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007" y="1185455"/>
            <a:ext cx="9131559" cy="803594"/>
          </a:xfrm>
        </p:spPr>
        <p:txBody>
          <a:bodyPr>
            <a:noAutofit/>
          </a:bodyPr>
          <a:lstStyle/>
          <a:p>
            <a:r>
              <a:rPr lang="en-GB" sz="3600" dirty="0"/>
              <a:t>Hints on Writing Code in Workflow rule editor</a:t>
            </a:r>
          </a:p>
        </p:txBody>
      </p:sp>
      <p:sp>
        <p:nvSpPr>
          <p:cNvPr id="3" name="Content Placeholder 2"/>
          <p:cNvSpPr>
            <a:spLocks noGrp="1"/>
          </p:cNvSpPr>
          <p:nvPr>
            <p:ph idx="1"/>
          </p:nvPr>
        </p:nvSpPr>
        <p:spPr>
          <a:xfrm>
            <a:off x="1096962" y="2453015"/>
            <a:ext cx="8185412" cy="4543720"/>
          </a:xfrm>
        </p:spPr>
        <p:txBody>
          <a:bodyPr>
            <a:normAutofit lnSpcReduction="10000"/>
          </a:bodyPr>
          <a:lstStyle/>
          <a:p>
            <a:r>
              <a:rPr lang="en-GB" sz="2400" dirty="0"/>
              <a:t>Be aware in normal code you might write:</a:t>
            </a:r>
          </a:p>
          <a:p>
            <a:pPr marL="0" indent="0">
              <a:buNone/>
            </a:pPr>
            <a:r>
              <a:rPr lang="en-GB" sz="2400" dirty="0"/>
              <a:t>	String s = this.Ssi.AdditionalInfo1</a:t>
            </a:r>
          </a:p>
          <a:p>
            <a:pPr marL="0" indent="0">
              <a:buNone/>
            </a:pPr>
            <a:r>
              <a:rPr lang="en-GB" sz="2400" dirty="0"/>
              <a:t>	s = </a:t>
            </a:r>
            <a:r>
              <a:rPr lang="en-GB" sz="2400" dirty="0" err="1"/>
              <a:t>s.SubString</a:t>
            </a:r>
            <a:r>
              <a:rPr lang="en-GB" sz="2400" dirty="0"/>
              <a:t>(10);</a:t>
            </a:r>
          </a:p>
          <a:p>
            <a:pPr marL="0" indent="0">
              <a:buNone/>
            </a:pPr>
            <a:r>
              <a:rPr lang="en-GB" sz="2400" dirty="0"/>
              <a:t>	s = </a:t>
            </a:r>
            <a:r>
              <a:rPr lang="en-GB" sz="2400" dirty="0" err="1"/>
              <a:t>s.ToUpper</a:t>
            </a:r>
            <a:r>
              <a:rPr lang="en-GB" sz="2400" dirty="0"/>
              <a:t>();</a:t>
            </a:r>
          </a:p>
          <a:p>
            <a:pPr marL="0" indent="0">
              <a:buNone/>
            </a:pPr>
            <a:r>
              <a:rPr lang="en-GB" sz="2400" dirty="0"/>
              <a:t>	s = </a:t>
            </a:r>
            <a:r>
              <a:rPr lang="en-GB" sz="2400" dirty="0" err="1"/>
              <a:t>s.Trim</a:t>
            </a:r>
            <a:r>
              <a:rPr lang="en-GB" sz="2400" dirty="0"/>
              <a:t>();</a:t>
            </a:r>
          </a:p>
          <a:p>
            <a:pPr marL="0" indent="0">
              <a:buNone/>
            </a:pPr>
            <a:r>
              <a:rPr lang="en-GB" sz="1600" dirty="0"/>
              <a:t>	</a:t>
            </a:r>
          </a:p>
          <a:p>
            <a:r>
              <a:rPr lang="en-GB" sz="2400" dirty="0"/>
              <a:t>In workflow rules both conditions or actions must be written all on one line without using a variables where possible: </a:t>
            </a:r>
            <a:endParaRPr lang="en-GB" sz="1600" dirty="0"/>
          </a:p>
          <a:p>
            <a:pPr marL="457177" lvl="1" indent="0">
              <a:buNone/>
            </a:pPr>
            <a:br>
              <a:rPr lang="en-GB" sz="1600" dirty="0">
                <a:latin typeface="Consolas" panose="020B0609020204030204" pitchFamily="49" charset="0"/>
                <a:cs typeface="Consolas" panose="020B0609020204030204" pitchFamily="49" charset="0"/>
              </a:rPr>
            </a:br>
            <a:r>
              <a:rPr lang="en-GB" sz="1700" dirty="0">
                <a:latin typeface="Consolas" panose="020B0609020204030204" pitchFamily="49" charset="0"/>
                <a:cs typeface="Consolas" panose="020B0609020204030204" pitchFamily="49" charset="0"/>
              </a:rPr>
              <a:t>this.Ssi.AdditionalInfo1.SubString(10).</a:t>
            </a:r>
            <a:r>
              <a:rPr lang="en-GB" sz="1700" dirty="0" err="1">
                <a:latin typeface="Consolas" panose="020B0609020204030204" pitchFamily="49" charset="0"/>
                <a:cs typeface="Consolas" panose="020B0609020204030204" pitchFamily="49" charset="0"/>
              </a:rPr>
              <a:t>ToUpper</a:t>
            </a:r>
            <a:r>
              <a:rPr lang="en-GB" sz="1700" dirty="0">
                <a:latin typeface="Consolas" panose="020B0609020204030204" pitchFamily="49" charset="0"/>
                <a:cs typeface="Consolas" panose="020B0609020204030204" pitchFamily="49" charset="0"/>
              </a:rPr>
              <a:t>().Trim();</a:t>
            </a:r>
            <a:endParaRPr lang="en-GB" sz="1600" dirty="0">
              <a:latin typeface="Consolas" panose="020B0609020204030204" pitchFamily="49" charset="0"/>
              <a:cs typeface="Consolas" panose="020B0609020204030204" pitchFamily="49" charset="0"/>
            </a:endParaRPr>
          </a:p>
          <a:p>
            <a:endParaRPr lang="en-GB" sz="1600" dirty="0"/>
          </a:p>
          <a:p>
            <a:r>
              <a:rPr lang="en-GB" sz="2500" dirty="0"/>
              <a:t>This is why null checking early in conditions is so important</a:t>
            </a:r>
          </a:p>
          <a:p>
            <a:endParaRPr lang="en-GB" sz="2400" dirty="0"/>
          </a:p>
        </p:txBody>
      </p:sp>
    </p:spTree>
    <p:extLst>
      <p:ext uri="{BB962C8B-B14F-4D97-AF65-F5344CB8AC3E}">
        <p14:creationId xmlns:p14="http://schemas.microsoft.com/office/powerpoint/2010/main" val="62824806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Worked Example 1</a:t>
            </a:r>
          </a:p>
        </p:txBody>
      </p:sp>
      <p:sp>
        <p:nvSpPr>
          <p:cNvPr id="3" name="Content Placeholder 2"/>
          <p:cNvSpPr>
            <a:spLocks noGrp="1"/>
          </p:cNvSpPr>
          <p:nvPr>
            <p:ph idx="1"/>
          </p:nvPr>
        </p:nvSpPr>
        <p:spPr>
          <a:xfrm>
            <a:off x="1096965" y="2369344"/>
            <a:ext cx="8139793" cy="4563084"/>
          </a:xfrm>
        </p:spPr>
        <p:txBody>
          <a:bodyPr>
            <a:normAutofit/>
          </a:bodyPr>
          <a:lstStyle/>
          <a:p>
            <a:r>
              <a:rPr lang="en-GB" sz="2000" dirty="0"/>
              <a:t>Create a new workflow rule for SSIs </a:t>
            </a:r>
          </a:p>
          <a:p>
            <a:pPr lvl="1"/>
            <a:r>
              <a:rPr lang="en-GB" sz="2000" dirty="0"/>
              <a:t>The same run should run client and server side </a:t>
            </a:r>
          </a:p>
          <a:p>
            <a:pPr lvl="1"/>
            <a:r>
              <a:rPr lang="en-GB" sz="2000" dirty="0"/>
              <a:t>The rule should only process SSIs with </a:t>
            </a:r>
            <a:r>
              <a:rPr lang="en-GB" sz="2000" dirty="0" err="1"/>
              <a:t>SettlementType</a:t>
            </a:r>
            <a:r>
              <a:rPr lang="en-GB" sz="2000" dirty="0"/>
              <a:t> = CASH</a:t>
            </a:r>
          </a:p>
          <a:p>
            <a:pPr lvl="1"/>
            <a:r>
              <a:rPr lang="en-GB" sz="2000" dirty="0"/>
              <a:t>The rule should set:</a:t>
            </a:r>
          </a:p>
          <a:p>
            <a:pPr lvl="2"/>
            <a:r>
              <a:rPr lang="en-GB" dirty="0"/>
              <a:t>Beneficiary step BIC’s into the SSI’s Spare5 field </a:t>
            </a:r>
          </a:p>
          <a:p>
            <a:pPr lvl="3"/>
            <a:r>
              <a:rPr lang="en-GB" sz="2000" dirty="0"/>
              <a:t>Hint: Use the </a:t>
            </a:r>
            <a:r>
              <a:rPr lang="en-GB" sz="2000" dirty="0" err="1"/>
              <a:t>this.GetChain</a:t>
            </a:r>
            <a:r>
              <a:rPr lang="en-GB" sz="2000" dirty="0"/>
              <a:t>() method</a:t>
            </a:r>
          </a:p>
          <a:p>
            <a:pPr lvl="1"/>
            <a:r>
              <a:rPr lang="en-GB" sz="2000" dirty="0"/>
              <a:t>When the SSI’s country is US &amp; currency is USD </a:t>
            </a:r>
          </a:p>
          <a:p>
            <a:endParaRPr lang="en-GB" sz="1600" dirty="0"/>
          </a:p>
        </p:txBody>
      </p:sp>
    </p:spTree>
    <p:extLst>
      <p:ext uri="{BB962C8B-B14F-4D97-AF65-F5344CB8AC3E}">
        <p14:creationId xmlns:p14="http://schemas.microsoft.com/office/powerpoint/2010/main" val="17216394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223843" y="2174394"/>
            <a:ext cx="9639300" cy="1047750"/>
          </a:xfrm>
          <a:prstGeom prst="rect">
            <a:avLst/>
          </a:prstGeom>
        </p:spPr>
      </p:pic>
      <p:sp>
        <p:nvSpPr>
          <p:cNvPr id="2" name="Title 1"/>
          <p:cNvSpPr>
            <a:spLocks noGrp="1"/>
          </p:cNvSpPr>
          <p:nvPr>
            <p:ph type="title"/>
          </p:nvPr>
        </p:nvSpPr>
        <p:spPr/>
        <p:txBody>
          <a:bodyPr/>
          <a:lstStyle/>
          <a:p>
            <a:r>
              <a:rPr lang="en-GB" dirty="0"/>
              <a:t>Worked Example 1 Answer</a:t>
            </a:r>
          </a:p>
        </p:txBody>
      </p:sp>
      <p:sp>
        <p:nvSpPr>
          <p:cNvPr id="3" name="Content Placeholder 2"/>
          <p:cNvSpPr>
            <a:spLocks noGrp="1"/>
          </p:cNvSpPr>
          <p:nvPr>
            <p:ph idx="1"/>
          </p:nvPr>
        </p:nvSpPr>
        <p:spPr>
          <a:xfrm>
            <a:off x="693044" y="4471297"/>
            <a:ext cx="8694539" cy="2337660"/>
          </a:xfrm>
        </p:spPr>
        <p:txBody>
          <a:bodyPr>
            <a:normAutofit/>
          </a:bodyPr>
          <a:lstStyle/>
          <a:p>
            <a:pPr marL="514324" indent="-514324">
              <a:buFont typeface="+mj-lt"/>
              <a:buAutoNum type="alphaUcPeriod" startAt="2"/>
            </a:pPr>
            <a:endParaRPr lang="en-GB" dirty="0"/>
          </a:p>
          <a:p>
            <a:pPr marL="514324" indent="-514324">
              <a:buFont typeface="+mj-lt"/>
              <a:buAutoNum type="alphaUcPeriod" startAt="2"/>
            </a:pP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2717179042"/>
              </p:ext>
            </p:extLst>
          </p:nvPr>
        </p:nvGraphicFramePr>
        <p:xfrm>
          <a:off x="223843" y="3445473"/>
          <a:ext cx="9639300" cy="3937000"/>
        </p:xfrm>
        <a:graphic>
          <a:graphicData uri="http://schemas.openxmlformats.org/drawingml/2006/table">
            <a:tbl>
              <a:tblPr firstRow="1" bandRow="1">
                <a:tableStyleId>{5C22544A-7EE6-4342-B048-85BDC9FD1C3A}</a:tableStyleId>
              </a:tblPr>
              <a:tblGrid>
                <a:gridCol w="2021363">
                  <a:extLst>
                    <a:ext uri="{9D8B030D-6E8A-4147-A177-3AD203B41FA5}">
                      <a16:colId xmlns:a16="http://schemas.microsoft.com/office/drawing/2014/main" val="2903929428"/>
                    </a:ext>
                  </a:extLst>
                </a:gridCol>
                <a:gridCol w="744770">
                  <a:extLst>
                    <a:ext uri="{9D8B030D-6E8A-4147-A177-3AD203B41FA5}">
                      <a16:colId xmlns:a16="http://schemas.microsoft.com/office/drawing/2014/main" val="1173108697"/>
                    </a:ext>
                  </a:extLst>
                </a:gridCol>
                <a:gridCol w="691572">
                  <a:extLst>
                    <a:ext uri="{9D8B030D-6E8A-4147-A177-3AD203B41FA5}">
                      <a16:colId xmlns:a16="http://schemas.microsoft.com/office/drawing/2014/main" val="3852049347"/>
                    </a:ext>
                  </a:extLst>
                </a:gridCol>
                <a:gridCol w="2755651">
                  <a:extLst>
                    <a:ext uri="{9D8B030D-6E8A-4147-A177-3AD203B41FA5}">
                      <a16:colId xmlns:a16="http://schemas.microsoft.com/office/drawing/2014/main" val="2445329919"/>
                    </a:ext>
                  </a:extLst>
                </a:gridCol>
                <a:gridCol w="2596057">
                  <a:extLst>
                    <a:ext uri="{9D8B030D-6E8A-4147-A177-3AD203B41FA5}">
                      <a16:colId xmlns:a16="http://schemas.microsoft.com/office/drawing/2014/main" val="4114054099"/>
                    </a:ext>
                  </a:extLst>
                </a:gridCol>
                <a:gridCol w="829887">
                  <a:extLst>
                    <a:ext uri="{9D8B030D-6E8A-4147-A177-3AD203B41FA5}">
                      <a16:colId xmlns:a16="http://schemas.microsoft.com/office/drawing/2014/main" val="1256565343"/>
                    </a:ext>
                  </a:extLst>
                </a:gridCol>
              </a:tblGrid>
              <a:tr h="370840">
                <a:tc>
                  <a:txBody>
                    <a:bodyPr/>
                    <a:lstStyle/>
                    <a:p>
                      <a:r>
                        <a:rPr lang="en-GB" sz="1200" dirty="0"/>
                        <a:t>Step name</a:t>
                      </a:r>
                    </a:p>
                  </a:txBody>
                  <a:tcPr/>
                </a:tc>
                <a:tc>
                  <a:txBody>
                    <a:bodyPr/>
                    <a:lstStyle/>
                    <a:p>
                      <a:r>
                        <a:rPr lang="en-GB" sz="1200" dirty="0"/>
                        <a:t>Priority</a:t>
                      </a:r>
                    </a:p>
                  </a:txBody>
                  <a:tcPr/>
                </a:tc>
                <a:tc>
                  <a:txBody>
                    <a:bodyPr/>
                    <a:lstStyle/>
                    <a:p>
                      <a:r>
                        <a:rPr lang="en-GB" sz="1200" dirty="0" err="1"/>
                        <a:t>Reeval</a:t>
                      </a:r>
                      <a:endParaRPr lang="en-GB" sz="1200" dirty="0"/>
                    </a:p>
                  </a:txBody>
                  <a:tcPr/>
                </a:tc>
                <a:tc>
                  <a:txBody>
                    <a:bodyPr/>
                    <a:lstStyle/>
                    <a:p>
                      <a:r>
                        <a:rPr lang="en-GB" sz="1200" dirty="0"/>
                        <a:t>Condition</a:t>
                      </a:r>
                    </a:p>
                  </a:txBody>
                  <a:tcPr/>
                </a:tc>
                <a:tc>
                  <a:txBody>
                    <a:bodyPr/>
                    <a:lstStyle/>
                    <a:p>
                      <a:r>
                        <a:rPr lang="en-GB" sz="1200" dirty="0"/>
                        <a:t>Then</a:t>
                      </a:r>
                    </a:p>
                  </a:txBody>
                  <a:tcPr/>
                </a:tc>
                <a:tc>
                  <a:txBody>
                    <a:bodyPr/>
                    <a:lstStyle/>
                    <a:p>
                      <a:r>
                        <a:rPr lang="en-GB" sz="1200" dirty="0"/>
                        <a:t>Else</a:t>
                      </a:r>
                    </a:p>
                  </a:txBody>
                  <a:tcPr/>
                </a:tc>
                <a:extLst>
                  <a:ext uri="{0D108BD9-81ED-4DB2-BD59-A6C34878D82A}">
                    <a16:rowId xmlns:a16="http://schemas.microsoft.com/office/drawing/2014/main" val="2752979413"/>
                  </a:ext>
                </a:extLst>
              </a:tr>
              <a:tr h="370840">
                <a:tc>
                  <a:txBody>
                    <a:bodyPr/>
                    <a:lstStyle/>
                    <a:p>
                      <a:r>
                        <a:rPr lang="en-GB" sz="1200" dirty="0"/>
                        <a:t>Halt of not Cash</a:t>
                      </a:r>
                    </a:p>
                  </a:txBody>
                  <a:tcPr/>
                </a:tc>
                <a:tc>
                  <a:txBody>
                    <a:bodyPr/>
                    <a:lstStyle/>
                    <a:p>
                      <a:r>
                        <a:rPr lang="en-GB" sz="1200" dirty="0"/>
                        <a:t>90</a:t>
                      </a:r>
                    </a:p>
                  </a:txBody>
                  <a:tcPr/>
                </a:tc>
                <a:tc>
                  <a:txBody>
                    <a:bodyPr/>
                    <a:lstStyle/>
                    <a:p>
                      <a:r>
                        <a:rPr lang="en-GB" sz="1200" dirty="0"/>
                        <a:t>Never</a:t>
                      </a:r>
                    </a:p>
                  </a:txBody>
                  <a:tcPr/>
                </a:tc>
                <a:tc>
                  <a:txBody>
                    <a:bodyPr/>
                    <a:lstStyle/>
                    <a:p>
                      <a:r>
                        <a:rPr lang="en-GB" sz="1200" dirty="0" err="1"/>
                        <a:t>this.Ssi.SettlementType</a:t>
                      </a:r>
                      <a:r>
                        <a:rPr lang="en-GB" sz="1200" dirty="0"/>
                        <a:t> != </a:t>
                      </a:r>
                      <a:r>
                        <a:rPr lang="en-GB" sz="1200" dirty="0" err="1"/>
                        <a:t>com.iMeta.Assassin.Model.Core.SettlementType.CASH</a:t>
                      </a:r>
                      <a:endParaRPr lang="en-GB" sz="1200" dirty="0"/>
                    </a:p>
                  </a:txBody>
                  <a:tcPr/>
                </a:tc>
                <a:tc>
                  <a:txBody>
                    <a:bodyPr/>
                    <a:lstStyle/>
                    <a:p>
                      <a:r>
                        <a:rPr lang="en-GB" sz="1200" dirty="0"/>
                        <a:t>Halt</a:t>
                      </a:r>
                    </a:p>
                  </a:txBody>
                  <a:tcPr/>
                </a:tc>
                <a:tc>
                  <a:txBody>
                    <a:bodyPr/>
                    <a:lstStyle/>
                    <a:p>
                      <a:endParaRPr lang="en-GB" sz="1200" dirty="0"/>
                    </a:p>
                  </a:txBody>
                  <a:tcPr/>
                </a:tc>
                <a:extLst>
                  <a:ext uri="{0D108BD9-81ED-4DB2-BD59-A6C34878D82A}">
                    <a16:rowId xmlns:a16="http://schemas.microsoft.com/office/drawing/2014/main" val="175025049"/>
                  </a:ext>
                </a:extLst>
              </a:tr>
              <a:tr h="370840">
                <a:tc>
                  <a:txBody>
                    <a:bodyPr/>
                    <a:lstStyle/>
                    <a:p>
                      <a:r>
                        <a:rPr lang="en-GB" sz="1200" dirty="0"/>
                        <a:t>Halt if no Bene step</a:t>
                      </a:r>
                    </a:p>
                  </a:txBody>
                  <a:tcPr/>
                </a:tc>
                <a:tc>
                  <a:txBody>
                    <a:bodyPr/>
                    <a:lstStyle/>
                    <a:p>
                      <a:r>
                        <a:rPr lang="en-GB" sz="1200" dirty="0"/>
                        <a:t>80</a:t>
                      </a:r>
                    </a:p>
                  </a:txBody>
                  <a:tcPr/>
                </a:tc>
                <a:tc>
                  <a:txBody>
                    <a:bodyPr/>
                    <a:lstStyle/>
                    <a:p>
                      <a:r>
                        <a:rPr lang="en-GB" sz="1200" dirty="0"/>
                        <a:t>Never</a:t>
                      </a:r>
                    </a:p>
                  </a:txBody>
                  <a:tcPr/>
                </a:tc>
                <a:tc>
                  <a:txBody>
                    <a:bodyPr/>
                    <a:lstStyle/>
                    <a:p>
                      <a:r>
                        <a:rPr lang="en-GB" sz="1200" dirty="0"/>
                        <a:t>!</a:t>
                      </a:r>
                      <a:r>
                        <a:rPr lang="en-GB" sz="1200" dirty="0" err="1"/>
                        <a:t>this.ChainExists</a:t>
                      </a:r>
                      <a:r>
                        <a:rPr lang="en-GB" sz="1200" dirty="0"/>
                        <a:t>(</a:t>
                      </a:r>
                      <a:r>
                        <a:rPr lang="en-GB" sz="1200" dirty="0" err="1"/>
                        <a:t>com.iMeta.Assassin.Model.Core.StepType.CashBeneficiary</a:t>
                      </a:r>
                      <a:r>
                        <a:rPr lang="en-GB" sz="1200" dirty="0"/>
                        <a:t>)</a:t>
                      </a:r>
                    </a:p>
                  </a:txBody>
                  <a:tcPr/>
                </a:tc>
                <a:tc>
                  <a:txBody>
                    <a:bodyPr/>
                    <a:lstStyle/>
                    <a:p>
                      <a:r>
                        <a:rPr lang="en-GB" sz="1200" dirty="0"/>
                        <a:t>Halt</a:t>
                      </a:r>
                    </a:p>
                  </a:txBody>
                  <a:tcPr/>
                </a:tc>
                <a:tc>
                  <a:txBody>
                    <a:bodyPr/>
                    <a:lstStyle/>
                    <a:p>
                      <a:endParaRPr lang="en-GB" sz="1200"/>
                    </a:p>
                  </a:txBody>
                  <a:tcPr/>
                </a:tc>
                <a:extLst>
                  <a:ext uri="{0D108BD9-81ED-4DB2-BD59-A6C34878D82A}">
                    <a16:rowId xmlns:a16="http://schemas.microsoft.com/office/drawing/2014/main" val="2314568545"/>
                  </a:ext>
                </a:extLst>
              </a:tr>
              <a:tr h="370840">
                <a:tc>
                  <a:txBody>
                    <a:bodyPr/>
                    <a:lstStyle/>
                    <a:p>
                      <a:r>
                        <a:rPr lang="en-GB" sz="1200" dirty="0"/>
                        <a:t>Halt it Country is not US</a:t>
                      </a:r>
                    </a:p>
                  </a:txBody>
                  <a:tcPr/>
                </a:tc>
                <a:tc>
                  <a:txBody>
                    <a:bodyPr/>
                    <a:lstStyle/>
                    <a:p>
                      <a:r>
                        <a:rPr lang="en-GB" sz="1200" dirty="0"/>
                        <a:t>70</a:t>
                      </a:r>
                    </a:p>
                  </a:txBody>
                  <a:tcPr/>
                </a:tc>
                <a:tc>
                  <a:txBody>
                    <a:bodyPr/>
                    <a:lstStyle/>
                    <a:p>
                      <a:r>
                        <a:rPr lang="en-GB" sz="1200" dirty="0"/>
                        <a:t>Never</a:t>
                      </a:r>
                    </a:p>
                  </a:txBody>
                  <a:tcPr/>
                </a:tc>
                <a:tc>
                  <a:txBody>
                    <a:bodyPr/>
                    <a:lstStyle/>
                    <a:p>
                      <a:r>
                        <a:rPr lang="en-GB" sz="1200" dirty="0" err="1"/>
                        <a:t>this.Ssi.Country.Oid</a:t>
                      </a:r>
                      <a:r>
                        <a:rPr lang="en-GB" sz="1200" dirty="0"/>
                        <a:t> == null || </a:t>
                      </a:r>
                      <a:r>
                        <a:rPr lang="en-GB" sz="1200" dirty="0" err="1"/>
                        <a:t>this.Ssi.Country.Oid</a:t>
                      </a:r>
                      <a:r>
                        <a:rPr lang="en-GB" sz="1200" dirty="0"/>
                        <a:t> != </a:t>
                      </a:r>
                      <a:r>
                        <a:rPr lang="en-GB" sz="1200" dirty="0" err="1"/>
                        <a:t>this.Static.Countries.FindCountryByIsoCode</a:t>
                      </a:r>
                      <a:r>
                        <a:rPr lang="en-GB" sz="1200" dirty="0"/>
                        <a:t>("US").</a:t>
                      </a:r>
                      <a:r>
                        <a:rPr lang="en-GB" sz="1200" dirty="0" err="1"/>
                        <a:t>Oid</a:t>
                      </a:r>
                      <a:endParaRPr lang="en-GB" sz="1200" dirty="0"/>
                    </a:p>
                  </a:txBody>
                  <a:tcPr/>
                </a:tc>
                <a:tc>
                  <a:txBody>
                    <a:bodyPr/>
                    <a:lstStyle/>
                    <a:p>
                      <a:r>
                        <a:rPr lang="en-GB" sz="1200" dirty="0"/>
                        <a:t>Halt</a:t>
                      </a:r>
                    </a:p>
                  </a:txBody>
                  <a:tcPr/>
                </a:tc>
                <a:tc>
                  <a:txBody>
                    <a:bodyPr/>
                    <a:lstStyle/>
                    <a:p>
                      <a:endParaRPr lang="en-GB" sz="1200"/>
                    </a:p>
                  </a:txBody>
                  <a:tcPr/>
                </a:tc>
                <a:extLst>
                  <a:ext uri="{0D108BD9-81ED-4DB2-BD59-A6C34878D82A}">
                    <a16:rowId xmlns:a16="http://schemas.microsoft.com/office/drawing/2014/main" val="3101738575"/>
                  </a:ext>
                </a:extLst>
              </a:tr>
              <a:tr h="370840">
                <a:tc>
                  <a:txBody>
                    <a:bodyPr/>
                    <a:lstStyle/>
                    <a:p>
                      <a:r>
                        <a:rPr lang="en-GB" sz="1200" dirty="0"/>
                        <a:t>Halt if Currency is not USD</a:t>
                      </a:r>
                    </a:p>
                  </a:txBody>
                  <a:tcPr/>
                </a:tc>
                <a:tc>
                  <a:txBody>
                    <a:bodyPr/>
                    <a:lstStyle/>
                    <a:p>
                      <a:r>
                        <a:rPr lang="en-GB" sz="1200" dirty="0"/>
                        <a:t>60</a:t>
                      </a:r>
                    </a:p>
                  </a:txBody>
                  <a:tcPr/>
                </a:tc>
                <a:tc>
                  <a:txBody>
                    <a:bodyPr/>
                    <a:lstStyle/>
                    <a:p>
                      <a:r>
                        <a:rPr lang="en-GB" sz="1200" dirty="0"/>
                        <a:t>Never</a:t>
                      </a:r>
                    </a:p>
                  </a:txBody>
                  <a:tcPr/>
                </a:tc>
                <a:tc>
                  <a:txBody>
                    <a:bodyPr/>
                    <a:lstStyle/>
                    <a:p>
                      <a:r>
                        <a:rPr lang="en-GB" sz="1200" dirty="0" err="1"/>
                        <a:t>this.Ssi.Currency.Oid</a:t>
                      </a:r>
                      <a:r>
                        <a:rPr lang="en-GB" sz="1200" dirty="0"/>
                        <a:t> == null || </a:t>
                      </a:r>
                      <a:r>
                        <a:rPr lang="en-GB" sz="1200" dirty="0" err="1"/>
                        <a:t>this.Ssi.Currency.Oid</a:t>
                      </a:r>
                      <a:r>
                        <a:rPr lang="en-GB" sz="1200" dirty="0"/>
                        <a:t> != </a:t>
                      </a:r>
                      <a:r>
                        <a:rPr lang="en-GB" sz="1200" dirty="0" err="1"/>
                        <a:t>this.Static.Currency.FindCurrencyByIsoCode</a:t>
                      </a:r>
                      <a:r>
                        <a:rPr lang="en-GB" sz="1200" dirty="0"/>
                        <a:t>("USD").</a:t>
                      </a:r>
                      <a:r>
                        <a:rPr lang="en-GB" sz="1200" dirty="0" err="1"/>
                        <a:t>Oid</a:t>
                      </a:r>
                      <a:endParaRPr lang="en-GB" sz="1200" dirty="0"/>
                    </a:p>
                  </a:txBody>
                  <a:tcPr/>
                </a:tc>
                <a:tc>
                  <a:txBody>
                    <a:bodyPr/>
                    <a:lstStyle/>
                    <a:p>
                      <a:r>
                        <a:rPr lang="en-GB" sz="1200" dirty="0"/>
                        <a:t>Halt</a:t>
                      </a:r>
                    </a:p>
                  </a:txBody>
                  <a:tcPr/>
                </a:tc>
                <a:tc>
                  <a:txBody>
                    <a:bodyPr/>
                    <a:lstStyle/>
                    <a:p>
                      <a:endParaRPr lang="en-GB" sz="1200"/>
                    </a:p>
                  </a:txBody>
                  <a:tcPr/>
                </a:tc>
                <a:extLst>
                  <a:ext uri="{0D108BD9-81ED-4DB2-BD59-A6C34878D82A}">
                    <a16:rowId xmlns:a16="http://schemas.microsoft.com/office/drawing/2014/main" val="1128500043"/>
                  </a:ext>
                </a:extLst>
              </a:tr>
              <a:tr h="370840">
                <a:tc>
                  <a:txBody>
                    <a:bodyPr/>
                    <a:lstStyle/>
                    <a:p>
                      <a:r>
                        <a:rPr lang="en-GB" sz="1200" dirty="0"/>
                        <a:t>Copy Bene Bic into Spare5</a:t>
                      </a:r>
                    </a:p>
                  </a:txBody>
                  <a:tcPr/>
                </a:tc>
                <a:tc>
                  <a:txBody>
                    <a:bodyPr/>
                    <a:lstStyle/>
                    <a:p>
                      <a:r>
                        <a:rPr lang="en-GB" sz="1200" dirty="0"/>
                        <a:t>50</a:t>
                      </a:r>
                    </a:p>
                  </a:txBody>
                  <a:tcPr/>
                </a:tc>
                <a:tc>
                  <a:txBody>
                    <a:bodyPr/>
                    <a:lstStyle/>
                    <a:p>
                      <a:r>
                        <a:rPr lang="en-GB" sz="1200" dirty="0"/>
                        <a:t>Never</a:t>
                      </a:r>
                    </a:p>
                  </a:txBody>
                  <a:tcPr/>
                </a:tc>
                <a:tc>
                  <a:txBody>
                    <a:bodyPr/>
                    <a:lstStyle/>
                    <a:p>
                      <a:r>
                        <a:rPr lang="en-GB" sz="1200" dirty="0" err="1"/>
                        <a:t>this.GetChain</a:t>
                      </a:r>
                      <a:r>
                        <a:rPr lang="en-GB" sz="1200" dirty="0"/>
                        <a:t>(</a:t>
                      </a:r>
                      <a:r>
                        <a:rPr lang="en-GB" sz="1200" dirty="0" err="1"/>
                        <a:t>com.iMeta.Assassin.Model.Core.StepType.CashBeneficiary</a:t>
                      </a:r>
                      <a:r>
                        <a:rPr lang="en-GB" sz="1200" dirty="0"/>
                        <a:t>).Bic != null</a:t>
                      </a:r>
                    </a:p>
                  </a:txBody>
                  <a:tcPr/>
                </a:tc>
                <a:tc>
                  <a:txBody>
                    <a:bodyPr/>
                    <a:lstStyle/>
                    <a:p>
                      <a:r>
                        <a:rPr lang="en-GB" sz="1200" dirty="0"/>
                        <a:t>this.Ssi.Spare5 = </a:t>
                      </a:r>
                      <a:r>
                        <a:rPr lang="en-GB" sz="1200" dirty="0" err="1"/>
                        <a:t>this.GetChain</a:t>
                      </a:r>
                      <a:r>
                        <a:rPr lang="en-GB" sz="1200" dirty="0"/>
                        <a:t>(</a:t>
                      </a:r>
                      <a:r>
                        <a:rPr lang="en-GB" sz="1200" dirty="0" err="1"/>
                        <a:t>com.iMeta.Assassin.Model.Core.StepType.CashBeneficiary</a:t>
                      </a:r>
                      <a:r>
                        <a:rPr lang="en-GB" sz="1200" dirty="0"/>
                        <a:t>).Bic</a:t>
                      </a:r>
                    </a:p>
                  </a:txBody>
                  <a:tcPr/>
                </a:tc>
                <a:tc>
                  <a:txBody>
                    <a:bodyPr/>
                    <a:lstStyle/>
                    <a:p>
                      <a:endParaRPr lang="en-GB" sz="1200" dirty="0"/>
                    </a:p>
                  </a:txBody>
                  <a:tcPr/>
                </a:tc>
                <a:extLst>
                  <a:ext uri="{0D108BD9-81ED-4DB2-BD59-A6C34878D82A}">
                    <a16:rowId xmlns:a16="http://schemas.microsoft.com/office/drawing/2014/main" val="1832167210"/>
                  </a:ext>
                </a:extLst>
              </a:tr>
            </a:tbl>
          </a:graphicData>
        </a:graphic>
      </p:graphicFrame>
      <p:sp>
        <p:nvSpPr>
          <p:cNvPr id="7" name="Rectangle 6"/>
          <p:cNvSpPr/>
          <p:nvPr/>
        </p:nvSpPr>
        <p:spPr>
          <a:xfrm>
            <a:off x="7953154" y="2451779"/>
            <a:ext cx="935665" cy="7703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215963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Rule Set Priority &amp; Halting</a:t>
            </a:r>
          </a:p>
        </p:txBody>
      </p:sp>
      <p:sp>
        <p:nvSpPr>
          <p:cNvPr id="3" name="Content Placeholder 2"/>
          <p:cNvSpPr>
            <a:spLocks noGrp="1"/>
          </p:cNvSpPr>
          <p:nvPr>
            <p:ph idx="1"/>
          </p:nvPr>
        </p:nvSpPr>
        <p:spPr>
          <a:xfrm>
            <a:off x="1096963" y="2200276"/>
            <a:ext cx="8030158" cy="4506914"/>
          </a:xfrm>
        </p:spPr>
        <p:txBody>
          <a:bodyPr>
            <a:normAutofit fontScale="92500" lnSpcReduction="10000"/>
          </a:bodyPr>
          <a:lstStyle/>
          <a:p>
            <a:r>
              <a:rPr lang="en-GB" sz="2400" dirty="0"/>
              <a:t>Higher Priority Rules are run before lower ones </a:t>
            </a:r>
          </a:p>
          <a:p>
            <a:pPr marL="457177" lvl="1" indent="0">
              <a:buNone/>
            </a:pPr>
            <a:r>
              <a:rPr lang="en-GB" sz="2000" dirty="0"/>
              <a:t>e.g. 1 before 0</a:t>
            </a:r>
          </a:p>
          <a:p>
            <a:pPr marL="457177" lvl="1" indent="0">
              <a:buNone/>
            </a:pPr>
            <a:endParaRPr lang="en-GB" sz="2000" dirty="0"/>
          </a:p>
          <a:p>
            <a:r>
              <a:rPr lang="en-GB" sz="2400" dirty="0"/>
              <a:t>The ‘Halt’ command should be used to stop further processing</a:t>
            </a:r>
          </a:p>
          <a:p>
            <a:endParaRPr lang="en-GB" sz="2400" dirty="0"/>
          </a:p>
          <a:p>
            <a:r>
              <a:rPr lang="en-GB" sz="2400" dirty="0"/>
              <a:t>For example:</a:t>
            </a:r>
          </a:p>
          <a:p>
            <a:pPr lvl="1"/>
            <a:r>
              <a:rPr lang="en-GB" sz="2000" dirty="0"/>
              <a:t>When criteria ‘a’ with priority 99 is met</a:t>
            </a:r>
          </a:p>
          <a:p>
            <a:pPr lvl="2"/>
            <a:r>
              <a:rPr lang="en-GB" sz="1800" dirty="0"/>
              <a:t>Perform an action </a:t>
            </a:r>
          </a:p>
          <a:p>
            <a:pPr lvl="2"/>
            <a:r>
              <a:rPr lang="en-GB" sz="1800" dirty="0"/>
              <a:t>And halt, preventing further processing by this rule set</a:t>
            </a:r>
          </a:p>
          <a:p>
            <a:pPr lvl="2"/>
            <a:endParaRPr lang="en-GB" sz="1800" dirty="0"/>
          </a:p>
          <a:p>
            <a:pPr lvl="1"/>
            <a:r>
              <a:rPr lang="en-GB" sz="2000" dirty="0"/>
              <a:t>When criteria ‘b’ with priority 50 is met</a:t>
            </a:r>
          </a:p>
          <a:p>
            <a:pPr lvl="2"/>
            <a:r>
              <a:rPr lang="en-GB" sz="1800" dirty="0"/>
              <a:t>Compete some action </a:t>
            </a:r>
          </a:p>
          <a:p>
            <a:pPr lvl="2"/>
            <a:r>
              <a:rPr lang="en-GB" sz="1800" dirty="0"/>
              <a:t>And fall through to criteria ‘c’ for further processing</a:t>
            </a:r>
          </a:p>
          <a:p>
            <a:pPr lvl="2"/>
            <a:endParaRPr lang="en-GB" sz="1800" dirty="0"/>
          </a:p>
          <a:p>
            <a:pPr lvl="1"/>
            <a:r>
              <a:rPr lang="en-GB" sz="2000" dirty="0"/>
              <a:t>When criteria ‘c’ with priority 30 is met</a:t>
            </a:r>
          </a:p>
          <a:p>
            <a:pPr lvl="2"/>
            <a:r>
              <a:rPr lang="en-GB" sz="1800" dirty="0"/>
              <a:t>Perform an action </a:t>
            </a:r>
          </a:p>
        </p:txBody>
      </p:sp>
    </p:spTree>
    <p:extLst>
      <p:ext uri="{BB962C8B-B14F-4D97-AF65-F5344CB8AC3E}">
        <p14:creationId xmlns:p14="http://schemas.microsoft.com/office/powerpoint/2010/main" val="33107316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044" y="1152849"/>
            <a:ext cx="8971951" cy="885814"/>
          </a:xfrm>
        </p:spPr>
        <p:txBody>
          <a:bodyPr>
            <a:noAutofit/>
          </a:bodyPr>
          <a:lstStyle/>
          <a:p>
            <a:r>
              <a:rPr lang="en-GB" dirty="0"/>
              <a:t>Workflow Rule API Methods for static data</a:t>
            </a:r>
          </a:p>
        </p:txBody>
      </p:sp>
      <p:sp>
        <p:nvSpPr>
          <p:cNvPr id="3" name="Content Placeholder 2"/>
          <p:cNvSpPr>
            <a:spLocks noGrp="1"/>
          </p:cNvSpPr>
          <p:nvPr>
            <p:ph idx="1"/>
          </p:nvPr>
        </p:nvSpPr>
        <p:spPr>
          <a:xfrm>
            <a:off x="693043" y="2369343"/>
            <a:ext cx="8897523" cy="4850163"/>
          </a:xfrm>
        </p:spPr>
        <p:txBody>
          <a:bodyPr>
            <a:normAutofit/>
          </a:bodyPr>
          <a:lstStyle/>
          <a:p>
            <a:r>
              <a:rPr lang="en-GB" sz="2000" dirty="0"/>
              <a:t>iMeta has exposed a number of helper methods for the majority of static data types</a:t>
            </a:r>
          </a:p>
          <a:p>
            <a:endParaRPr lang="en-GB" sz="2000" dirty="0"/>
          </a:p>
          <a:p>
            <a:r>
              <a:rPr lang="en-GB" sz="2000" dirty="0"/>
              <a:t>These can be used within conditions or actions</a:t>
            </a:r>
          </a:p>
          <a:p>
            <a:endParaRPr lang="en-GB" sz="2000" dirty="0"/>
          </a:p>
          <a:p>
            <a:r>
              <a:rPr lang="en-GB" sz="2000" dirty="0"/>
              <a:t>Base Static helpers are accessed via:</a:t>
            </a:r>
          </a:p>
          <a:p>
            <a:pPr lvl="1"/>
            <a:r>
              <a:rPr lang="en-GB" sz="1600" dirty="0" err="1"/>
              <a:t>this.Static</a:t>
            </a:r>
            <a:r>
              <a:rPr lang="en-GB" sz="1600" dirty="0"/>
              <a:t>.&lt;</a:t>
            </a:r>
            <a:r>
              <a:rPr lang="en-GB" sz="1600" dirty="0" err="1"/>
              <a:t>StaticTypeName</a:t>
            </a:r>
            <a:r>
              <a:rPr lang="en-GB" sz="1600" dirty="0"/>
              <a:t>&gt;.&lt;method&gt;()</a:t>
            </a:r>
          </a:p>
          <a:p>
            <a:pPr marL="457177" lvl="1" indent="0">
              <a:buNone/>
            </a:pPr>
            <a:endParaRPr lang="en-GB" sz="1800" dirty="0"/>
          </a:p>
          <a:p>
            <a:r>
              <a:rPr lang="en-GB" sz="2000" dirty="0"/>
              <a:t>Customer Specific Static helpers would be accessed via:</a:t>
            </a:r>
          </a:p>
          <a:p>
            <a:pPr lvl="1"/>
            <a:r>
              <a:rPr lang="en-GB" sz="1600" dirty="0" err="1"/>
              <a:t>This.CustomStatic</a:t>
            </a:r>
            <a:r>
              <a:rPr lang="en-GB" sz="1600" dirty="0"/>
              <a:t>.&lt;</a:t>
            </a:r>
            <a:r>
              <a:rPr lang="en-GB" sz="1600" dirty="0" err="1"/>
              <a:t>StaticTypeName</a:t>
            </a:r>
            <a:r>
              <a:rPr lang="en-GB" sz="1600" dirty="0"/>
              <a:t>&gt;.&lt;method&gt;()</a:t>
            </a:r>
          </a:p>
          <a:p>
            <a:pPr lvl="1"/>
            <a:endParaRPr lang="en-GB" sz="1800" dirty="0"/>
          </a:p>
          <a:p>
            <a:r>
              <a:rPr lang="en-GB" sz="2000" dirty="0"/>
              <a:t>Use the automatically generated chm file to find more about these:</a:t>
            </a:r>
          </a:p>
          <a:p>
            <a:pPr lvl="1"/>
            <a:r>
              <a:rPr lang="en-GB" sz="1600" dirty="0" err="1"/>
              <a:t>com.iMeta.Assassin.Common.Interface.WorkflowStaticDataAccess</a:t>
            </a:r>
            <a:r>
              <a:rPr lang="en-GB" sz="1600" dirty="0"/>
              <a:t> </a:t>
            </a:r>
          </a:p>
          <a:p>
            <a:pPr lvl="1"/>
            <a:r>
              <a:rPr lang="en-GB" sz="1600" dirty="0"/>
              <a:t>com.iMeta.Assassin.Custom.Common.RefDataWorkflow.Interface.WorkflowStaticDataAccess</a:t>
            </a:r>
          </a:p>
          <a:p>
            <a:pPr lvl="1"/>
            <a:endParaRPr lang="en-GB" sz="1800" dirty="0"/>
          </a:p>
          <a:p>
            <a:r>
              <a:rPr lang="en-GB" sz="2000" dirty="0"/>
              <a:t>Be aware, not all of these methods are null safe</a:t>
            </a:r>
          </a:p>
          <a:p>
            <a:pPr lvl="1"/>
            <a:r>
              <a:rPr lang="en-GB" sz="1800" dirty="0"/>
              <a:t>See next slides for more details…</a:t>
            </a:r>
          </a:p>
        </p:txBody>
      </p:sp>
    </p:spTree>
    <p:extLst>
      <p:ext uri="{BB962C8B-B14F-4D97-AF65-F5344CB8AC3E}">
        <p14:creationId xmlns:p14="http://schemas.microsoft.com/office/powerpoint/2010/main" val="64231386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097" y="1396683"/>
            <a:ext cx="9090837" cy="864599"/>
          </a:xfrm>
        </p:spPr>
        <p:txBody>
          <a:bodyPr>
            <a:noAutofit/>
          </a:bodyPr>
          <a:lstStyle/>
          <a:p>
            <a:r>
              <a:rPr lang="en-GB" dirty="0"/>
              <a:t>Workflow Rule API Methods for safely looking up properties on static data</a:t>
            </a:r>
          </a:p>
        </p:txBody>
      </p:sp>
      <p:sp>
        <p:nvSpPr>
          <p:cNvPr id="3" name="Content Placeholder 2"/>
          <p:cNvSpPr>
            <a:spLocks noGrp="1"/>
          </p:cNvSpPr>
          <p:nvPr>
            <p:ph idx="1"/>
          </p:nvPr>
        </p:nvSpPr>
        <p:spPr>
          <a:xfrm>
            <a:off x="606056" y="2837176"/>
            <a:ext cx="8973878" cy="4158456"/>
          </a:xfrm>
        </p:spPr>
        <p:txBody>
          <a:bodyPr>
            <a:normAutofit lnSpcReduction="10000"/>
          </a:bodyPr>
          <a:lstStyle/>
          <a:p>
            <a:r>
              <a:rPr lang="en-GB" sz="2400" dirty="0"/>
              <a:t>Because this null checking issue was common place iMeta created a means to query static reference data more safely</a:t>
            </a:r>
          </a:p>
          <a:p>
            <a:endParaRPr lang="en-GB" sz="2400" dirty="0"/>
          </a:p>
          <a:p>
            <a:r>
              <a:rPr lang="en-GB" sz="2400" dirty="0"/>
              <a:t>The following methods allow null safe string comparison</a:t>
            </a:r>
          </a:p>
          <a:p>
            <a:endParaRPr lang="en-GB" sz="2400" dirty="0"/>
          </a:p>
          <a:p>
            <a:r>
              <a:rPr lang="en-GB" sz="2400" dirty="0"/>
              <a:t>For example:</a:t>
            </a:r>
          </a:p>
          <a:p>
            <a:pPr lvl="1"/>
            <a:r>
              <a:rPr lang="en-GB" sz="2000" dirty="0" err="1"/>
              <a:t>this.Static.Countries.GetCountryPropertyFromOid</a:t>
            </a:r>
            <a:r>
              <a:rPr lang="en-GB" sz="2000" dirty="0"/>
              <a:t>(</a:t>
            </a:r>
            <a:br>
              <a:rPr lang="en-GB" sz="2000" dirty="0"/>
            </a:br>
            <a:r>
              <a:rPr lang="en-GB" sz="2000" dirty="0"/>
              <a:t>	</a:t>
            </a:r>
            <a:r>
              <a:rPr lang="en-GB" sz="2000" dirty="0" err="1"/>
              <a:t>this.Ssi.Country.Oid</a:t>
            </a:r>
            <a:r>
              <a:rPr lang="en-GB" sz="2000" dirty="0"/>
              <a:t>, “Id”) == “US”</a:t>
            </a:r>
          </a:p>
          <a:p>
            <a:pPr lvl="1"/>
            <a:r>
              <a:rPr lang="en-GB" sz="2000" dirty="0" err="1"/>
              <a:t>this.Static.Currency.GetCurrencyPropertyFromOid</a:t>
            </a:r>
            <a:r>
              <a:rPr lang="en-GB" sz="2000" dirty="0"/>
              <a:t>(</a:t>
            </a:r>
            <a:br>
              <a:rPr lang="en-GB" sz="2000" dirty="0"/>
            </a:br>
            <a:r>
              <a:rPr lang="en-GB" sz="2000" dirty="0"/>
              <a:t>	</a:t>
            </a:r>
            <a:r>
              <a:rPr lang="en-GB" sz="2000" dirty="0" err="1"/>
              <a:t>this.Ssi.Currency.Oid</a:t>
            </a:r>
            <a:r>
              <a:rPr lang="en-GB" sz="2000" dirty="0"/>
              <a:t>, ”</a:t>
            </a:r>
            <a:r>
              <a:rPr lang="en-GB" sz="2000" dirty="0" err="1"/>
              <a:t>IsoCode</a:t>
            </a:r>
            <a:r>
              <a:rPr lang="en-GB" sz="2000" dirty="0"/>
              <a:t>”) == “USD”</a:t>
            </a:r>
          </a:p>
          <a:p>
            <a:pPr lvl="1"/>
            <a:endParaRPr lang="en-GB" sz="2000" dirty="0"/>
          </a:p>
          <a:p>
            <a:r>
              <a:rPr lang="en-GB" sz="2400" dirty="0"/>
              <a:t>Other static types follow this method convention to allow null safe equality checking</a:t>
            </a:r>
          </a:p>
        </p:txBody>
      </p:sp>
    </p:spTree>
    <p:extLst>
      <p:ext uri="{BB962C8B-B14F-4D97-AF65-F5344CB8AC3E}">
        <p14:creationId xmlns:p14="http://schemas.microsoft.com/office/powerpoint/2010/main" val="33451837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Exploring the workflow rule API</a:t>
            </a:r>
          </a:p>
        </p:txBody>
      </p:sp>
      <p:sp>
        <p:nvSpPr>
          <p:cNvPr id="3" name="Content Placeholder 2"/>
          <p:cNvSpPr>
            <a:spLocks noGrp="1"/>
          </p:cNvSpPr>
          <p:nvPr>
            <p:ph idx="1"/>
          </p:nvPr>
        </p:nvSpPr>
        <p:spPr>
          <a:xfrm>
            <a:off x="966333" y="2369344"/>
            <a:ext cx="8229600" cy="4488656"/>
          </a:xfrm>
        </p:spPr>
        <p:txBody>
          <a:bodyPr>
            <a:normAutofit fontScale="92500" lnSpcReduction="10000"/>
          </a:bodyPr>
          <a:lstStyle/>
          <a:p>
            <a:pPr>
              <a:lnSpc>
                <a:spcPct val="110000"/>
              </a:lnSpc>
            </a:pPr>
            <a:r>
              <a:rPr lang="en-GB" dirty="0"/>
              <a:t>Helpers for SSI Settlement Chains or Steps</a:t>
            </a:r>
          </a:p>
          <a:p>
            <a:pPr lvl="1">
              <a:lnSpc>
                <a:spcPct val="110000"/>
              </a:lnSpc>
            </a:pPr>
            <a:r>
              <a:rPr lang="en-GB" dirty="0"/>
              <a:t>The SSI </a:t>
            </a:r>
            <a:r>
              <a:rPr lang="en-GB" dirty="0" err="1"/>
              <a:t>StepType</a:t>
            </a:r>
            <a:r>
              <a:rPr lang="en-GB" dirty="0"/>
              <a:t> </a:t>
            </a:r>
            <a:r>
              <a:rPr lang="en-GB" dirty="0" err="1"/>
              <a:t>Enum</a:t>
            </a:r>
            <a:r>
              <a:rPr lang="en-GB" dirty="0"/>
              <a:t> is located here:</a:t>
            </a:r>
          </a:p>
          <a:p>
            <a:pPr marL="1142943" lvl="3">
              <a:lnSpc>
                <a:spcPct val="110000"/>
              </a:lnSpc>
              <a:spcBef>
                <a:spcPts val="1000"/>
              </a:spcBef>
            </a:pPr>
            <a:r>
              <a:rPr lang="en-GB" dirty="0" err="1"/>
              <a:t>com.iMeta.Assassin.Model.Core.StepType</a:t>
            </a:r>
            <a:endParaRPr lang="en-GB" dirty="0"/>
          </a:p>
          <a:p>
            <a:pPr lvl="1">
              <a:lnSpc>
                <a:spcPct val="110000"/>
              </a:lnSpc>
            </a:pPr>
            <a:r>
              <a:rPr lang="en-GB" dirty="0"/>
              <a:t>Raw SSI Settlement Chains can be accessed here:</a:t>
            </a:r>
          </a:p>
          <a:p>
            <a:pPr lvl="2">
              <a:lnSpc>
                <a:spcPct val="110000"/>
              </a:lnSpc>
            </a:pPr>
            <a:r>
              <a:rPr lang="en-GB" dirty="0" err="1"/>
              <a:t>this.Ssi.SettlementChainEntries</a:t>
            </a:r>
            <a:r>
              <a:rPr lang="en-GB" dirty="0"/>
              <a:t>[</a:t>
            </a:r>
            <a:r>
              <a:rPr lang="en-GB" dirty="0" err="1"/>
              <a:t>i</a:t>
            </a:r>
            <a:r>
              <a:rPr lang="en-GB" dirty="0"/>
              <a:t>]</a:t>
            </a:r>
          </a:p>
          <a:p>
            <a:pPr lvl="2">
              <a:lnSpc>
                <a:spcPct val="110000"/>
              </a:lnSpc>
            </a:pPr>
            <a:r>
              <a:rPr lang="en-GB" dirty="0"/>
              <a:t>Don’t use this! use the helper methods instead….</a:t>
            </a:r>
          </a:p>
          <a:p>
            <a:pPr lvl="2">
              <a:lnSpc>
                <a:spcPct val="110000"/>
              </a:lnSpc>
            </a:pPr>
            <a:endParaRPr lang="en-GB" dirty="0"/>
          </a:p>
          <a:p>
            <a:pPr>
              <a:lnSpc>
                <a:spcPct val="110000"/>
              </a:lnSpc>
            </a:pPr>
            <a:r>
              <a:rPr lang="en-GB" dirty="0"/>
              <a:t>SSI Step Helper Methods:</a:t>
            </a:r>
          </a:p>
          <a:p>
            <a:pPr lvl="1">
              <a:lnSpc>
                <a:spcPct val="110000"/>
              </a:lnSpc>
            </a:pPr>
            <a:r>
              <a:rPr lang="en-GB" dirty="0"/>
              <a:t>this.ChainExists(….</a:t>
            </a:r>
            <a:r>
              <a:rPr lang="en-GB" dirty="0" err="1"/>
              <a:t>StepType.CashLocalAgent</a:t>
            </a:r>
            <a:r>
              <a:rPr lang="en-GB" dirty="0"/>
              <a:t>)</a:t>
            </a:r>
          </a:p>
          <a:p>
            <a:pPr lvl="2">
              <a:lnSpc>
                <a:spcPct val="110000"/>
              </a:lnSpc>
            </a:pPr>
            <a:r>
              <a:rPr lang="en-GB" dirty="0"/>
              <a:t>To verify a chain exists on an SSI before checking a property on that chain – e.g. not all Cash SSIs contain a custodian step</a:t>
            </a:r>
          </a:p>
          <a:p>
            <a:pPr lvl="1">
              <a:lnSpc>
                <a:spcPct val="110000"/>
              </a:lnSpc>
            </a:pPr>
            <a:r>
              <a:rPr lang="en-GB" dirty="0" err="1"/>
              <a:t>this.GetChain</a:t>
            </a:r>
            <a:r>
              <a:rPr lang="en-GB" dirty="0"/>
              <a:t>(….</a:t>
            </a:r>
            <a:r>
              <a:rPr lang="en-GB" dirty="0" err="1"/>
              <a:t>StepType.CashLocalAgent</a:t>
            </a:r>
            <a:r>
              <a:rPr lang="en-GB" dirty="0"/>
              <a:t>)</a:t>
            </a:r>
          </a:p>
          <a:p>
            <a:pPr lvl="2">
              <a:lnSpc>
                <a:spcPct val="110000"/>
              </a:lnSpc>
            </a:pPr>
            <a:r>
              <a:rPr lang="en-GB" dirty="0"/>
              <a:t>Gets the chain of the specified type</a:t>
            </a:r>
          </a:p>
        </p:txBody>
      </p:sp>
    </p:spTree>
    <p:extLst>
      <p:ext uri="{BB962C8B-B14F-4D97-AF65-F5344CB8AC3E}">
        <p14:creationId xmlns:p14="http://schemas.microsoft.com/office/powerpoint/2010/main" val="96491406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Exploring the workflow rule API</a:t>
            </a:r>
          </a:p>
        </p:txBody>
      </p:sp>
      <p:sp>
        <p:nvSpPr>
          <p:cNvPr id="3" name="Content Placeholder 2"/>
          <p:cNvSpPr>
            <a:spLocks noGrp="1"/>
          </p:cNvSpPr>
          <p:nvPr>
            <p:ph idx="1"/>
          </p:nvPr>
        </p:nvSpPr>
        <p:spPr>
          <a:xfrm>
            <a:off x="693045" y="2282273"/>
            <a:ext cx="8854992" cy="4894703"/>
          </a:xfrm>
        </p:spPr>
        <p:txBody>
          <a:bodyPr>
            <a:normAutofit fontScale="92500" lnSpcReduction="20000"/>
          </a:bodyPr>
          <a:lstStyle/>
          <a:p>
            <a:pPr>
              <a:lnSpc>
                <a:spcPct val="120000"/>
              </a:lnSpc>
            </a:pPr>
            <a:r>
              <a:rPr lang="en-GB" dirty="0"/>
              <a:t>Validation Helpers</a:t>
            </a:r>
          </a:p>
          <a:p>
            <a:pPr lvl="1">
              <a:lnSpc>
                <a:spcPct val="120000"/>
              </a:lnSpc>
            </a:pPr>
            <a:r>
              <a:rPr lang="en-GB" dirty="0"/>
              <a:t>Documentation Reference: </a:t>
            </a:r>
            <a:r>
              <a:rPr lang="en-GB" dirty="0" err="1"/>
              <a:t>IWorkflowValidationUtil</a:t>
            </a:r>
            <a:endParaRPr lang="en-GB" dirty="0"/>
          </a:p>
          <a:p>
            <a:pPr lvl="1">
              <a:lnSpc>
                <a:spcPct val="120000"/>
              </a:lnSpc>
            </a:pPr>
            <a:r>
              <a:rPr lang="en-GB" dirty="0"/>
              <a:t>Accessed by:</a:t>
            </a:r>
          </a:p>
          <a:p>
            <a:pPr marL="914354" lvl="2" indent="0">
              <a:lnSpc>
                <a:spcPct val="120000"/>
              </a:lnSpc>
              <a:buNone/>
            </a:pPr>
            <a:r>
              <a:rPr lang="en-GB" dirty="0" err="1"/>
              <a:t>this.Validation</a:t>
            </a:r>
            <a:r>
              <a:rPr lang="en-GB" dirty="0"/>
              <a:t>.&lt;method&gt;()</a:t>
            </a:r>
          </a:p>
          <a:p>
            <a:pPr lvl="1">
              <a:lnSpc>
                <a:spcPct val="120000"/>
              </a:lnSpc>
            </a:pPr>
            <a:r>
              <a:rPr lang="en-GB" dirty="0"/>
              <a:t>Methods you may use regularly:</a:t>
            </a:r>
          </a:p>
          <a:p>
            <a:pPr lvl="2">
              <a:lnSpc>
                <a:spcPct val="120000"/>
              </a:lnSpc>
            </a:pPr>
            <a:r>
              <a:rPr lang="en-GB" dirty="0" err="1"/>
              <a:t>SetToRevalidate</a:t>
            </a:r>
            <a:r>
              <a:rPr lang="en-GB" dirty="0"/>
              <a:t>()</a:t>
            </a:r>
          </a:p>
          <a:p>
            <a:pPr lvl="3">
              <a:lnSpc>
                <a:spcPct val="120000"/>
              </a:lnSpc>
            </a:pPr>
            <a:r>
              <a:rPr lang="en-GB" dirty="0"/>
              <a:t>Use when writing server side rules that make a change to a record, to ensure the changed data is re-validated</a:t>
            </a:r>
          </a:p>
          <a:p>
            <a:pPr lvl="2">
              <a:lnSpc>
                <a:spcPct val="120000"/>
              </a:lnSpc>
            </a:pPr>
            <a:r>
              <a:rPr lang="en-GB" dirty="0" err="1"/>
              <a:t>ContainsValidationFailure</a:t>
            </a:r>
            <a:r>
              <a:rPr lang="en-GB" dirty="0"/>
              <a:t>(String </a:t>
            </a:r>
            <a:r>
              <a:rPr lang="en-GB" dirty="0" err="1"/>
              <a:t>ValidationRuleId</a:t>
            </a:r>
            <a:r>
              <a:rPr lang="en-GB" dirty="0"/>
              <a:t>)</a:t>
            </a:r>
          </a:p>
          <a:p>
            <a:pPr lvl="3">
              <a:lnSpc>
                <a:spcPct val="120000"/>
              </a:lnSpc>
            </a:pPr>
            <a:r>
              <a:rPr lang="en-GB" dirty="0"/>
              <a:t>Use when writing auto-repair rules to fix records failing a specific validation rule</a:t>
            </a:r>
          </a:p>
          <a:p>
            <a:pPr lvl="2">
              <a:lnSpc>
                <a:spcPct val="120000"/>
              </a:lnSpc>
            </a:pPr>
            <a:r>
              <a:rPr lang="en-GB" dirty="0" err="1"/>
              <a:t>IsFieldValid</a:t>
            </a:r>
            <a:r>
              <a:rPr lang="en-GB" dirty="0"/>
              <a:t>(String </a:t>
            </a:r>
            <a:r>
              <a:rPr lang="en-GB" dirty="0" err="1"/>
              <a:t>fullFieldName</a:t>
            </a:r>
            <a:r>
              <a:rPr lang="en-GB" dirty="0"/>
              <a:t>, Object </a:t>
            </a:r>
            <a:r>
              <a:rPr lang="en-GB" dirty="0" err="1"/>
              <a:t>forObject</a:t>
            </a:r>
            <a:r>
              <a:rPr lang="en-GB" dirty="0"/>
              <a:t>)</a:t>
            </a:r>
          </a:p>
          <a:p>
            <a:pPr lvl="3">
              <a:lnSpc>
                <a:spcPct val="120000"/>
              </a:lnSpc>
            </a:pPr>
            <a:r>
              <a:rPr lang="en-GB" dirty="0"/>
              <a:t>Use in conjunction with </a:t>
            </a:r>
            <a:r>
              <a:rPr lang="en-GB" dirty="0" err="1"/>
              <a:t>ContainsValidationFailure</a:t>
            </a:r>
            <a:r>
              <a:rPr lang="en-GB" dirty="0"/>
              <a:t> for more granular checks</a:t>
            </a:r>
          </a:p>
          <a:p>
            <a:pPr lvl="3">
              <a:lnSpc>
                <a:spcPct val="120000"/>
              </a:lnSpc>
            </a:pPr>
            <a:r>
              <a:rPr lang="en-GB" dirty="0"/>
              <a:t>Use dot separated paths within the </a:t>
            </a:r>
            <a:r>
              <a:rPr lang="en-GB" dirty="0" err="1"/>
              <a:t>fullFieldName</a:t>
            </a:r>
            <a:r>
              <a:rPr lang="en-GB" dirty="0"/>
              <a:t> e.g. </a:t>
            </a:r>
            <a:r>
              <a:rPr lang="en-GB" dirty="0" err="1"/>
              <a:t>Core.DataStatus</a:t>
            </a:r>
            <a:endParaRPr lang="en-GB" dirty="0"/>
          </a:p>
          <a:p>
            <a:pPr lvl="3">
              <a:lnSpc>
                <a:spcPct val="120000"/>
              </a:lnSpc>
            </a:pPr>
            <a:r>
              <a:rPr lang="en-GB" dirty="0" err="1"/>
              <a:t>forObject</a:t>
            </a:r>
            <a:r>
              <a:rPr lang="en-GB" dirty="0"/>
              <a:t> should only be used when checking properties on SSI steps e.g.</a:t>
            </a:r>
          </a:p>
          <a:p>
            <a:pPr marL="457177" lvl="1" indent="0">
              <a:lnSpc>
                <a:spcPct val="120000"/>
              </a:lnSpc>
              <a:buNone/>
            </a:pPr>
            <a:endParaRPr lang="en-GB" sz="1200" dirty="0">
              <a:latin typeface="Consolas" panose="020B0609020204030204" pitchFamily="49" charset="0"/>
              <a:cs typeface="Consolas" panose="020B0609020204030204" pitchFamily="49" charset="0"/>
            </a:endParaRPr>
          </a:p>
          <a:p>
            <a:pPr marL="457177" lvl="1" indent="0">
              <a:lnSpc>
                <a:spcPct val="120000"/>
              </a:lnSpc>
              <a:buNone/>
            </a:pPr>
            <a:r>
              <a:rPr lang="en-GB" sz="1300" dirty="0" err="1">
                <a:latin typeface="Consolas" panose="020B0609020204030204" pitchFamily="49" charset="0"/>
                <a:cs typeface="Consolas" panose="020B0609020204030204" pitchFamily="49" charset="0"/>
              </a:rPr>
              <a:t>IsFieldValid</a:t>
            </a:r>
            <a:r>
              <a:rPr lang="en-GB" sz="1300" dirty="0">
                <a:latin typeface="Consolas" panose="020B0609020204030204" pitchFamily="49" charset="0"/>
                <a:cs typeface="Consolas" panose="020B0609020204030204" pitchFamily="49" charset="0"/>
              </a:rPr>
              <a:t>(“</a:t>
            </a:r>
            <a:r>
              <a:rPr lang="en-GB" sz="1300" dirty="0" err="1">
                <a:latin typeface="Consolas" panose="020B0609020204030204" pitchFamily="49" charset="0"/>
                <a:cs typeface="Consolas" panose="020B0609020204030204" pitchFamily="49" charset="0"/>
              </a:rPr>
              <a:t>AccountNumber</a:t>
            </a:r>
            <a:r>
              <a:rPr lang="en-GB" sz="1300" dirty="0">
                <a:latin typeface="Consolas" panose="020B0609020204030204" pitchFamily="49" charset="0"/>
                <a:cs typeface="Consolas" panose="020B0609020204030204" pitchFamily="49" charset="0"/>
              </a:rPr>
              <a:t>”,</a:t>
            </a:r>
            <a:r>
              <a:rPr lang="en-GB" sz="1300" dirty="0" err="1">
                <a:latin typeface="Consolas" panose="020B0609020204030204" pitchFamily="49" charset="0"/>
                <a:cs typeface="Consolas" panose="020B0609020204030204" pitchFamily="49" charset="0"/>
              </a:rPr>
              <a:t>this.GetChain</a:t>
            </a:r>
            <a:r>
              <a:rPr lang="en-GB" sz="1300" dirty="0">
                <a:latin typeface="Consolas" panose="020B0609020204030204" pitchFamily="49" charset="0"/>
                <a:cs typeface="Consolas" panose="020B0609020204030204" pitchFamily="49" charset="0"/>
              </a:rPr>
              <a:t>(</a:t>
            </a:r>
            <a:r>
              <a:rPr lang="en-GB" sz="1300" dirty="0" err="1">
                <a:latin typeface="Consolas" panose="020B0609020204030204" pitchFamily="49" charset="0"/>
                <a:cs typeface="Consolas" panose="020B0609020204030204" pitchFamily="49" charset="0"/>
              </a:rPr>
              <a:t>com.iMeta.Assassin.Model.Core.StepType.CashLocalAgent</a:t>
            </a:r>
            <a:r>
              <a:rPr lang="en-GB" sz="13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80814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Exploring the workflow rule API</a:t>
            </a:r>
          </a:p>
        </p:txBody>
      </p:sp>
      <p:sp>
        <p:nvSpPr>
          <p:cNvPr id="3" name="Content Placeholder 2"/>
          <p:cNvSpPr>
            <a:spLocks noGrp="1"/>
          </p:cNvSpPr>
          <p:nvPr>
            <p:ph idx="1"/>
          </p:nvPr>
        </p:nvSpPr>
        <p:spPr>
          <a:xfrm>
            <a:off x="693044" y="2291607"/>
            <a:ext cx="8854993" cy="4885370"/>
          </a:xfrm>
        </p:spPr>
        <p:txBody>
          <a:bodyPr>
            <a:normAutofit fontScale="77500" lnSpcReduction="20000"/>
          </a:bodyPr>
          <a:lstStyle/>
          <a:p>
            <a:pPr>
              <a:lnSpc>
                <a:spcPct val="120000"/>
              </a:lnSpc>
            </a:pPr>
            <a:r>
              <a:rPr lang="en-GB" dirty="0"/>
              <a:t>Action Helpers</a:t>
            </a:r>
          </a:p>
          <a:p>
            <a:pPr lvl="1">
              <a:lnSpc>
                <a:spcPct val="120000"/>
              </a:lnSpc>
            </a:pPr>
            <a:r>
              <a:rPr lang="en-GB" dirty="0"/>
              <a:t>Documentation Reference: </a:t>
            </a:r>
            <a:r>
              <a:rPr lang="en-GB" dirty="0" err="1"/>
              <a:t>IActionUtil</a:t>
            </a:r>
            <a:endParaRPr lang="en-GB" dirty="0"/>
          </a:p>
          <a:p>
            <a:pPr lvl="1">
              <a:lnSpc>
                <a:spcPct val="120000"/>
              </a:lnSpc>
            </a:pPr>
            <a:r>
              <a:rPr lang="en-GB" dirty="0"/>
              <a:t>Accessed by:</a:t>
            </a:r>
          </a:p>
          <a:p>
            <a:pPr marL="914354" lvl="2" indent="0">
              <a:lnSpc>
                <a:spcPct val="120000"/>
              </a:lnSpc>
              <a:buNone/>
            </a:pPr>
            <a:r>
              <a:rPr lang="en-GB" dirty="0" err="1"/>
              <a:t>this.Action</a:t>
            </a:r>
            <a:r>
              <a:rPr lang="en-GB" dirty="0"/>
              <a:t>.&lt;method&gt;()</a:t>
            </a:r>
          </a:p>
          <a:p>
            <a:pPr marL="914354" lvl="2" indent="0">
              <a:lnSpc>
                <a:spcPct val="120000"/>
              </a:lnSpc>
              <a:buNone/>
            </a:pPr>
            <a:r>
              <a:rPr lang="en-GB" dirty="0" err="1"/>
              <a:t>this.Action</a:t>
            </a:r>
            <a:r>
              <a:rPr lang="en-GB" dirty="0"/>
              <a:t>.&lt;property&gt;</a:t>
            </a:r>
          </a:p>
          <a:p>
            <a:pPr lvl="1">
              <a:lnSpc>
                <a:spcPct val="120000"/>
              </a:lnSpc>
            </a:pPr>
            <a:r>
              <a:rPr lang="en-GB" dirty="0"/>
              <a:t>Methods you may use regularly:</a:t>
            </a:r>
          </a:p>
          <a:p>
            <a:pPr lvl="2">
              <a:lnSpc>
                <a:spcPct val="120000"/>
              </a:lnSpc>
            </a:pPr>
            <a:r>
              <a:rPr lang="en-GB" dirty="0"/>
              <a:t>Change()</a:t>
            </a:r>
          </a:p>
          <a:p>
            <a:pPr lvl="2">
              <a:lnSpc>
                <a:spcPct val="120000"/>
              </a:lnSpc>
            </a:pPr>
            <a:r>
              <a:rPr lang="en-GB" dirty="0"/>
              <a:t>Close()</a:t>
            </a:r>
          </a:p>
          <a:p>
            <a:pPr lvl="1">
              <a:lnSpc>
                <a:spcPct val="120000"/>
              </a:lnSpc>
            </a:pPr>
            <a:r>
              <a:rPr lang="en-GB" dirty="0"/>
              <a:t>Methods to use from a trading account to act on SSIs</a:t>
            </a:r>
          </a:p>
          <a:p>
            <a:pPr lvl="2">
              <a:lnSpc>
                <a:spcPct val="120000"/>
              </a:lnSpc>
            </a:pPr>
            <a:r>
              <a:rPr lang="en-GB" dirty="0" err="1"/>
              <a:t>ChangeAllChildren</a:t>
            </a:r>
            <a:r>
              <a:rPr lang="en-GB" dirty="0"/>
              <a:t>()</a:t>
            </a:r>
          </a:p>
          <a:p>
            <a:pPr lvl="2">
              <a:lnSpc>
                <a:spcPct val="120000"/>
              </a:lnSpc>
            </a:pPr>
            <a:r>
              <a:rPr lang="en-GB" dirty="0" err="1"/>
              <a:t>RevalidateAllChildren</a:t>
            </a:r>
            <a:r>
              <a:rPr lang="en-GB" dirty="0"/>
              <a:t>()</a:t>
            </a:r>
          </a:p>
          <a:p>
            <a:pPr lvl="2">
              <a:lnSpc>
                <a:spcPct val="120000"/>
              </a:lnSpc>
            </a:pPr>
            <a:r>
              <a:rPr lang="en-GB" dirty="0" err="1"/>
              <a:t>QueueChangeFilters</a:t>
            </a:r>
            <a:r>
              <a:rPr lang="en-GB" dirty="0"/>
              <a:t>()</a:t>
            </a:r>
          </a:p>
          <a:p>
            <a:pPr lvl="1">
              <a:lnSpc>
                <a:spcPct val="120000"/>
              </a:lnSpc>
            </a:pPr>
            <a:r>
              <a:rPr lang="en-GB" dirty="0"/>
              <a:t>Properties you may use regularly:</a:t>
            </a:r>
          </a:p>
          <a:p>
            <a:pPr lvl="2">
              <a:lnSpc>
                <a:spcPct val="120000"/>
              </a:lnSpc>
            </a:pPr>
            <a:r>
              <a:rPr lang="en-GB" dirty="0" err="1"/>
              <a:t>ActionBeingPerformed</a:t>
            </a:r>
            <a:endParaRPr lang="en-GB" dirty="0"/>
          </a:p>
          <a:p>
            <a:pPr lvl="3">
              <a:lnSpc>
                <a:spcPct val="120000"/>
              </a:lnSpc>
            </a:pPr>
            <a:r>
              <a:rPr lang="en-GB" dirty="0"/>
              <a:t>Returns the specific change action that your workflow rule is running in the context of as its is being performed on the iMeta SSI record</a:t>
            </a:r>
          </a:p>
          <a:p>
            <a:pPr lvl="2">
              <a:lnSpc>
                <a:spcPct val="120000"/>
              </a:lnSpc>
            </a:pPr>
            <a:r>
              <a:rPr lang="en-GB" dirty="0" err="1"/>
              <a:t>PreventAutoApproval</a:t>
            </a:r>
            <a:endParaRPr lang="en-GB" dirty="0"/>
          </a:p>
          <a:p>
            <a:pPr lvl="3">
              <a:lnSpc>
                <a:spcPct val="120000"/>
              </a:lnSpc>
            </a:pPr>
            <a:r>
              <a:rPr lang="en-GB" dirty="0"/>
              <a:t>Allows you prevent an iMeta SSI record from being auto-approved</a:t>
            </a:r>
          </a:p>
          <a:p>
            <a:pPr lvl="3">
              <a:lnSpc>
                <a:spcPct val="120000"/>
              </a:lnSpc>
            </a:pPr>
            <a:r>
              <a:rPr lang="en-GB" dirty="0"/>
              <a:t>If valid, the record will transition to the pending state rather than the approved state</a:t>
            </a:r>
          </a:p>
        </p:txBody>
      </p:sp>
    </p:spTree>
    <p:extLst>
      <p:ext uri="{BB962C8B-B14F-4D97-AF65-F5344CB8AC3E}">
        <p14:creationId xmlns:p14="http://schemas.microsoft.com/office/powerpoint/2010/main" val="360188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Current and Previous versions</a:t>
            </a:r>
          </a:p>
        </p:txBody>
      </p:sp>
      <p:sp>
        <p:nvSpPr>
          <p:cNvPr id="3" name="Content Placeholder 2"/>
          <p:cNvSpPr>
            <a:spLocks noGrp="1"/>
          </p:cNvSpPr>
          <p:nvPr>
            <p:ph idx="1"/>
          </p:nvPr>
        </p:nvSpPr>
        <p:spPr>
          <a:xfrm>
            <a:off x="990827" y="2369346"/>
            <a:ext cx="8205106" cy="4337845"/>
          </a:xfrm>
        </p:spPr>
        <p:txBody>
          <a:bodyPr>
            <a:normAutofit lnSpcReduction="10000"/>
          </a:bodyPr>
          <a:lstStyle/>
          <a:p>
            <a:r>
              <a:rPr lang="en-GB" sz="2400" dirty="0"/>
              <a:t>It is often useful for workflow rules to check whether records have been Approved at some point in their life cycle and compare current and previous data</a:t>
            </a:r>
          </a:p>
          <a:p>
            <a:endParaRPr lang="en-GB" sz="2400" dirty="0"/>
          </a:p>
          <a:p>
            <a:r>
              <a:rPr lang="en-GB" sz="2200" dirty="0"/>
              <a:t>If a record has never been approved:</a:t>
            </a:r>
          </a:p>
          <a:p>
            <a:pPr marL="457177" lvl="1" indent="0">
              <a:buNone/>
            </a:pPr>
            <a:r>
              <a:rPr lang="en-GB" dirty="0" err="1"/>
              <a:t>this.Approved</a:t>
            </a:r>
            <a:r>
              <a:rPr lang="en-GB" dirty="0"/>
              <a:t> == null</a:t>
            </a:r>
          </a:p>
          <a:p>
            <a:pPr marL="457177" lvl="1" indent="0">
              <a:buNone/>
            </a:pPr>
            <a:endParaRPr lang="en-GB" dirty="0"/>
          </a:p>
          <a:p>
            <a:r>
              <a:rPr lang="en-GB" sz="2200" dirty="0"/>
              <a:t>If an SSI record has been approved you can compare its specific data type properties directly like this:</a:t>
            </a:r>
          </a:p>
          <a:p>
            <a:pPr marL="457177" lvl="1" indent="0">
              <a:buNone/>
            </a:pPr>
            <a:r>
              <a:rPr lang="en-GB" sz="1700" dirty="0" err="1"/>
              <a:t>this.ApprovedSsi.SwiftType</a:t>
            </a:r>
            <a:r>
              <a:rPr lang="en-GB" sz="1700" dirty="0"/>
              <a:t> == </a:t>
            </a:r>
            <a:r>
              <a:rPr lang="en-GB" sz="1700" dirty="0" err="1"/>
              <a:t>this.Ssi.SwiftType</a:t>
            </a:r>
            <a:endParaRPr lang="en-GB" sz="1700" dirty="0"/>
          </a:p>
          <a:p>
            <a:endParaRPr lang="en-GB" dirty="0"/>
          </a:p>
          <a:p>
            <a:r>
              <a:rPr lang="en-GB" dirty="0"/>
              <a:t>You can compare data on SSI steps like this:</a:t>
            </a:r>
          </a:p>
          <a:p>
            <a:pPr marL="457177" lvl="1" indent="0">
              <a:buNone/>
            </a:pPr>
            <a:r>
              <a:rPr lang="en-GB" sz="1600" dirty="0" err="1"/>
              <a:t>this.GetChain</a:t>
            </a:r>
            <a:r>
              <a:rPr lang="en-GB" sz="1600" dirty="0"/>
              <a:t>(</a:t>
            </a:r>
            <a:r>
              <a:rPr lang="en-GB" sz="1600" dirty="0" err="1"/>
              <a:t>this.ApprovedSsi</a:t>
            </a:r>
            <a:r>
              <a:rPr lang="en-GB" sz="1600" dirty="0"/>
              <a:t>,&lt;</a:t>
            </a:r>
            <a:r>
              <a:rPr lang="en-GB" sz="1600" dirty="0" err="1"/>
              <a:t>StepType</a:t>
            </a:r>
            <a:r>
              <a:rPr lang="en-GB" sz="1600" dirty="0"/>
              <a:t>&gt;).&lt;Property&gt; == 							</a:t>
            </a:r>
            <a:r>
              <a:rPr lang="en-GB" sz="1600" dirty="0" err="1"/>
              <a:t>this.GetChain</a:t>
            </a:r>
            <a:r>
              <a:rPr lang="en-GB" sz="1600" dirty="0"/>
              <a:t>(&lt;</a:t>
            </a:r>
            <a:r>
              <a:rPr lang="en-GB" sz="1600" dirty="0" err="1"/>
              <a:t>StepType</a:t>
            </a:r>
            <a:r>
              <a:rPr lang="en-GB" sz="1600" dirty="0"/>
              <a:t>&gt;).&lt;Property&gt;</a:t>
            </a:r>
          </a:p>
        </p:txBody>
      </p:sp>
    </p:spTree>
    <p:extLst>
      <p:ext uri="{BB962C8B-B14F-4D97-AF65-F5344CB8AC3E}">
        <p14:creationId xmlns:p14="http://schemas.microsoft.com/office/powerpoint/2010/main" val="2974300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27660"/>
            <a:ext cx="7886700" cy="972616"/>
          </a:xfrm>
        </p:spPr>
        <p:txBody>
          <a:bodyPr/>
          <a:lstStyle/>
          <a:p>
            <a:r>
              <a:rPr lang="en-GB" dirty="0"/>
              <a:t>SSIs</a:t>
            </a:r>
          </a:p>
        </p:txBody>
      </p:sp>
      <p:sp>
        <p:nvSpPr>
          <p:cNvPr id="3" name="Content Placeholder 2"/>
          <p:cNvSpPr>
            <a:spLocks noGrp="1"/>
          </p:cNvSpPr>
          <p:nvPr>
            <p:ph idx="1"/>
          </p:nvPr>
        </p:nvSpPr>
        <p:spPr>
          <a:xfrm>
            <a:off x="1096962" y="2200278"/>
            <a:ext cx="7886700" cy="4626517"/>
          </a:xfrm>
        </p:spPr>
        <p:txBody>
          <a:bodyPr>
            <a:normAutofit fontScale="92500" lnSpcReduction="10000"/>
          </a:bodyPr>
          <a:lstStyle/>
          <a:p>
            <a:pPr>
              <a:lnSpc>
                <a:spcPct val="150000"/>
              </a:lnSpc>
            </a:pPr>
            <a:r>
              <a:rPr lang="en-GB" sz="2000" dirty="0"/>
              <a:t>Reside under an iMeta SSI Trading Account</a:t>
            </a:r>
          </a:p>
          <a:p>
            <a:pPr>
              <a:lnSpc>
                <a:spcPct val="150000"/>
              </a:lnSpc>
            </a:pPr>
            <a:r>
              <a:rPr lang="en-GB" sz="2000" dirty="0"/>
              <a:t>2 Types of SSI</a:t>
            </a:r>
          </a:p>
          <a:p>
            <a:pPr lvl="1">
              <a:lnSpc>
                <a:spcPct val="150000"/>
              </a:lnSpc>
              <a:buFont typeface="Courier New" panose="02070309020205020404" pitchFamily="49" charset="0"/>
              <a:buChar char="o"/>
            </a:pPr>
            <a:r>
              <a:rPr lang="en-GB" sz="1600" dirty="0"/>
              <a:t>Each SSI type has different steps</a:t>
            </a:r>
          </a:p>
          <a:p>
            <a:pPr lvl="1">
              <a:lnSpc>
                <a:spcPct val="150000"/>
              </a:lnSpc>
              <a:buFont typeface="Courier New" panose="02070309020205020404" pitchFamily="49" charset="0"/>
              <a:buChar char="o"/>
            </a:pPr>
            <a:r>
              <a:rPr lang="en-GB" sz="1600" dirty="0"/>
              <a:t>Cash (based on a cash Trade e.g. Foreign Exchange)</a:t>
            </a:r>
          </a:p>
          <a:p>
            <a:pPr lvl="1">
              <a:lnSpc>
                <a:spcPct val="150000"/>
              </a:lnSpc>
              <a:buFont typeface="Courier New" panose="02070309020205020404" pitchFamily="49" charset="0"/>
              <a:buChar char="o"/>
            </a:pPr>
            <a:endParaRPr lang="en-GB" sz="1600" dirty="0"/>
          </a:p>
          <a:p>
            <a:pPr lvl="1">
              <a:lnSpc>
                <a:spcPct val="150000"/>
              </a:lnSpc>
              <a:buFont typeface="Courier New" panose="02070309020205020404" pitchFamily="49" charset="0"/>
              <a:buChar char="o"/>
            </a:pPr>
            <a:endParaRPr lang="en-GB" sz="1600" dirty="0"/>
          </a:p>
          <a:p>
            <a:pPr lvl="1">
              <a:lnSpc>
                <a:spcPct val="150000"/>
              </a:lnSpc>
              <a:buFont typeface="Courier New" panose="02070309020205020404" pitchFamily="49" charset="0"/>
              <a:buChar char="o"/>
            </a:pPr>
            <a:r>
              <a:rPr lang="en-GB" sz="1600" dirty="0"/>
              <a:t>Non-Cash (based on a non-cash Trade e.g. Equities)</a:t>
            </a:r>
          </a:p>
          <a:p>
            <a:pPr lvl="1">
              <a:lnSpc>
                <a:spcPct val="150000"/>
              </a:lnSpc>
              <a:buFont typeface="Courier New" panose="02070309020205020404" pitchFamily="49" charset="0"/>
              <a:buChar char="o"/>
            </a:pPr>
            <a:endParaRPr lang="en-GB" sz="2000" dirty="0"/>
          </a:p>
          <a:p>
            <a:pPr>
              <a:lnSpc>
                <a:spcPct val="150000"/>
              </a:lnSpc>
            </a:pPr>
            <a:endParaRPr lang="en-GB" sz="2000" dirty="0"/>
          </a:p>
          <a:p>
            <a:pPr>
              <a:lnSpc>
                <a:spcPct val="150000"/>
              </a:lnSpc>
            </a:pPr>
            <a:r>
              <a:rPr lang="en-GB" sz="2000" dirty="0"/>
              <a:t>Can be sourced in the following ways</a:t>
            </a:r>
          </a:p>
          <a:p>
            <a:pPr lvl="1">
              <a:lnSpc>
                <a:spcPct val="150000"/>
              </a:lnSpc>
              <a:buFont typeface="Courier New" panose="02070309020205020404" pitchFamily="49" charset="0"/>
              <a:buChar char="o"/>
            </a:pPr>
            <a:r>
              <a:rPr lang="en-GB" sz="1600" dirty="0"/>
              <a:t>ALERT</a:t>
            </a:r>
          </a:p>
          <a:p>
            <a:pPr lvl="1">
              <a:lnSpc>
                <a:spcPct val="150000"/>
              </a:lnSpc>
              <a:buFont typeface="Courier New" panose="02070309020205020404" pitchFamily="49" charset="0"/>
              <a:buChar char="o"/>
            </a:pPr>
            <a:r>
              <a:rPr lang="en-GB" sz="1600" dirty="0"/>
              <a:t>Manual</a:t>
            </a:r>
          </a:p>
          <a:p>
            <a:pPr lvl="1">
              <a:lnSpc>
                <a:spcPct val="150000"/>
              </a:lnSpc>
              <a:buFont typeface="Courier New" panose="02070309020205020404" pitchFamily="49" charset="0"/>
              <a:buChar char="o"/>
            </a:pPr>
            <a:r>
              <a:rPr lang="en-GB" sz="1600" dirty="0"/>
              <a:t>Import</a:t>
            </a:r>
          </a:p>
          <a:p>
            <a:pPr marL="400030"/>
            <a:endParaRPr lang="en-GB" sz="1800" dirty="0"/>
          </a:p>
          <a:p>
            <a:endParaRPr lang="en-GB" dirty="0"/>
          </a:p>
        </p:txBody>
      </p:sp>
      <p:pic>
        <p:nvPicPr>
          <p:cNvPr id="5" name="Picture 4"/>
          <p:cNvPicPr>
            <a:picLocks noChangeAspect="1"/>
          </p:cNvPicPr>
          <p:nvPr/>
        </p:nvPicPr>
        <p:blipFill>
          <a:blip r:embed="rId3"/>
          <a:stretch>
            <a:fillRect/>
          </a:stretch>
        </p:blipFill>
        <p:spPr>
          <a:xfrm>
            <a:off x="1558924" y="3775435"/>
            <a:ext cx="4819650" cy="476250"/>
          </a:xfrm>
          <a:prstGeom prst="rect">
            <a:avLst/>
          </a:prstGeom>
        </p:spPr>
      </p:pic>
      <p:pic>
        <p:nvPicPr>
          <p:cNvPr id="6" name="Picture 5"/>
          <p:cNvPicPr>
            <a:picLocks noChangeAspect="1"/>
          </p:cNvPicPr>
          <p:nvPr/>
        </p:nvPicPr>
        <p:blipFill>
          <a:blip r:embed="rId4"/>
          <a:stretch>
            <a:fillRect/>
          </a:stretch>
        </p:blipFill>
        <p:spPr>
          <a:xfrm>
            <a:off x="1606549" y="4786764"/>
            <a:ext cx="4772025" cy="447675"/>
          </a:xfrm>
          <a:prstGeom prst="rect">
            <a:avLst/>
          </a:prstGeom>
        </p:spPr>
      </p:pic>
    </p:spTree>
    <p:extLst>
      <p:ext uri="{BB962C8B-B14F-4D97-AF65-F5344CB8AC3E}">
        <p14:creationId xmlns:p14="http://schemas.microsoft.com/office/powerpoint/2010/main" val="165483837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Worked Examples 2</a:t>
            </a:r>
          </a:p>
        </p:txBody>
      </p:sp>
      <p:sp>
        <p:nvSpPr>
          <p:cNvPr id="3" name="Content Placeholder 2"/>
          <p:cNvSpPr>
            <a:spLocks noGrp="1"/>
          </p:cNvSpPr>
          <p:nvPr>
            <p:ph idx="1"/>
          </p:nvPr>
        </p:nvSpPr>
        <p:spPr>
          <a:xfrm>
            <a:off x="351355" y="2038663"/>
            <a:ext cx="9377916" cy="4922723"/>
          </a:xfrm>
        </p:spPr>
        <p:txBody>
          <a:bodyPr>
            <a:noAutofit/>
          </a:bodyPr>
          <a:lstStyle/>
          <a:p>
            <a:pPr marL="342883" indent="-342883">
              <a:buFont typeface="+mj-lt"/>
              <a:buAutoNum type="alphaUcPeriod"/>
            </a:pPr>
            <a:r>
              <a:rPr lang="en-GB" sz="1700" dirty="0"/>
              <a:t>Improve the workflow rule you created in Worked Example 1</a:t>
            </a:r>
          </a:p>
          <a:p>
            <a:pPr lvl="1"/>
            <a:r>
              <a:rPr lang="en-GB" sz="1700" dirty="0"/>
              <a:t>Enhance the rule:</a:t>
            </a:r>
          </a:p>
          <a:p>
            <a:pPr lvl="2"/>
            <a:r>
              <a:rPr lang="en-GB" sz="1700" dirty="0"/>
              <a:t>In the SSI’s Spare5 field set Beneficiary step BIC’s + SPACE + Beneficiary step Account Number</a:t>
            </a:r>
          </a:p>
          <a:p>
            <a:pPr lvl="3"/>
            <a:endParaRPr lang="en-GB" sz="1700" dirty="0"/>
          </a:p>
          <a:p>
            <a:pPr marL="342883" indent="-342883">
              <a:buFont typeface="+mj-lt"/>
              <a:buAutoNum type="alphaUcPeriod"/>
            </a:pPr>
            <a:r>
              <a:rPr lang="en-GB" sz="1700" dirty="0"/>
              <a:t>Create a new client and server side workflow rule for SSIs to ensure fixed Agent Bank Accounts are used for all South African Cash </a:t>
            </a:r>
            <a:r>
              <a:rPr lang="en-GB" sz="1700" dirty="0" err="1"/>
              <a:t>Cash</a:t>
            </a:r>
            <a:r>
              <a:rPr lang="en-GB" sz="1700" dirty="0"/>
              <a:t> SSIs</a:t>
            </a:r>
          </a:p>
          <a:p>
            <a:pPr lvl="1"/>
            <a:r>
              <a:rPr lang="en-GB" sz="1700" dirty="0"/>
              <a:t>Auto populate </a:t>
            </a:r>
          </a:p>
          <a:p>
            <a:pPr lvl="2"/>
            <a:r>
              <a:rPr lang="en-GB" sz="1700" dirty="0"/>
              <a:t>The SSI’s </a:t>
            </a:r>
            <a:r>
              <a:rPr lang="en-GB" sz="1700" dirty="0" err="1"/>
              <a:t>LocalAgent</a:t>
            </a:r>
            <a:r>
              <a:rPr lang="en-GB" sz="1700" dirty="0"/>
              <a:t> Step’s </a:t>
            </a:r>
            <a:r>
              <a:rPr lang="en-GB" sz="1700" dirty="0" err="1"/>
              <a:t>AccountNumber</a:t>
            </a:r>
            <a:r>
              <a:rPr lang="en-GB" sz="1700" dirty="0"/>
              <a:t> with  00000  when BIC starts FIRNZAJJ</a:t>
            </a:r>
          </a:p>
          <a:p>
            <a:pPr lvl="2"/>
            <a:r>
              <a:rPr lang="en-GB" sz="1700" dirty="0"/>
              <a:t>The SSI’s </a:t>
            </a:r>
            <a:r>
              <a:rPr lang="en-GB" sz="1700" dirty="0" err="1"/>
              <a:t>LocalAgent</a:t>
            </a:r>
            <a:r>
              <a:rPr lang="en-GB" sz="1700" dirty="0"/>
              <a:t> Step’s </a:t>
            </a:r>
            <a:r>
              <a:rPr lang="en-GB" sz="1700" dirty="0" err="1"/>
              <a:t>AccountNumber</a:t>
            </a:r>
            <a:r>
              <a:rPr lang="en-GB" sz="1700" dirty="0"/>
              <a:t> with  11111  when BIC starts NEDSZAJJ</a:t>
            </a:r>
          </a:p>
          <a:p>
            <a:pPr lvl="2"/>
            <a:r>
              <a:rPr lang="en-GB" sz="1700" dirty="0"/>
              <a:t>The SSI’s </a:t>
            </a:r>
            <a:r>
              <a:rPr lang="en-GB" sz="1700" dirty="0" err="1"/>
              <a:t>LocalAgent</a:t>
            </a:r>
            <a:r>
              <a:rPr lang="en-GB" sz="1700" dirty="0"/>
              <a:t> Step’s </a:t>
            </a:r>
            <a:r>
              <a:rPr lang="en-GB" sz="1700" dirty="0" err="1"/>
              <a:t>AccountNumber</a:t>
            </a:r>
            <a:r>
              <a:rPr lang="en-GB" sz="1700" dirty="0"/>
              <a:t> with  22222  when BIC starts CABLZAJJ</a:t>
            </a:r>
          </a:p>
          <a:p>
            <a:pPr lvl="2"/>
            <a:r>
              <a:rPr lang="en-GB" sz="1700" dirty="0"/>
              <a:t>The SSI’s </a:t>
            </a:r>
            <a:r>
              <a:rPr lang="en-GB" sz="1700" dirty="0" err="1"/>
              <a:t>LocalAgent</a:t>
            </a:r>
            <a:r>
              <a:rPr lang="en-GB" sz="1700" dirty="0"/>
              <a:t> Step’s </a:t>
            </a:r>
            <a:r>
              <a:rPr lang="en-GB" sz="1700" dirty="0" err="1"/>
              <a:t>AccountNumber</a:t>
            </a:r>
            <a:r>
              <a:rPr lang="en-GB" sz="1700" dirty="0"/>
              <a:t> with  33333  when BIC starts SBZAZAJJ</a:t>
            </a:r>
          </a:p>
          <a:p>
            <a:pPr lvl="2"/>
            <a:r>
              <a:rPr lang="en-GB" sz="1700" dirty="0"/>
              <a:t>If the SSI’s Currency=USD and </a:t>
            </a:r>
            <a:r>
              <a:rPr lang="en-GB" sz="1700" dirty="0" err="1"/>
              <a:t>LocalAgent</a:t>
            </a:r>
            <a:r>
              <a:rPr lang="en-GB" sz="1700" dirty="0"/>
              <a:t> Step’s BIC starts SBZAZAJJ use </a:t>
            </a:r>
            <a:r>
              <a:rPr lang="en-GB" sz="1700" dirty="0" err="1"/>
              <a:t>AccountNumber</a:t>
            </a:r>
            <a:r>
              <a:rPr lang="en-GB" sz="1700" dirty="0"/>
              <a:t> 44444</a:t>
            </a:r>
          </a:p>
          <a:p>
            <a:pPr lvl="2"/>
            <a:r>
              <a:rPr lang="en-GB" sz="1700" dirty="0"/>
              <a:t>Revalidate the SSI if the </a:t>
            </a:r>
            <a:r>
              <a:rPr lang="en-GB" sz="1700" dirty="0" err="1"/>
              <a:t>LocalAgent</a:t>
            </a:r>
            <a:r>
              <a:rPr lang="en-GB" sz="1700" dirty="0"/>
              <a:t> Account Number changes</a:t>
            </a:r>
          </a:p>
          <a:p>
            <a:pPr lvl="1"/>
            <a:r>
              <a:rPr lang="en-GB" sz="1700" dirty="0"/>
              <a:t>Hints</a:t>
            </a:r>
          </a:p>
          <a:p>
            <a:pPr lvl="2"/>
            <a:r>
              <a:rPr lang="en-GB" sz="1700" dirty="0"/>
              <a:t>Only work on Cash Settlement Type, security and settlement method SSIs</a:t>
            </a:r>
          </a:p>
          <a:p>
            <a:pPr lvl="2"/>
            <a:r>
              <a:rPr lang="en-GB" sz="1700" dirty="0"/>
              <a:t>Ensure your step, BIC, country, security, method and currency use are null safe</a:t>
            </a:r>
          </a:p>
        </p:txBody>
      </p:sp>
    </p:spTree>
    <p:extLst>
      <p:ext uri="{BB962C8B-B14F-4D97-AF65-F5344CB8AC3E}">
        <p14:creationId xmlns:p14="http://schemas.microsoft.com/office/powerpoint/2010/main" val="302926596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Worked Examples 2 Answers - A</a:t>
            </a:r>
          </a:p>
        </p:txBody>
      </p:sp>
      <p:sp>
        <p:nvSpPr>
          <p:cNvPr id="3" name="Content Placeholder 2"/>
          <p:cNvSpPr>
            <a:spLocks noGrp="1"/>
          </p:cNvSpPr>
          <p:nvPr>
            <p:ph idx="1"/>
          </p:nvPr>
        </p:nvSpPr>
        <p:spPr/>
        <p:txBody>
          <a:bodyPr>
            <a:normAutofit/>
          </a:bodyPr>
          <a:lstStyle/>
          <a:p>
            <a:pPr marL="514324" indent="-514324">
              <a:buFont typeface="+mj-lt"/>
              <a:buAutoNum type="alphaUcPeriod"/>
            </a:pPr>
            <a:endParaRPr lang="en-GB" dirty="0"/>
          </a:p>
          <a:p>
            <a:pPr marL="514324" indent="-514324">
              <a:buFont typeface="+mj-lt"/>
              <a:buAutoNum type="alphaUcPeriod"/>
            </a:pP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3930061323"/>
              </p:ext>
            </p:extLst>
          </p:nvPr>
        </p:nvGraphicFramePr>
        <p:xfrm>
          <a:off x="223843" y="3144592"/>
          <a:ext cx="9639299" cy="4196080"/>
        </p:xfrm>
        <a:graphic>
          <a:graphicData uri="http://schemas.openxmlformats.org/drawingml/2006/table">
            <a:tbl>
              <a:tblPr firstRow="1" bandRow="1">
                <a:tableStyleId>{5C22544A-7EE6-4342-B048-85BDC9FD1C3A}</a:tableStyleId>
              </a:tblPr>
              <a:tblGrid>
                <a:gridCol w="1244271">
                  <a:extLst>
                    <a:ext uri="{9D8B030D-6E8A-4147-A177-3AD203B41FA5}">
                      <a16:colId xmlns:a16="http://schemas.microsoft.com/office/drawing/2014/main" val="2903929428"/>
                    </a:ext>
                  </a:extLst>
                </a:gridCol>
                <a:gridCol w="712851">
                  <a:extLst>
                    <a:ext uri="{9D8B030D-6E8A-4147-A177-3AD203B41FA5}">
                      <a16:colId xmlns:a16="http://schemas.microsoft.com/office/drawing/2014/main" val="1173108697"/>
                    </a:ext>
                  </a:extLst>
                </a:gridCol>
                <a:gridCol w="659654">
                  <a:extLst>
                    <a:ext uri="{9D8B030D-6E8A-4147-A177-3AD203B41FA5}">
                      <a16:colId xmlns:a16="http://schemas.microsoft.com/office/drawing/2014/main" val="3852049347"/>
                    </a:ext>
                  </a:extLst>
                </a:gridCol>
                <a:gridCol w="3606817">
                  <a:extLst>
                    <a:ext uri="{9D8B030D-6E8A-4147-A177-3AD203B41FA5}">
                      <a16:colId xmlns:a16="http://schemas.microsoft.com/office/drawing/2014/main" val="2445329919"/>
                    </a:ext>
                  </a:extLst>
                </a:gridCol>
                <a:gridCol w="2830128">
                  <a:extLst>
                    <a:ext uri="{9D8B030D-6E8A-4147-A177-3AD203B41FA5}">
                      <a16:colId xmlns:a16="http://schemas.microsoft.com/office/drawing/2014/main" val="4114054099"/>
                    </a:ext>
                  </a:extLst>
                </a:gridCol>
                <a:gridCol w="585578">
                  <a:extLst>
                    <a:ext uri="{9D8B030D-6E8A-4147-A177-3AD203B41FA5}">
                      <a16:colId xmlns:a16="http://schemas.microsoft.com/office/drawing/2014/main" val="1256565343"/>
                    </a:ext>
                  </a:extLst>
                </a:gridCol>
              </a:tblGrid>
              <a:tr h="370840">
                <a:tc>
                  <a:txBody>
                    <a:bodyPr/>
                    <a:lstStyle/>
                    <a:p>
                      <a:r>
                        <a:rPr lang="en-GB" sz="1100" dirty="0"/>
                        <a:t>Step name</a:t>
                      </a:r>
                    </a:p>
                  </a:txBody>
                  <a:tcPr/>
                </a:tc>
                <a:tc>
                  <a:txBody>
                    <a:bodyPr/>
                    <a:lstStyle/>
                    <a:p>
                      <a:r>
                        <a:rPr lang="en-GB" sz="1100" dirty="0"/>
                        <a:t>Priority</a:t>
                      </a:r>
                    </a:p>
                  </a:txBody>
                  <a:tcPr/>
                </a:tc>
                <a:tc>
                  <a:txBody>
                    <a:bodyPr/>
                    <a:lstStyle/>
                    <a:p>
                      <a:r>
                        <a:rPr lang="en-GB" sz="1100" dirty="0" err="1"/>
                        <a:t>Reeval</a:t>
                      </a:r>
                      <a:endParaRPr lang="en-GB" sz="1100" dirty="0"/>
                    </a:p>
                  </a:txBody>
                  <a:tcPr/>
                </a:tc>
                <a:tc>
                  <a:txBody>
                    <a:bodyPr/>
                    <a:lstStyle/>
                    <a:p>
                      <a:r>
                        <a:rPr lang="en-GB" sz="1100" dirty="0"/>
                        <a:t>Condition</a:t>
                      </a:r>
                    </a:p>
                  </a:txBody>
                  <a:tcPr/>
                </a:tc>
                <a:tc>
                  <a:txBody>
                    <a:bodyPr/>
                    <a:lstStyle/>
                    <a:p>
                      <a:r>
                        <a:rPr lang="en-GB" sz="1100" dirty="0"/>
                        <a:t>Then</a:t>
                      </a:r>
                    </a:p>
                  </a:txBody>
                  <a:tcPr/>
                </a:tc>
                <a:tc>
                  <a:txBody>
                    <a:bodyPr/>
                    <a:lstStyle/>
                    <a:p>
                      <a:r>
                        <a:rPr lang="en-GB" sz="1100" dirty="0"/>
                        <a:t>Else</a:t>
                      </a:r>
                    </a:p>
                  </a:txBody>
                  <a:tcPr/>
                </a:tc>
                <a:extLst>
                  <a:ext uri="{0D108BD9-81ED-4DB2-BD59-A6C34878D82A}">
                    <a16:rowId xmlns:a16="http://schemas.microsoft.com/office/drawing/2014/main" val="2752979413"/>
                  </a:ext>
                </a:extLst>
              </a:tr>
              <a:tr h="370840">
                <a:tc>
                  <a:txBody>
                    <a:bodyPr/>
                    <a:lstStyle/>
                    <a:p>
                      <a:r>
                        <a:rPr lang="en-GB" sz="1100" dirty="0">
                          <a:solidFill>
                            <a:schemeClr val="bg2">
                              <a:lumMod val="50000"/>
                            </a:schemeClr>
                          </a:solidFill>
                        </a:rPr>
                        <a:t>Halt of not Cash</a:t>
                      </a:r>
                    </a:p>
                  </a:txBody>
                  <a:tcPr/>
                </a:tc>
                <a:tc>
                  <a:txBody>
                    <a:bodyPr/>
                    <a:lstStyle/>
                    <a:p>
                      <a:r>
                        <a:rPr lang="en-GB" sz="1100" dirty="0">
                          <a:solidFill>
                            <a:schemeClr val="bg2">
                              <a:lumMod val="50000"/>
                            </a:schemeClr>
                          </a:solidFill>
                        </a:rPr>
                        <a:t>90</a:t>
                      </a:r>
                    </a:p>
                  </a:txBody>
                  <a:tcPr/>
                </a:tc>
                <a:tc>
                  <a:txBody>
                    <a:bodyPr/>
                    <a:lstStyle/>
                    <a:p>
                      <a:r>
                        <a:rPr lang="en-GB" sz="1100" dirty="0">
                          <a:solidFill>
                            <a:schemeClr val="bg2">
                              <a:lumMod val="50000"/>
                            </a:schemeClr>
                          </a:solidFill>
                        </a:rPr>
                        <a:t>Never</a:t>
                      </a:r>
                    </a:p>
                  </a:txBody>
                  <a:tcPr/>
                </a:tc>
                <a:tc>
                  <a:txBody>
                    <a:bodyPr/>
                    <a:lstStyle/>
                    <a:p>
                      <a:r>
                        <a:rPr lang="en-GB" sz="1100" dirty="0" err="1">
                          <a:solidFill>
                            <a:schemeClr val="bg2">
                              <a:lumMod val="50000"/>
                            </a:schemeClr>
                          </a:solidFill>
                        </a:rPr>
                        <a:t>this.Ssi.SettlementType</a:t>
                      </a:r>
                      <a:r>
                        <a:rPr lang="en-GB" sz="1100" dirty="0">
                          <a:solidFill>
                            <a:schemeClr val="bg2">
                              <a:lumMod val="50000"/>
                            </a:schemeClr>
                          </a:solidFill>
                        </a:rPr>
                        <a:t> != </a:t>
                      </a:r>
                      <a:r>
                        <a:rPr lang="en-GB" sz="1100" dirty="0" err="1">
                          <a:solidFill>
                            <a:schemeClr val="bg2">
                              <a:lumMod val="50000"/>
                            </a:schemeClr>
                          </a:solidFill>
                        </a:rPr>
                        <a:t>com.iMeta.Assassin.Model.Core.SettlementType.CASH</a:t>
                      </a:r>
                      <a:endParaRPr lang="en-GB" sz="1100" dirty="0">
                        <a:solidFill>
                          <a:schemeClr val="bg2">
                            <a:lumMod val="50000"/>
                          </a:schemeClr>
                        </a:solidFill>
                      </a:endParaRPr>
                    </a:p>
                  </a:txBody>
                  <a:tcPr/>
                </a:tc>
                <a:tc>
                  <a:txBody>
                    <a:bodyPr/>
                    <a:lstStyle/>
                    <a:p>
                      <a:r>
                        <a:rPr lang="en-GB" sz="1100" dirty="0">
                          <a:solidFill>
                            <a:schemeClr val="bg2">
                              <a:lumMod val="50000"/>
                            </a:schemeClr>
                          </a:solidFill>
                        </a:rPr>
                        <a:t>Halt</a:t>
                      </a:r>
                    </a:p>
                  </a:txBody>
                  <a:tcPr/>
                </a:tc>
                <a:tc>
                  <a:txBody>
                    <a:bodyPr/>
                    <a:lstStyle/>
                    <a:p>
                      <a:endParaRPr lang="en-GB" sz="1100" dirty="0"/>
                    </a:p>
                  </a:txBody>
                  <a:tcPr/>
                </a:tc>
                <a:extLst>
                  <a:ext uri="{0D108BD9-81ED-4DB2-BD59-A6C34878D82A}">
                    <a16:rowId xmlns:a16="http://schemas.microsoft.com/office/drawing/2014/main" val="175025049"/>
                  </a:ext>
                </a:extLst>
              </a:tr>
              <a:tr h="370840">
                <a:tc>
                  <a:txBody>
                    <a:bodyPr/>
                    <a:lstStyle/>
                    <a:p>
                      <a:r>
                        <a:rPr lang="en-GB" sz="1100" dirty="0">
                          <a:solidFill>
                            <a:schemeClr val="bg2">
                              <a:lumMod val="50000"/>
                            </a:schemeClr>
                          </a:solidFill>
                        </a:rPr>
                        <a:t>Halt if no Bene step</a:t>
                      </a:r>
                    </a:p>
                  </a:txBody>
                  <a:tcPr/>
                </a:tc>
                <a:tc>
                  <a:txBody>
                    <a:bodyPr/>
                    <a:lstStyle/>
                    <a:p>
                      <a:r>
                        <a:rPr lang="en-GB" sz="1100" dirty="0">
                          <a:solidFill>
                            <a:schemeClr val="bg2">
                              <a:lumMod val="50000"/>
                            </a:schemeClr>
                          </a:solidFill>
                        </a:rPr>
                        <a:t>80</a:t>
                      </a:r>
                    </a:p>
                  </a:txBody>
                  <a:tcPr/>
                </a:tc>
                <a:tc>
                  <a:txBody>
                    <a:bodyPr/>
                    <a:lstStyle/>
                    <a:p>
                      <a:r>
                        <a:rPr lang="en-GB" sz="1100" dirty="0">
                          <a:solidFill>
                            <a:schemeClr val="bg2">
                              <a:lumMod val="50000"/>
                            </a:schemeClr>
                          </a:solidFill>
                        </a:rPr>
                        <a:t>Never</a:t>
                      </a:r>
                    </a:p>
                  </a:txBody>
                  <a:tcPr/>
                </a:tc>
                <a:tc>
                  <a:txBody>
                    <a:bodyPr/>
                    <a:lstStyle/>
                    <a:p>
                      <a:r>
                        <a:rPr lang="en-GB" sz="1100" dirty="0">
                          <a:solidFill>
                            <a:schemeClr val="bg2">
                              <a:lumMod val="50000"/>
                            </a:schemeClr>
                          </a:solidFill>
                        </a:rPr>
                        <a:t>!</a:t>
                      </a:r>
                      <a:r>
                        <a:rPr lang="en-GB" sz="1100" dirty="0" err="1">
                          <a:solidFill>
                            <a:schemeClr val="bg2">
                              <a:lumMod val="50000"/>
                            </a:schemeClr>
                          </a:solidFill>
                        </a:rPr>
                        <a:t>this.ChainExists</a:t>
                      </a:r>
                      <a:r>
                        <a:rPr lang="en-GB" sz="1100" dirty="0">
                          <a:solidFill>
                            <a:schemeClr val="bg2">
                              <a:lumMod val="50000"/>
                            </a:schemeClr>
                          </a:solidFill>
                        </a:rPr>
                        <a:t>(</a:t>
                      </a:r>
                      <a:r>
                        <a:rPr lang="en-GB" sz="1100" dirty="0" err="1">
                          <a:solidFill>
                            <a:schemeClr val="bg2">
                              <a:lumMod val="50000"/>
                            </a:schemeClr>
                          </a:solidFill>
                        </a:rPr>
                        <a:t>com.iMeta.Assassin.Model.Core.StepType.CashBeneficiary</a:t>
                      </a:r>
                      <a:r>
                        <a:rPr lang="en-GB" sz="1100" dirty="0">
                          <a:solidFill>
                            <a:schemeClr val="bg2">
                              <a:lumMod val="50000"/>
                            </a:schemeClr>
                          </a:solidFill>
                        </a:rPr>
                        <a:t>)</a:t>
                      </a:r>
                    </a:p>
                  </a:txBody>
                  <a:tcPr/>
                </a:tc>
                <a:tc>
                  <a:txBody>
                    <a:bodyPr/>
                    <a:lstStyle/>
                    <a:p>
                      <a:r>
                        <a:rPr lang="en-GB" sz="1100" dirty="0">
                          <a:solidFill>
                            <a:schemeClr val="bg2">
                              <a:lumMod val="50000"/>
                            </a:schemeClr>
                          </a:solidFill>
                        </a:rPr>
                        <a:t>Halt</a:t>
                      </a:r>
                    </a:p>
                  </a:txBody>
                  <a:tcPr/>
                </a:tc>
                <a:tc>
                  <a:txBody>
                    <a:bodyPr/>
                    <a:lstStyle/>
                    <a:p>
                      <a:endParaRPr lang="en-GB" sz="1100"/>
                    </a:p>
                  </a:txBody>
                  <a:tcPr/>
                </a:tc>
                <a:extLst>
                  <a:ext uri="{0D108BD9-81ED-4DB2-BD59-A6C34878D82A}">
                    <a16:rowId xmlns:a16="http://schemas.microsoft.com/office/drawing/2014/main" val="2314568545"/>
                  </a:ext>
                </a:extLst>
              </a:tr>
              <a:tr h="370840">
                <a:tc>
                  <a:txBody>
                    <a:bodyPr/>
                    <a:lstStyle/>
                    <a:p>
                      <a:r>
                        <a:rPr lang="en-GB" sz="1100" dirty="0">
                          <a:solidFill>
                            <a:schemeClr val="bg2">
                              <a:lumMod val="50000"/>
                            </a:schemeClr>
                          </a:solidFill>
                        </a:rPr>
                        <a:t>Halt it Country is not US</a:t>
                      </a:r>
                    </a:p>
                  </a:txBody>
                  <a:tcPr/>
                </a:tc>
                <a:tc>
                  <a:txBody>
                    <a:bodyPr/>
                    <a:lstStyle/>
                    <a:p>
                      <a:r>
                        <a:rPr lang="en-GB" sz="1100" dirty="0">
                          <a:solidFill>
                            <a:schemeClr val="bg2">
                              <a:lumMod val="50000"/>
                            </a:schemeClr>
                          </a:solidFill>
                        </a:rPr>
                        <a:t>70</a:t>
                      </a:r>
                    </a:p>
                  </a:txBody>
                  <a:tcPr/>
                </a:tc>
                <a:tc>
                  <a:txBody>
                    <a:bodyPr/>
                    <a:lstStyle/>
                    <a:p>
                      <a:r>
                        <a:rPr lang="en-GB" sz="1100" dirty="0">
                          <a:solidFill>
                            <a:schemeClr val="bg2">
                              <a:lumMod val="50000"/>
                            </a:schemeClr>
                          </a:solidFill>
                        </a:rPr>
                        <a:t>Never</a:t>
                      </a:r>
                    </a:p>
                  </a:txBody>
                  <a:tcPr/>
                </a:tc>
                <a:tc>
                  <a:txBody>
                    <a:bodyPr/>
                    <a:lstStyle/>
                    <a:p>
                      <a:r>
                        <a:rPr lang="en-GB" sz="1100" dirty="0" err="1">
                          <a:solidFill>
                            <a:schemeClr val="bg2">
                              <a:lumMod val="50000"/>
                            </a:schemeClr>
                          </a:solidFill>
                        </a:rPr>
                        <a:t>this.Ssi.Country.Oid</a:t>
                      </a:r>
                      <a:r>
                        <a:rPr lang="en-GB" sz="1100" dirty="0">
                          <a:solidFill>
                            <a:schemeClr val="bg2">
                              <a:lumMod val="50000"/>
                            </a:schemeClr>
                          </a:solidFill>
                        </a:rPr>
                        <a:t> == null || </a:t>
                      </a:r>
                      <a:r>
                        <a:rPr lang="en-GB" sz="1100" dirty="0" err="1">
                          <a:solidFill>
                            <a:schemeClr val="bg2">
                              <a:lumMod val="50000"/>
                            </a:schemeClr>
                          </a:solidFill>
                        </a:rPr>
                        <a:t>this.Ssi.Country.Oid</a:t>
                      </a:r>
                      <a:r>
                        <a:rPr lang="en-GB" sz="1100" dirty="0">
                          <a:solidFill>
                            <a:schemeClr val="bg2">
                              <a:lumMod val="50000"/>
                            </a:schemeClr>
                          </a:solidFill>
                        </a:rPr>
                        <a:t> != </a:t>
                      </a:r>
                      <a:r>
                        <a:rPr lang="en-GB" sz="1100" dirty="0" err="1">
                          <a:solidFill>
                            <a:schemeClr val="bg2">
                              <a:lumMod val="50000"/>
                            </a:schemeClr>
                          </a:solidFill>
                        </a:rPr>
                        <a:t>this.Static.Countries.FindCountryByIsoCode</a:t>
                      </a:r>
                      <a:r>
                        <a:rPr lang="en-GB" sz="1100" dirty="0">
                          <a:solidFill>
                            <a:schemeClr val="bg2">
                              <a:lumMod val="50000"/>
                            </a:schemeClr>
                          </a:solidFill>
                        </a:rPr>
                        <a:t>("US").</a:t>
                      </a:r>
                      <a:r>
                        <a:rPr lang="en-GB" sz="1100" dirty="0" err="1">
                          <a:solidFill>
                            <a:schemeClr val="bg2">
                              <a:lumMod val="50000"/>
                            </a:schemeClr>
                          </a:solidFill>
                        </a:rPr>
                        <a:t>Oid</a:t>
                      </a:r>
                      <a:endParaRPr lang="en-GB" sz="1100" dirty="0">
                        <a:solidFill>
                          <a:schemeClr val="bg2">
                            <a:lumMod val="50000"/>
                          </a:schemeClr>
                        </a:solidFill>
                      </a:endParaRPr>
                    </a:p>
                  </a:txBody>
                  <a:tcPr/>
                </a:tc>
                <a:tc>
                  <a:txBody>
                    <a:bodyPr/>
                    <a:lstStyle/>
                    <a:p>
                      <a:r>
                        <a:rPr lang="en-GB" sz="1100" dirty="0">
                          <a:solidFill>
                            <a:schemeClr val="bg2">
                              <a:lumMod val="50000"/>
                            </a:schemeClr>
                          </a:solidFill>
                        </a:rPr>
                        <a:t>Halt</a:t>
                      </a:r>
                    </a:p>
                  </a:txBody>
                  <a:tcPr/>
                </a:tc>
                <a:tc>
                  <a:txBody>
                    <a:bodyPr/>
                    <a:lstStyle/>
                    <a:p>
                      <a:endParaRPr lang="en-GB" sz="1100"/>
                    </a:p>
                  </a:txBody>
                  <a:tcPr/>
                </a:tc>
                <a:extLst>
                  <a:ext uri="{0D108BD9-81ED-4DB2-BD59-A6C34878D82A}">
                    <a16:rowId xmlns:a16="http://schemas.microsoft.com/office/drawing/2014/main" val="3101738575"/>
                  </a:ext>
                </a:extLst>
              </a:tr>
              <a:tr h="370840">
                <a:tc>
                  <a:txBody>
                    <a:bodyPr/>
                    <a:lstStyle/>
                    <a:p>
                      <a:r>
                        <a:rPr lang="en-GB" sz="1100" dirty="0">
                          <a:solidFill>
                            <a:schemeClr val="bg2">
                              <a:lumMod val="50000"/>
                            </a:schemeClr>
                          </a:solidFill>
                        </a:rPr>
                        <a:t>Halt if Currency is not USD</a:t>
                      </a:r>
                    </a:p>
                  </a:txBody>
                  <a:tcPr/>
                </a:tc>
                <a:tc>
                  <a:txBody>
                    <a:bodyPr/>
                    <a:lstStyle/>
                    <a:p>
                      <a:r>
                        <a:rPr lang="en-GB" sz="1100" dirty="0">
                          <a:solidFill>
                            <a:schemeClr val="bg2">
                              <a:lumMod val="50000"/>
                            </a:schemeClr>
                          </a:solidFill>
                        </a:rPr>
                        <a:t>60</a:t>
                      </a:r>
                    </a:p>
                  </a:txBody>
                  <a:tcPr/>
                </a:tc>
                <a:tc>
                  <a:txBody>
                    <a:bodyPr/>
                    <a:lstStyle/>
                    <a:p>
                      <a:r>
                        <a:rPr lang="en-GB" sz="1100" dirty="0">
                          <a:solidFill>
                            <a:schemeClr val="bg2">
                              <a:lumMod val="50000"/>
                            </a:schemeClr>
                          </a:solidFill>
                        </a:rPr>
                        <a:t>Never</a:t>
                      </a:r>
                    </a:p>
                  </a:txBody>
                  <a:tcPr/>
                </a:tc>
                <a:tc>
                  <a:txBody>
                    <a:bodyPr/>
                    <a:lstStyle/>
                    <a:p>
                      <a:r>
                        <a:rPr lang="en-GB" sz="1100" dirty="0" err="1">
                          <a:solidFill>
                            <a:schemeClr val="bg2">
                              <a:lumMod val="50000"/>
                            </a:schemeClr>
                          </a:solidFill>
                        </a:rPr>
                        <a:t>this.Ssi.Currency.Oid</a:t>
                      </a:r>
                      <a:r>
                        <a:rPr lang="en-GB" sz="1100" dirty="0">
                          <a:solidFill>
                            <a:schemeClr val="bg2">
                              <a:lumMod val="50000"/>
                            </a:schemeClr>
                          </a:solidFill>
                        </a:rPr>
                        <a:t> == null || </a:t>
                      </a:r>
                      <a:r>
                        <a:rPr lang="en-GB" sz="1100" dirty="0" err="1">
                          <a:solidFill>
                            <a:schemeClr val="bg2">
                              <a:lumMod val="50000"/>
                            </a:schemeClr>
                          </a:solidFill>
                        </a:rPr>
                        <a:t>this.Ssi.Currency.Oid</a:t>
                      </a:r>
                      <a:r>
                        <a:rPr lang="en-GB" sz="1100" dirty="0">
                          <a:solidFill>
                            <a:schemeClr val="bg2">
                              <a:lumMod val="50000"/>
                            </a:schemeClr>
                          </a:solidFill>
                        </a:rPr>
                        <a:t> != </a:t>
                      </a:r>
                      <a:r>
                        <a:rPr lang="en-GB" sz="1100" dirty="0" err="1">
                          <a:solidFill>
                            <a:schemeClr val="bg2">
                              <a:lumMod val="50000"/>
                            </a:schemeClr>
                          </a:solidFill>
                        </a:rPr>
                        <a:t>this.Static.Currency.FindCurrencyByIsoCode</a:t>
                      </a:r>
                      <a:r>
                        <a:rPr lang="en-GB" sz="1100" dirty="0">
                          <a:solidFill>
                            <a:schemeClr val="bg2">
                              <a:lumMod val="50000"/>
                            </a:schemeClr>
                          </a:solidFill>
                        </a:rPr>
                        <a:t>("USD").</a:t>
                      </a:r>
                      <a:r>
                        <a:rPr lang="en-GB" sz="1100" dirty="0" err="1">
                          <a:solidFill>
                            <a:schemeClr val="bg2">
                              <a:lumMod val="50000"/>
                            </a:schemeClr>
                          </a:solidFill>
                        </a:rPr>
                        <a:t>Oid</a:t>
                      </a:r>
                      <a:endParaRPr lang="en-GB" sz="1100" dirty="0">
                        <a:solidFill>
                          <a:schemeClr val="bg2">
                            <a:lumMod val="50000"/>
                          </a:schemeClr>
                        </a:solidFill>
                      </a:endParaRPr>
                    </a:p>
                  </a:txBody>
                  <a:tcPr/>
                </a:tc>
                <a:tc>
                  <a:txBody>
                    <a:bodyPr/>
                    <a:lstStyle/>
                    <a:p>
                      <a:r>
                        <a:rPr lang="en-GB" sz="1100" dirty="0">
                          <a:solidFill>
                            <a:schemeClr val="bg2">
                              <a:lumMod val="50000"/>
                            </a:schemeClr>
                          </a:solidFill>
                        </a:rPr>
                        <a:t>Halt</a:t>
                      </a:r>
                    </a:p>
                  </a:txBody>
                  <a:tcPr/>
                </a:tc>
                <a:tc>
                  <a:txBody>
                    <a:bodyPr/>
                    <a:lstStyle/>
                    <a:p>
                      <a:endParaRPr lang="en-GB" sz="1100"/>
                    </a:p>
                  </a:txBody>
                  <a:tcPr/>
                </a:tc>
                <a:extLst>
                  <a:ext uri="{0D108BD9-81ED-4DB2-BD59-A6C34878D82A}">
                    <a16:rowId xmlns:a16="http://schemas.microsoft.com/office/drawing/2014/main" val="1128500043"/>
                  </a:ext>
                </a:extLst>
              </a:tr>
              <a:tr h="370840">
                <a:tc>
                  <a:txBody>
                    <a:bodyPr/>
                    <a:lstStyle/>
                    <a:p>
                      <a:r>
                        <a:rPr lang="en-GB" sz="1100" dirty="0"/>
                        <a:t>Bic</a:t>
                      </a:r>
                    </a:p>
                  </a:txBody>
                  <a:tcPr/>
                </a:tc>
                <a:tc>
                  <a:txBody>
                    <a:bodyPr/>
                    <a:lstStyle/>
                    <a:p>
                      <a:r>
                        <a:rPr lang="en-GB" sz="1100" dirty="0">
                          <a:solidFill>
                            <a:schemeClr val="bg2">
                              <a:lumMod val="50000"/>
                            </a:schemeClr>
                          </a:solidFill>
                        </a:rPr>
                        <a:t>50</a:t>
                      </a:r>
                    </a:p>
                  </a:txBody>
                  <a:tcPr/>
                </a:tc>
                <a:tc>
                  <a:txBody>
                    <a:bodyPr/>
                    <a:lstStyle/>
                    <a:p>
                      <a:r>
                        <a:rPr lang="en-GB" sz="1100" dirty="0">
                          <a:solidFill>
                            <a:schemeClr val="bg2">
                              <a:lumMod val="50000"/>
                            </a:schemeClr>
                          </a:solidFill>
                        </a:rPr>
                        <a:t>Never</a:t>
                      </a:r>
                    </a:p>
                  </a:txBody>
                  <a:tcPr/>
                </a:tc>
                <a:tc>
                  <a:txBody>
                    <a:bodyPr/>
                    <a:lstStyle/>
                    <a:p>
                      <a:r>
                        <a:rPr lang="en-GB" sz="1100" dirty="0" err="1">
                          <a:solidFill>
                            <a:schemeClr val="bg2">
                              <a:lumMod val="50000"/>
                            </a:schemeClr>
                          </a:solidFill>
                        </a:rPr>
                        <a:t>this.GetChain</a:t>
                      </a:r>
                      <a:r>
                        <a:rPr lang="en-GB" sz="1100" dirty="0">
                          <a:solidFill>
                            <a:schemeClr val="bg2">
                              <a:lumMod val="50000"/>
                            </a:schemeClr>
                          </a:solidFill>
                        </a:rPr>
                        <a:t>(</a:t>
                      </a:r>
                      <a:r>
                        <a:rPr lang="en-GB" sz="1100" dirty="0" err="1">
                          <a:solidFill>
                            <a:schemeClr val="bg2">
                              <a:lumMod val="50000"/>
                            </a:schemeClr>
                          </a:solidFill>
                        </a:rPr>
                        <a:t>com.iMeta.Assassin.Model.Core.StepType.CashBeneficiary</a:t>
                      </a:r>
                      <a:r>
                        <a:rPr lang="en-GB" sz="1100" dirty="0">
                          <a:solidFill>
                            <a:schemeClr val="bg2">
                              <a:lumMod val="50000"/>
                            </a:schemeClr>
                          </a:solidFill>
                        </a:rPr>
                        <a:t>).Bic != null</a:t>
                      </a:r>
                    </a:p>
                  </a:txBody>
                  <a:tcPr/>
                </a:tc>
                <a:tc>
                  <a:txBody>
                    <a:bodyPr/>
                    <a:lstStyle/>
                    <a:p>
                      <a:r>
                        <a:rPr lang="en-GB" sz="1100" dirty="0">
                          <a:solidFill>
                            <a:schemeClr val="bg2">
                              <a:lumMod val="50000"/>
                            </a:schemeClr>
                          </a:solidFill>
                        </a:rPr>
                        <a:t>this.Ssi.Spare5 = </a:t>
                      </a:r>
                      <a:r>
                        <a:rPr lang="en-GB" sz="1100" dirty="0" err="1">
                          <a:solidFill>
                            <a:schemeClr val="bg2">
                              <a:lumMod val="50000"/>
                            </a:schemeClr>
                          </a:solidFill>
                        </a:rPr>
                        <a:t>this.GetChain</a:t>
                      </a:r>
                      <a:r>
                        <a:rPr lang="en-GB" sz="1100" dirty="0">
                          <a:solidFill>
                            <a:schemeClr val="bg2">
                              <a:lumMod val="50000"/>
                            </a:schemeClr>
                          </a:solidFill>
                        </a:rPr>
                        <a:t>(</a:t>
                      </a:r>
                      <a:r>
                        <a:rPr lang="en-GB" sz="1100" dirty="0" err="1">
                          <a:solidFill>
                            <a:schemeClr val="bg2">
                              <a:lumMod val="50000"/>
                            </a:schemeClr>
                          </a:solidFill>
                        </a:rPr>
                        <a:t>com.iMeta.Assassin.Model.Core.StepType.CashBeneficiary</a:t>
                      </a:r>
                      <a:r>
                        <a:rPr lang="en-GB" sz="1100" dirty="0">
                          <a:solidFill>
                            <a:schemeClr val="bg2">
                              <a:lumMod val="50000"/>
                            </a:schemeClr>
                          </a:solidFill>
                        </a:rPr>
                        <a:t>).Bic</a:t>
                      </a:r>
                    </a:p>
                  </a:txBody>
                  <a:tcPr/>
                </a:tc>
                <a:tc>
                  <a:txBody>
                    <a:bodyPr/>
                    <a:lstStyle/>
                    <a:p>
                      <a:endParaRPr lang="en-GB" sz="1100" dirty="0"/>
                    </a:p>
                  </a:txBody>
                  <a:tcPr/>
                </a:tc>
                <a:extLst>
                  <a:ext uri="{0D108BD9-81ED-4DB2-BD59-A6C34878D82A}">
                    <a16:rowId xmlns:a16="http://schemas.microsoft.com/office/drawing/2014/main" val="1832167210"/>
                  </a:ext>
                </a:extLst>
              </a:tr>
              <a:tr h="370840">
                <a:tc>
                  <a:txBody>
                    <a:bodyPr/>
                    <a:lstStyle/>
                    <a:p>
                      <a:r>
                        <a:rPr lang="en-GB" sz="1100" dirty="0"/>
                        <a:t>Space</a:t>
                      </a:r>
                    </a:p>
                  </a:txBody>
                  <a:tcPr/>
                </a:tc>
                <a:tc>
                  <a:txBody>
                    <a:bodyPr/>
                    <a:lstStyle/>
                    <a:p>
                      <a:r>
                        <a:rPr lang="en-GB" sz="1100" dirty="0"/>
                        <a:t>40</a:t>
                      </a:r>
                    </a:p>
                  </a:txBody>
                  <a:tcPr/>
                </a:tc>
                <a:tc>
                  <a:txBody>
                    <a:bodyPr/>
                    <a:lstStyle/>
                    <a:p>
                      <a:r>
                        <a:rPr lang="en-GB" sz="1100" dirty="0"/>
                        <a:t>Never</a:t>
                      </a:r>
                    </a:p>
                  </a:txBody>
                  <a:tcPr/>
                </a:tc>
                <a:tc>
                  <a:txBody>
                    <a:bodyPr/>
                    <a:lstStyle/>
                    <a:p>
                      <a:r>
                        <a:rPr lang="en-GB" sz="1100" dirty="0" err="1"/>
                        <a:t>this.GetChain</a:t>
                      </a:r>
                      <a:r>
                        <a:rPr lang="en-GB" sz="1100" dirty="0"/>
                        <a:t>(</a:t>
                      </a:r>
                      <a:r>
                        <a:rPr lang="en-GB" sz="1100" dirty="0" err="1"/>
                        <a:t>com.iMeta.Assassin.Model.Core.StepType.CashBeneficiary</a:t>
                      </a:r>
                      <a:r>
                        <a:rPr lang="en-GB" sz="1100" dirty="0"/>
                        <a:t>).Bic != null &amp;&amp; </a:t>
                      </a:r>
                      <a:r>
                        <a:rPr lang="en-GB" sz="1100" dirty="0" err="1"/>
                        <a:t>this.GetChain</a:t>
                      </a:r>
                      <a:r>
                        <a:rPr lang="en-GB" sz="1100" dirty="0"/>
                        <a:t>(</a:t>
                      </a:r>
                      <a:r>
                        <a:rPr lang="en-GB" sz="1100" dirty="0" err="1"/>
                        <a:t>com.iMeta.Assassin.Model.Core.StepType.CashBeneficiary</a:t>
                      </a:r>
                      <a:r>
                        <a:rPr lang="en-GB" sz="1100" dirty="0"/>
                        <a:t>).</a:t>
                      </a:r>
                      <a:r>
                        <a:rPr lang="en-GB" sz="1100" dirty="0" err="1"/>
                        <a:t>AccountNumber</a:t>
                      </a:r>
                      <a:r>
                        <a:rPr lang="en-GB" sz="1100" dirty="0"/>
                        <a:t> != null</a:t>
                      </a:r>
                    </a:p>
                  </a:txBody>
                  <a:tcPr/>
                </a:tc>
                <a:tc>
                  <a:txBody>
                    <a:bodyPr/>
                    <a:lstStyle/>
                    <a:p>
                      <a:r>
                        <a:rPr lang="en-GB" sz="1100" dirty="0"/>
                        <a:t>this.Ssi.Spare5 = this.Ssi.Spare5 + " "</a:t>
                      </a:r>
                    </a:p>
                  </a:txBody>
                  <a:tcPr/>
                </a:tc>
                <a:tc>
                  <a:txBody>
                    <a:bodyPr/>
                    <a:lstStyle/>
                    <a:p>
                      <a:endParaRPr lang="en-GB" sz="1100" dirty="0"/>
                    </a:p>
                  </a:txBody>
                  <a:tcPr/>
                </a:tc>
                <a:extLst>
                  <a:ext uri="{0D108BD9-81ED-4DB2-BD59-A6C34878D82A}">
                    <a16:rowId xmlns:a16="http://schemas.microsoft.com/office/drawing/2014/main" val="3292990964"/>
                  </a:ext>
                </a:extLst>
              </a:tr>
              <a:tr h="370840">
                <a:tc>
                  <a:txBody>
                    <a:bodyPr/>
                    <a:lstStyle/>
                    <a:p>
                      <a:r>
                        <a:rPr lang="en-GB" sz="1100" dirty="0"/>
                        <a:t>Account Number</a:t>
                      </a:r>
                    </a:p>
                  </a:txBody>
                  <a:tcPr/>
                </a:tc>
                <a:tc>
                  <a:txBody>
                    <a:bodyPr/>
                    <a:lstStyle/>
                    <a:p>
                      <a:r>
                        <a:rPr lang="en-GB" sz="1100" dirty="0"/>
                        <a:t>30</a:t>
                      </a:r>
                    </a:p>
                  </a:txBody>
                  <a:tcPr/>
                </a:tc>
                <a:tc>
                  <a:txBody>
                    <a:bodyPr/>
                    <a:lstStyle/>
                    <a:p>
                      <a:r>
                        <a:rPr lang="en-GB" sz="1100" dirty="0"/>
                        <a:t>Never</a:t>
                      </a:r>
                    </a:p>
                  </a:txBody>
                  <a:tcPr/>
                </a:tc>
                <a:tc>
                  <a:txBody>
                    <a:bodyPr/>
                    <a:lstStyle/>
                    <a:p>
                      <a:r>
                        <a:rPr lang="en-GB" sz="1100" dirty="0" err="1"/>
                        <a:t>this.GetChain</a:t>
                      </a:r>
                      <a:r>
                        <a:rPr lang="en-GB" sz="1100" dirty="0"/>
                        <a:t>(</a:t>
                      </a:r>
                      <a:r>
                        <a:rPr lang="en-GB" sz="1100" dirty="0" err="1"/>
                        <a:t>com.iMeta.Assassin.Model.Core.StepType.CashBeneficiary</a:t>
                      </a:r>
                      <a:r>
                        <a:rPr lang="en-GB" sz="1100" dirty="0"/>
                        <a:t>).</a:t>
                      </a:r>
                      <a:r>
                        <a:rPr lang="en-GB" sz="1100" dirty="0" err="1"/>
                        <a:t>AccountNumber</a:t>
                      </a:r>
                      <a:r>
                        <a:rPr lang="en-GB" sz="1100" dirty="0"/>
                        <a:t> != null</a:t>
                      </a:r>
                    </a:p>
                  </a:txBody>
                  <a:tcPr/>
                </a:tc>
                <a:tc>
                  <a:txBody>
                    <a:bodyPr/>
                    <a:lstStyle/>
                    <a:p>
                      <a:r>
                        <a:rPr lang="en-GB" sz="1100" dirty="0"/>
                        <a:t>this.Ssi.Spare5 = this.Ssi.Spare5 + </a:t>
                      </a:r>
                      <a:r>
                        <a:rPr lang="en-GB" sz="1100" dirty="0" err="1"/>
                        <a:t>this.GetChain</a:t>
                      </a:r>
                      <a:r>
                        <a:rPr lang="en-GB" sz="1100" dirty="0"/>
                        <a:t>(</a:t>
                      </a:r>
                      <a:r>
                        <a:rPr lang="en-GB" sz="1100" dirty="0" err="1"/>
                        <a:t>com.iMeta.Assassin.Model.Core.StepType.CashBeneficiary</a:t>
                      </a:r>
                      <a:r>
                        <a:rPr lang="en-GB" sz="1100" dirty="0"/>
                        <a:t>).</a:t>
                      </a:r>
                      <a:r>
                        <a:rPr lang="en-GB" sz="1100" dirty="0" err="1"/>
                        <a:t>AccountNumber</a:t>
                      </a:r>
                      <a:endParaRPr lang="en-GB" sz="1100" dirty="0"/>
                    </a:p>
                  </a:txBody>
                  <a:tcPr/>
                </a:tc>
                <a:tc>
                  <a:txBody>
                    <a:bodyPr/>
                    <a:lstStyle/>
                    <a:p>
                      <a:endParaRPr lang="en-GB" sz="1100" dirty="0"/>
                    </a:p>
                  </a:txBody>
                  <a:tcPr/>
                </a:tc>
                <a:extLst>
                  <a:ext uri="{0D108BD9-81ED-4DB2-BD59-A6C34878D82A}">
                    <a16:rowId xmlns:a16="http://schemas.microsoft.com/office/drawing/2014/main" val="807025407"/>
                  </a:ext>
                </a:extLst>
              </a:tr>
            </a:tbl>
          </a:graphicData>
        </a:graphic>
      </p:graphicFrame>
      <p:pic>
        <p:nvPicPr>
          <p:cNvPr id="8" name="Picture 7"/>
          <p:cNvPicPr>
            <a:picLocks noChangeAspect="1"/>
          </p:cNvPicPr>
          <p:nvPr/>
        </p:nvPicPr>
        <p:blipFill>
          <a:blip r:embed="rId2"/>
          <a:stretch>
            <a:fillRect/>
          </a:stretch>
        </p:blipFill>
        <p:spPr>
          <a:xfrm>
            <a:off x="223843" y="1910474"/>
            <a:ext cx="9639300" cy="1047750"/>
          </a:xfrm>
          <a:prstGeom prst="rect">
            <a:avLst/>
          </a:prstGeom>
        </p:spPr>
      </p:pic>
      <p:sp>
        <p:nvSpPr>
          <p:cNvPr id="7" name="Rectangle 6"/>
          <p:cNvSpPr/>
          <p:nvPr/>
        </p:nvSpPr>
        <p:spPr>
          <a:xfrm>
            <a:off x="7953155" y="2198492"/>
            <a:ext cx="935665" cy="7703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6500154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Worked Examples 2 Answers - B</a:t>
            </a:r>
          </a:p>
        </p:txBody>
      </p:sp>
      <p:sp>
        <p:nvSpPr>
          <p:cNvPr id="3" name="Content Placeholder 2"/>
          <p:cNvSpPr>
            <a:spLocks noGrp="1"/>
          </p:cNvSpPr>
          <p:nvPr>
            <p:ph idx="1"/>
          </p:nvPr>
        </p:nvSpPr>
        <p:spPr/>
        <p:txBody>
          <a:bodyPr>
            <a:normAutofit/>
          </a:bodyPr>
          <a:lstStyle/>
          <a:p>
            <a:pPr marL="514324" indent="-514324">
              <a:buFont typeface="+mj-lt"/>
              <a:buAutoNum type="alphaUcPeriod" startAt="2"/>
            </a:pPr>
            <a:endParaRPr lang="en-GB" dirty="0"/>
          </a:p>
          <a:p>
            <a:pPr marL="514324" indent="-514324">
              <a:buFont typeface="+mj-lt"/>
              <a:buAutoNum type="alphaUcPeriod" startAt="2"/>
            </a:pP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1750452591"/>
              </p:ext>
            </p:extLst>
          </p:nvPr>
        </p:nvGraphicFramePr>
        <p:xfrm>
          <a:off x="223843" y="3445473"/>
          <a:ext cx="9556266" cy="3662680"/>
        </p:xfrm>
        <a:graphic>
          <a:graphicData uri="http://schemas.openxmlformats.org/drawingml/2006/table">
            <a:tbl>
              <a:tblPr firstRow="1" bandRow="1">
                <a:tableStyleId>{5C22544A-7EE6-4342-B048-85BDC9FD1C3A}</a:tableStyleId>
              </a:tblPr>
              <a:tblGrid>
                <a:gridCol w="1514501">
                  <a:extLst>
                    <a:ext uri="{9D8B030D-6E8A-4147-A177-3AD203B41FA5}">
                      <a16:colId xmlns:a16="http://schemas.microsoft.com/office/drawing/2014/main" val="2903929428"/>
                    </a:ext>
                  </a:extLst>
                </a:gridCol>
                <a:gridCol w="827487">
                  <a:extLst>
                    <a:ext uri="{9D8B030D-6E8A-4147-A177-3AD203B41FA5}">
                      <a16:colId xmlns:a16="http://schemas.microsoft.com/office/drawing/2014/main" val="1173108697"/>
                    </a:ext>
                  </a:extLst>
                </a:gridCol>
                <a:gridCol w="722593">
                  <a:extLst>
                    <a:ext uri="{9D8B030D-6E8A-4147-A177-3AD203B41FA5}">
                      <a16:colId xmlns:a16="http://schemas.microsoft.com/office/drawing/2014/main" val="3852049347"/>
                    </a:ext>
                  </a:extLst>
                </a:gridCol>
                <a:gridCol w="3909818">
                  <a:extLst>
                    <a:ext uri="{9D8B030D-6E8A-4147-A177-3AD203B41FA5}">
                      <a16:colId xmlns:a16="http://schemas.microsoft.com/office/drawing/2014/main" val="2445329919"/>
                    </a:ext>
                  </a:extLst>
                </a:gridCol>
                <a:gridCol w="2581867">
                  <a:extLst>
                    <a:ext uri="{9D8B030D-6E8A-4147-A177-3AD203B41FA5}">
                      <a16:colId xmlns:a16="http://schemas.microsoft.com/office/drawing/2014/main" val="4114054099"/>
                    </a:ext>
                  </a:extLst>
                </a:gridCol>
              </a:tblGrid>
              <a:tr h="370840">
                <a:tc>
                  <a:txBody>
                    <a:bodyPr/>
                    <a:lstStyle/>
                    <a:p>
                      <a:r>
                        <a:rPr lang="en-GB" sz="1200" dirty="0"/>
                        <a:t>Step name</a:t>
                      </a:r>
                    </a:p>
                  </a:txBody>
                  <a:tcPr/>
                </a:tc>
                <a:tc>
                  <a:txBody>
                    <a:bodyPr/>
                    <a:lstStyle/>
                    <a:p>
                      <a:r>
                        <a:rPr lang="en-GB" sz="1200" dirty="0"/>
                        <a:t>Priority</a:t>
                      </a:r>
                    </a:p>
                  </a:txBody>
                  <a:tcPr/>
                </a:tc>
                <a:tc>
                  <a:txBody>
                    <a:bodyPr/>
                    <a:lstStyle/>
                    <a:p>
                      <a:r>
                        <a:rPr lang="en-GB" sz="1200" dirty="0" err="1"/>
                        <a:t>Reeval</a:t>
                      </a:r>
                      <a:endParaRPr lang="en-GB" sz="1200" dirty="0"/>
                    </a:p>
                  </a:txBody>
                  <a:tcPr/>
                </a:tc>
                <a:tc>
                  <a:txBody>
                    <a:bodyPr/>
                    <a:lstStyle/>
                    <a:p>
                      <a:r>
                        <a:rPr lang="en-GB" sz="1200" dirty="0"/>
                        <a:t>Condition</a:t>
                      </a:r>
                    </a:p>
                  </a:txBody>
                  <a:tcPr/>
                </a:tc>
                <a:tc>
                  <a:txBody>
                    <a:bodyPr/>
                    <a:lstStyle/>
                    <a:p>
                      <a:r>
                        <a:rPr lang="en-GB" sz="1200" dirty="0"/>
                        <a:t>Then</a:t>
                      </a:r>
                    </a:p>
                  </a:txBody>
                  <a:tcPr/>
                </a:tc>
                <a:extLst>
                  <a:ext uri="{0D108BD9-81ED-4DB2-BD59-A6C34878D82A}">
                    <a16:rowId xmlns:a16="http://schemas.microsoft.com/office/drawing/2014/main" val="2752979413"/>
                  </a:ext>
                </a:extLst>
              </a:tr>
              <a:tr h="370840">
                <a:tc>
                  <a:txBody>
                    <a:bodyPr/>
                    <a:lstStyle/>
                    <a:p>
                      <a:r>
                        <a:rPr lang="en-GB" sz="1200" dirty="0"/>
                        <a:t>Halt if Settlement Type is not Cash</a:t>
                      </a:r>
                    </a:p>
                  </a:txBody>
                  <a:tcPr/>
                </a:tc>
                <a:tc>
                  <a:txBody>
                    <a:bodyPr/>
                    <a:lstStyle/>
                    <a:p>
                      <a:r>
                        <a:rPr lang="en-GB" sz="1200" dirty="0"/>
                        <a:t>100</a:t>
                      </a:r>
                    </a:p>
                  </a:txBody>
                  <a:tcPr/>
                </a:tc>
                <a:tc>
                  <a:txBody>
                    <a:bodyPr/>
                    <a:lstStyle/>
                    <a:p>
                      <a:r>
                        <a:rPr lang="en-GB" sz="1200" dirty="0"/>
                        <a:t>Never</a:t>
                      </a:r>
                    </a:p>
                  </a:txBody>
                  <a:tcPr/>
                </a:tc>
                <a:tc>
                  <a:txBody>
                    <a:bodyPr/>
                    <a:lstStyle/>
                    <a:p>
                      <a:r>
                        <a:rPr lang="en-GB" sz="1200" dirty="0" err="1"/>
                        <a:t>this.Ssi.SettlementType</a:t>
                      </a:r>
                      <a:r>
                        <a:rPr lang="en-GB" sz="1200" dirty="0"/>
                        <a:t> != </a:t>
                      </a:r>
                      <a:r>
                        <a:rPr lang="en-GB" sz="1200" dirty="0" err="1"/>
                        <a:t>com.iMeta.Assassin.Model.Core.SettlementType.CASH</a:t>
                      </a:r>
                      <a:endParaRPr lang="en-GB" sz="1200" dirty="0"/>
                    </a:p>
                  </a:txBody>
                  <a:tcPr/>
                </a:tc>
                <a:tc>
                  <a:txBody>
                    <a:bodyPr/>
                    <a:lstStyle/>
                    <a:p>
                      <a:r>
                        <a:rPr lang="en-GB" sz="1200" dirty="0"/>
                        <a:t>Halt</a:t>
                      </a:r>
                    </a:p>
                  </a:txBody>
                  <a:tcPr/>
                </a:tc>
                <a:extLst>
                  <a:ext uri="{0D108BD9-81ED-4DB2-BD59-A6C34878D82A}">
                    <a16:rowId xmlns:a16="http://schemas.microsoft.com/office/drawing/2014/main" val="175025049"/>
                  </a:ext>
                </a:extLst>
              </a:tr>
              <a:tr h="370840">
                <a:tc>
                  <a:txBody>
                    <a:bodyPr/>
                    <a:lstStyle/>
                    <a:p>
                      <a:r>
                        <a:rPr lang="en-GB" sz="1200" dirty="0"/>
                        <a:t>Halt if Country is not South Africa</a:t>
                      </a:r>
                    </a:p>
                  </a:txBody>
                  <a:tcPr/>
                </a:tc>
                <a:tc>
                  <a:txBody>
                    <a:bodyPr/>
                    <a:lstStyle/>
                    <a:p>
                      <a:r>
                        <a:rPr lang="en-GB" sz="1200" dirty="0"/>
                        <a:t>90</a:t>
                      </a:r>
                    </a:p>
                  </a:txBody>
                  <a:tcPr/>
                </a:tc>
                <a:tc>
                  <a:txBody>
                    <a:bodyPr/>
                    <a:lstStyle/>
                    <a:p>
                      <a:r>
                        <a:rPr lang="en-GB" sz="1200" dirty="0"/>
                        <a:t>Never</a:t>
                      </a:r>
                    </a:p>
                  </a:txBody>
                  <a:tcPr/>
                </a:tc>
                <a:tc>
                  <a:txBody>
                    <a:bodyPr/>
                    <a:lstStyle/>
                    <a:p>
                      <a:r>
                        <a:rPr lang="en-GB" sz="1200" dirty="0" err="1"/>
                        <a:t>this.Ssi.Country.Oid</a:t>
                      </a:r>
                      <a:r>
                        <a:rPr lang="en-GB" sz="1200" dirty="0"/>
                        <a:t> == null || </a:t>
                      </a:r>
                      <a:r>
                        <a:rPr lang="en-GB" sz="1200" dirty="0" err="1"/>
                        <a:t>this.Ssi.Country.Oid</a:t>
                      </a:r>
                      <a:r>
                        <a:rPr lang="en-GB" sz="1200" dirty="0"/>
                        <a:t> != null &amp;&amp; </a:t>
                      </a:r>
                      <a:r>
                        <a:rPr lang="en-GB" sz="1200" dirty="0" err="1"/>
                        <a:t>this.Ssi.Country.Reference.IsoCode</a:t>
                      </a:r>
                      <a:r>
                        <a:rPr lang="en-GB" sz="1200" dirty="0"/>
                        <a:t> != "ZA"</a:t>
                      </a:r>
                    </a:p>
                  </a:txBody>
                  <a:tcPr/>
                </a:tc>
                <a:tc>
                  <a:txBody>
                    <a:bodyPr/>
                    <a:lstStyle/>
                    <a:p>
                      <a:r>
                        <a:rPr lang="en-GB" sz="1200" dirty="0"/>
                        <a:t>Halt</a:t>
                      </a:r>
                    </a:p>
                  </a:txBody>
                  <a:tcPr/>
                </a:tc>
                <a:extLst>
                  <a:ext uri="{0D108BD9-81ED-4DB2-BD59-A6C34878D82A}">
                    <a16:rowId xmlns:a16="http://schemas.microsoft.com/office/drawing/2014/main" val="2314568545"/>
                  </a:ext>
                </a:extLst>
              </a:tr>
              <a:tr h="370840">
                <a:tc>
                  <a:txBody>
                    <a:bodyPr/>
                    <a:lstStyle/>
                    <a:p>
                      <a:r>
                        <a:rPr lang="en-GB" sz="1200" dirty="0"/>
                        <a:t>Halt if Security is not Cash</a:t>
                      </a:r>
                    </a:p>
                  </a:txBody>
                  <a:tcPr/>
                </a:tc>
                <a:tc>
                  <a:txBody>
                    <a:bodyPr/>
                    <a:lstStyle/>
                    <a:p>
                      <a:r>
                        <a:rPr lang="en-GB" sz="1200" dirty="0"/>
                        <a:t>80</a:t>
                      </a:r>
                    </a:p>
                  </a:txBody>
                  <a:tcPr/>
                </a:tc>
                <a:tc>
                  <a:txBody>
                    <a:bodyPr/>
                    <a:lstStyle/>
                    <a:p>
                      <a:r>
                        <a:rPr lang="en-GB" sz="1200" dirty="0"/>
                        <a:t>Never</a:t>
                      </a:r>
                    </a:p>
                  </a:txBody>
                  <a:tcPr/>
                </a:tc>
                <a:tc>
                  <a:txBody>
                    <a:bodyPr/>
                    <a:lstStyle/>
                    <a:p>
                      <a:r>
                        <a:rPr lang="en-GB" sz="1200" dirty="0" err="1"/>
                        <a:t>this.Ssi.Security.Oid</a:t>
                      </a:r>
                      <a:r>
                        <a:rPr lang="en-GB" sz="1200" dirty="0"/>
                        <a:t> == null || </a:t>
                      </a:r>
                      <a:r>
                        <a:rPr lang="en-GB" sz="1200" dirty="0" err="1"/>
                        <a:t>this.Ssi.Security.Oid</a:t>
                      </a:r>
                      <a:r>
                        <a:rPr lang="en-GB" sz="1200" dirty="0"/>
                        <a:t> != null &amp;&amp; </a:t>
                      </a:r>
                      <a:r>
                        <a:rPr lang="en-GB" sz="1200" dirty="0" err="1"/>
                        <a:t>this.Ssi.Security.Reference.Id</a:t>
                      </a:r>
                      <a:r>
                        <a:rPr lang="en-GB" sz="1200" dirty="0"/>
                        <a:t> != "CSH"</a:t>
                      </a:r>
                    </a:p>
                  </a:txBody>
                  <a:tcPr/>
                </a:tc>
                <a:tc>
                  <a:txBody>
                    <a:bodyPr/>
                    <a:lstStyle/>
                    <a:p>
                      <a:r>
                        <a:rPr lang="en-GB" sz="1200" dirty="0"/>
                        <a:t>Halt</a:t>
                      </a:r>
                    </a:p>
                  </a:txBody>
                  <a:tcPr/>
                </a:tc>
                <a:extLst>
                  <a:ext uri="{0D108BD9-81ED-4DB2-BD59-A6C34878D82A}">
                    <a16:rowId xmlns:a16="http://schemas.microsoft.com/office/drawing/2014/main" val="3101738575"/>
                  </a:ext>
                </a:extLst>
              </a:tr>
              <a:tr h="370840">
                <a:tc>
                  <a:txBody>
                    <a:bodyPr/>
                    <a:lstStyle/>
                    <a:p>
                      <a:r>
                        <a:rPr lang="en-GB" sz="1200" dirty="0"/>
                        <a:t>Halt if Method is not CASH</a:t>
                      </a:r>
                    </a:p>
                  </a:txBody>
                  <a:tcPr/>
                </a:tc>
                <a:tc>
                  <a:txBody>
                    <a:bodyPr/>
                    <a:lstStyle/>
                    <a:p>
                      <a:r>
                        <a:rPr lang="en-GB" sz="1200" dirty="0"/>
                        <a:t>70</a:t>
                      </a:r>
                    </a:p>
                  </a:txBody>
                  <a:tcPr/>
                </a:tc>
                <a:tc>
                  <a:txBody>
                    <a:bodyPr/>
                    <a:lstStyle/>
                    <a:p>
                      <a:r>
                        <a:rPr lang="en-GB" sz="1200" dirty="0"/>
                        <a:t>Never</a:t>
                      </a:r>
                    </a:p>
                  </a:txBody>
                  <a:tcPr/>
                </a:tc>
                <a:tc>
                  <a:txBody>
                    <a:bodyPr/>
                    <a:lstStyle/>
                    <a:p>
                      <a:r>
                        <a:rPr lang="en-GB" sz="1200" dirty="0" err="1"/>
                        <a:t>this.Ssi.SettlementMethod.Oid</a:t>
                      </a:r>
                      <a:r>
                        <a:rPr lang="en-GB" sz="1200" dirty="0"/>
                        <a:t> == null || </a:t>
                      </a:r>
                      <a:r>
                        <a:rPr lang="en-GB" sz="1200" dirty="0" err="1"/>
                        <a:t>this.Ssi.SettlementMethod.Oid</a:t>
                      </a:r>
                      <a:r>
                        <a:rPr lang="en-GB" sz="1200" dirty="0"/>
                        <a:t> != null &amp;&amp; </a:t>
                      </a:r>
                      <a:r>
                        <a:rPr lang="en-GB" sz="1200" dirty="0" err="1"/>
                        <a:t>this.Ssi.SettlementMethod.Reference.Id</a:t>
                      </a:r>
                      <a:r>
                        <a:rPr lang="en-GB" sz="1200" dirty="0"/>
                        <a:t> != "CASH"</a:t>
                      </a:r>
                    </a:p>
                  </a:txBody>
                  <a:tcPr/>
                </a:tc>
                <a:tc>
                  <a:txBody>
                    <a:bodyPr/>
                    <a:lstStyle/>
                    <a:p>
                      <a:r>
                        <a:rPr lang="en-GB" sz="1200" dirty="0"/>
                        <a:t>Halt</a:t>
                      </a:r>
                    </a:p>
                  </a:txBody>
                  <a:tcPr/>
                </a:tc>
                <a:extLst>
                  <a:ext uri="{0D108BD9-81ED-4DB2-BD59-A6C34878D82A}">
                    <a16:rowId xmlns:a16="http://schemas.microsoft.com/office/drawing/2014/main" val="1128500043"/>
                  </a:ext>
                </a:extLst>
              </a:tr>
              <a:tr h="370840">
                <a:tc>
                  <a:txBody>
                    <a:bodyPr/>
                    <a:lstStyle/>
                    <a:p>
                      <a:r>
                        <a:rPr lang="en-GB" sz="1200" dirty="0"/>
                        <a:t>Halt if no Local Agent</a:t>
                      </a:r>
                    </a:p>
                  </a:txBody>
                  <a:tcPr/>
                </a:tc>
                <a:tc>
                  <a:txBody>
                    <a:bodyPr/>
                    <a:lstStyle/>
                    <a:p>
                      <a:r>
                        <a:rPr lang="en-GB" sz="1200" dirty="0"/>
                        <a:t>60</a:t>
                      </a:r>
                    </a:p>
                  </a:txBody>
                  <a:tcPr/>
                </a:tc>
                <a:tc>
                  <a:txBody>
                    <a:bodyPr/>
                    <a:lstStyle/>
                    <a:p>
                      <a:r>
                        <a:rPr lang="en-GB" sz="1200" dirty="0"/>
                        <a:t>Never</a:t>
                      </a:r>
                    </a:p>
                  </a:txBody>
                  <a:tcPr/>
                </a:tc>
                <a:tc>
                  <a:txBody>
                    <a:bodyPr/>
                    <a:lstStyle/>
                    <a:p>
                      <a:r>
                        <a:rPr lang="en-GB" sz="1200" dirty="0" err="1"/>
                        <a:t>this.GetChain</a:t>
                      </a:r>
                      <a:r>
                        <a:rPr lang="en-GB" sz="1200" dirty="0"/>
                        <a:t>(</a:t>
                      </a:r>
                      <a:r>
                        <a:rPr lang="en-GB" sz="1200" dirty="0" err="1"/>
                        <a:t>com.iMeta.Assassin.Model.Core.StepType.CashLocalAgent</a:t>
                      </a:r>
                      <a:r>
                        <a:rPr lang="en-GB" sz="1200" dirty="0"/>
                        <a:t>) == null</a:t>
                      </a:r>
                    </a:p>
                  </a:txBody>
                  <a:tcPr/>
                </a:tc>
                <a:tc>
                  <a:txBody>
                    <a:bodyPr/>
                    <a:lstStyle/>
                    <a:p>
                      <a:r>
                        <a:rPr lang="en-GB" sz="1200" dirty="0"/>
                        <a:t>Halt</a:t>
                      </a:r>
                    </a:p>
                  </a:txBody>
                  <a:tcPr/>
                </a:tc>
                <a:extLst>
                  <a:ext uri="{0D108BD9-81ED-4DB2-BD59-A6C34878D82A}">
                    <a16:rowId xmlns:a16="http://schemas.microsoft.com/office/drawing/2014/main" val="1832167210"/>
                  </a:ext>
                </a:extLst>
              </a:tr>
              <a:tr h="370840">
                <a:tc>
                  <a:txBody>
                    <a:bodyPr/>
                    <a:lstStyle/>
                    <a:p>
                      <a:r>
                        <a:rPr lang="en-GB" sz="1200" dirty="0"/>
                        <a:t>CABLZAJJ -&gt; 22222</a:t>
                      </a:r>
                    </a:p>
                  </a:txBody>
                  <a:tcPr/>
                </a:tc>
                <a:tc>
                  <a:txBody>
                    <a:bodyPr/>
                    <a:lstStyle/>
                    <a:p>
                      <a:r>
                        <a:rPr lang="en-GB" sz="1200" dirty="0"/>
                        <a:t>50</a:t>
                      </a:r>
                    </a:p>
                  </a:txBody>
                  <a:tcPr/>
                </a:tc>
                <a:tc>
                  <a:txBody>
                    <a:bodyPr/>
                    <a:lstStyle/>
                    <a:p>
                      <a:r>
                        <a:rPr lang="en-GB" sz="1200" dirty="0"/>
                        <a:t>Never</a:t>
                      </a:r>
                    </a:p>
                  </a:txBody>
                  <a:tcPr/>
                </a:tc>
                <a:tc>
                  <a:txBody>
                    <a:bodyPr/>
                    <a:lstStyle/>
                    <a:p>
                      <a:r>
                        <a:rPr lang="en-GB" sz="1200" dirty="0" err="1"/>
                        <a:t>this.GetChain</a:t>
                      </a:r>
                      <a:r>
                        <a:rPr lang="en-GB" sz="1200" dirty="0"/>
                        <a:t>(</a:t>
                      </a:r>
                      <a:r>
                        <a:rPr lang="en-GB" sz="1200" dirty="0" err="1"/>
                        <a:t>com.iMeta.Assassin.Model.Core.StepType.CashLocalAgent</a:t>
                      </a:r>
                      <a:r>
                        <a:rPr lang="en-GB" sz="1200" dirty="0"/>
                        <a:t>).Bic != null &amp;&amp; </a:t>
                      </a:r>
                      <a:r>
                        <a:rPr lang="en-GB" sz="1200" dirty="0" err="1"/>
                        <a:t>this.GetChain</a:t>
                      </a:r>
                      <a:r>
                        <a:rPr lang="en-GB" sz="1200" dirty="0"/>
                        <a:t>(</a:t>
                      </a:r>
                      <a:r>
                        <a:rPr lang="en-GB" sz="1200" dirty="0" err="1"/>
                        <a:t>com.iMeta.Assassin.Model.Core.StepType.CashLocalAgent</a:t>
                      </a:r>
                      <a:r>
                        <a:rPr lang="en-GB" sz="1200" dirty="0"/>
                        <a:t>).</a:t>
                      </a:r>
                      <a:r>
                        <a:rPr lang="en-GB" sz="1200" dirty="0" err="1"/>
                        <a:t>Bic.StartsWith</a:t>
                      </a:r>
                      <a:r>
                        <a:rPr lang="en-GB" sz="1200" dirty="0"/>
                        <a:t>("CABLZAJJ")</a:t>
                      </a:r>
                    </a:p>
                  </a:txBody>
                  <a:tcPr/>
                </a:tc>
                <a:tc>
                  <a:txBody>
                    <a:bodyPr/>
                    <a:lstStyle/>
                    <a:p>
                      <a:r>
                        <a:rPr lang="en-GB" sz="1200" dirty="0" err="1"/>
                        <a:t>this.GetChain</a:t>
                      </a:r>
                      <a:r>
                        <a:rPr lang="en-GB" sz="1200" dirty="0"/>
                        <a:t>(</a:t>
                      </a:r>
                      <a:r>
                        <a:rPr lang="en-GB" sz="1200" dirty="0" err="1"/>
                        <a:t>com.iMeta.Assassin.Model.Core.StepType.CashLocalAgent</a:t>
                      </a:r>
                      <a:r>
                        <a:rPr lang="en-GB" sz="1200" dirty="0"/>
                        <a:t>).</a:t>
                      </a:r>
                      <a:r>
                        <a:rPr lang="en-GB" sz="1200" dirty="0" err="1"/>
                        <a:t>AccountNumber</a:t>
                      </a:r>
                      <a:r>
                        <a:rPr lang="en-GB" sz="1200" dirty="0"/>
                        <a:t> = "22222"</a:t>
                      </a:r>
                    </a:p>
                  </a:txBody>
                  <a:tcPr/>
                </a:tc>
                <a:extLst>
                  <a:ext uri="{0D108BD9-81ED-4DB2-BD59-A6C34878D82A}">
                    <a16:rowId xmlns:a16="http://schemas.microsoft.com/office/drawing/2014/main" val="1197145918"/>
                  </a:ext>
                </a:extLst>
              </a:tr>
            </a:tbl>
          </a:graphicData>
        </a:graphic>
      </p:graphicFrame>
      <p:pic>
        <p:nvPicPr>
          <p:cNvPr id="5" name="Picture 4"/>
          <p:cNvPicPr>
            <a:picLocks noChangeAspect="1"/>
          </p:cNvPicPr>
          <p:nvPr/>
        </p:nvPicPr>
        <p:blipFill>
          <a:blip r:embed="rId2"/>
          <a:stretch>
            <a:fillRect/>
          </a:stretch>
        </p:blipFill>
        <p:spPr>
          <a:xfrm>
            <a:off x="223842" y="2080180"/>
            <a:ext cx="9556267" cy="1055411"/>
          </a:xfrm>
          <a:prstGeom prst="rect">
            <a:avLst/>
          </a:prstGeom>
        </p:spPr>
      </p:pic>
      <p:sp>
        <p:nvSpPr>
          <p:cNvPr id="6" name="Rectangle 5"/>
          <p:cNvSpPr/>
          <p:nvPr/>
        </p:nvSpPr>
        <p:spPr>
          <a:xfrm>
            <a:off x="7846829" y="2365226"/>
            <a:ext cx="935665" cy="7703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521153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Worked Examples 2 Answers – B (continued)</a:t>
            </a:r>
          </a:p>
        </p:txBody>
      </p:sp>
      <p:sp>
        <p:nvSpPr>
          <p:cNvPr id="3" name="Content Placeholder 2"/>
          <p:cNvSpPr>
            <a:spLocks noGrp="1"/>
          </p:cNvSpPr>
          <p:nvPr>
            <p:ph idx="1"/>
          </p:nvPr>
        </p:nvSpPr>
        <p:spPr/>
        <p:txBody>
          <a:bodyPr>
            <a:normAutofit/>
          </a:bodyPr>
          <a:lstStyle/>
          <a:p>
            <a:pPr marL="514324" indent="-514324">
              <a:buFont typeface="+mj-lt"/>
              <a:buAutoNum type="alphaUcPeriod" startAt="2"/>
            </a:pPr>
            <a:endParaRPr lang="en-GB" dirty="0"/>
          </a:p>
          <a:p>
            <a:pPr marL="514324" indent="-514324">
              <a:buFont typeface="+mj-lt"/>
              <a:buAutoNum type="alphaUcPeriod" startAt="2"/>
            </a:pP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968979368"/>
              </p:ext>
            </p:extLst>
          </p:nvPr>
        </p:nvGraphicFramePr>
        <p:xfrm>
          <a:off x="262180" y="2225030"/>
          <a:ext cx="9556266" cy="4947920"/>
        </p:xfrm>
        <a:graphic>
          <a:graphicData uri="http://schemas.openxmlformats.org/drawingml/2006/table">
            <a:tbl>
              <a:tblPr firstRow="1" bandRow="1">
                <a:tableStyleId>{5C22544A-7EE6-4342-B048-85BDC9FD1C3A}</a:tableStyleId>
              </a:tblPr>
              <a:tblGrid>
                <a:gridCol w="1514501">
                  <a:extLst>
                    <a:ext uri="{9D8B030D-6E8A-4147-A177-3AD203B41FA5}">
                      <a16:colId xmlns:a16="http://schemas.microsoft.com/office/drawing/2014/main" val="2903929428"/>
                    </a:ext>
                  </a:extLst>
                </a:gridCol>
                <a:gridCol w="827487">
                  <a:extLst>
                    <a:ext uri="{9D8B030D-6E8A-4147-A177-3AD203B41FA5}">
                      <a16:colId xmlns:a16="http://schemas.microsoft.com/office/drawing/2014/main" val="1173108697"/>
                    </a:ext>
                  </a:extLst>
                </a:gridCol>
                <a:gridCol w="722593">
                  <a:extLst>
                    <a:ext uri="{9D8B030D-6E8A-4147-A177-3AD203B41FA5}">
                      <a16:colId xmlns:a16="http://schemas.microsoft.com/office/drawing/2014/main" val="3852049347"/>
                    </a:ext>
                  </a:extLst>
                </a:gridCol>
                <a:gridCol w="3909818">
                  <a:extLst>
                    <a:ext uri="{9D8B030D-6E8A-4147-A177-3AD203B41FA5}">
                      <a16:colId xmlns:a16="http://schemas.microsoft.com/office/drawing/2014/main" val="2445329919"/>
                    </a:ext>
                  </a:extLst>
                </a:gridCol>
                <a:gridCol w="2581867">
                  <a:extLst>
                    <a:ext uri="{9D8B030D-6E8A-4147-A177-3AD203B41FA5}">
                      <a16:colId xmlns:a16="http://schemas.microsoft.com/office/drawing/2014/main" val="4114054099"/>
                    </a:ext>
                  </a:extLst>
                </a:gridCol>
              </a:tblGrid>
              <a:tr h="370840">
                <a:tc>
                  <a:txBody>
                    <a:bodyPr/>
                    <a:lstStyle/>
                    <a:p>
                      <a:r>
                        <a:rPr lang="en-GB" sz="1200" dirty="0"/>
                        <a:t>Step name</a:t>
                      </a:r>
                    </a:p>
                  </a:txBody>
                  <a:tcPr/>
                </a:tc>
                <a:tc>
                  <a:txBody>
                    <a:bodyPr/>
                    <a:lstStyle/>
                    <a:p>
                      <a:r>
                        <a:rPr lang="en-GB" sz="1200" dirty="0"/>
                        <a:t>Priority</a:t>
                      </a:r>
                    </a:p>
                  </a:txBody>
                  <a:tcPr/>
                </a:tc>
                <a:tc>
                  <a:txBody>
                    <a:bodyPr/>
                    <a:lstStyle/>
                    <a:p>
                      <a:r>
                        <a:rPr lang="en-GB" sz="1200" dirty="0" err="1"/>
                        <a:t>Reeval</a:t>
                      </a:r>
                      <a:endParaRPr lang="en-GB" sz="1200" dirty="0"/>
                    </a:p>
                  </a:txBody>
                  <a:tcPr/>
                </a:tc>
                <a:tc>
                  <a:txBody>
                    <a:bodyPr/>
                    <a:lstStyle/>
                    <a:p>
                      <a:r>
                        <a:rPr lang="en-GB" sz="1200" dirty="0"/>
                        <a:t>Condition</a:t>
                      </a:r>
                    </a:p>
                  </a:txBody>
                  <a:tcPr/>
                </a:tc>
                <a:tc>
                  <a:txBody>
                    <a:bodyPr/>
                    <a:lstStyle/>
                    <a:p>
                      <a:r>
                        <a:rPr lang="en-GB" sz="1200" dirty="0"/>
                        <a:t>Then</a:t>
                      </a:r>
                    </a:p>
                  </a:txBody>
                  <a:tcPr/>
                </a:tc>
                <a:extLst>
                  <a:ext uri="{0D108BD9-81ED-4DB2-BD59-A6C34878D82A}">
                    <a16:rowId xmlns:a16="http://schemas.microsoft.com/office/drawing/2014/main" val="2752979413"/>
                  </a:ext>
                </a:extLst>
              </a:tr>
              <a:tr h="370840">
                <a:tc>
                  <a:txBody>
                    <a:bodyPr/>
                    <a:lstStyle/>
                    <a:p>
                      <a:r>
                        <a:rPr lang="en-GB" sz="1200" dirty="0"/>
                        <a:t>FIRNZAJJ -&gt; 00000</a:t>
                      </a:r>
                    </a:p>
                  </a:txBody>
                  <a:tcPr/>
                </a:tc>
                <a:tc>
                  <a:txBody>
                    <a:bodyPr/>
                    <a:lstStyle/>
                    <a:p>
                      <a:r>
                        <a:rPr lang="en-GB" sz="1200" dirty="0"/>
                        <a:t>50</a:t>
                      </a:r>
                    </a:p>
                  </a:txBody>
                  <a:tcPr/>
                </a:tc>
                <a:tc>
                  <a:txBody>
                    <a:bodyPr/>
                    <a:lstStyle/>
                    <a:p>
                      <a:r>
                        <a:rPr lang="en-GB" sz="1200" dirty="0"/>
                        <a:t>Never</a:t>
                      </a:r>
                    </a:p>
                  </a:txBody>
                  <a:tcPr/>
                </a:tc>
                <a:tc>
                  <a:txBody>
                    <a:bodyPr/>
                    <a:lstStyle/>
                    <a:p>
                      <a:r>
                        <a:rPr lang="en-GB" sz="1200" dirty="0" err="1"/>
                        <a:t>this.GetChain</a:t>
                      </a:r>
                      <a:r>
                        <a:rPr lang="en-GB" sz="1200" dirty="0"/>
                        <a:t>(</a:t>
                      </a:r>
                      <a:r>
                        <a:rPr lang="en-GB" sz="1200" dirty="0" err="1"/>
                        <a:t>com.iMeta.Assassin.Model.Core.StepType.CashLocalAgent</a:t>
                      </a:r>
                      <a:r>
                        <a:rPr lang="en-GB" sz="1200" dirty="0"/>
                        <a:t>).Bic != null &amp;&amp; </a:t>
                      </a:r>
                      <a:r>
                        <a:rPr lang="en-GB" sz="1200" dirty="0" err="1"/>
                        <a:t>this.GetChain</a:t>
                      </a:r>
                      <a:r>
                        <a:rPr lang="en-GB" sz="1200" dirty="0"/>
                        <a:t>(</a:t>
                      </a:r>
                      <a:r>
                        <a:rPr lang="en-GB" sz="1200" dirty="0" err="1"/>
                        <a:t>com.iMeta.Assassin.Model.Core.StepType.CashLocalAgent</a:t>
                      </a:r>
                      <a:r>
                        <a:rPr lang="en-GB" sz="1200" dirty="0"/>
                        <a:t>).</a:t>
                      </a:r>
                      <a:r>
                        <a:rPr lang="en-GB" sz="1200" dirty="0" err="1"/>
                        <a:t>Bic.StartsWith</a:t>
                      </a:r>
                      <a:r>
                        <a:rPr lang="en-GB" sz="1200" dirty="0"/>
                        <a:t>("FIRNZAJJ")</a:t>
                      </a:r>
                    </a:p>
                  </a:txBody>
                  <a:tcPr/>
                </a:tc>
                <a:tc>
                  <a:txBody>
                    <a:bodyPr/>
                    <a:lstStyle/>
                    <a:p>
                      <a:r>
                        <a:rPr lang="en-GB" sz="1200" dirty="0" err="1"/>
                        <a:t>this.GetChain</a:t>
                      </a:r>
                      <a:r>
                        <a:rPr lang="en-GB" sz="1200" dirty="0"/>
                        <a:t>(</a:t>
                      </a:r>
                      <a:r>
                        <a:rPr lang="en-GB" sz="1200" dirty="0" err="1"/>
                        <a:t>com.iMeta.Assassin.Model.Core.StepType.CashLocalAgent</a:t>
                      </a:r>
                      <a:r>
                        <a:rPr lang="en-GB" sz="1200" dirty="0"/>
                        <a:t>).</a:t>
                      </a:r>
                      <a:r>
                        <a:rPr lang="en-GB" sz="1200" dirty="0" err="1"/>
                        <a:t>AccountNumber</a:t>
                      </a:r>
                      <a:r>
                        <a:rPr lang="en-GB" sz="1200" dirty="0"/>
                        <a:t> = "00000"</a:t>
                      </a:r>
                    </a:p>
                  </a:txBody>
                  <a:tcPr/>
                </a:tc>
                <a:extLst>
                  <a:ext uri="{0D108BD9-81ED-4DB2-BD59-A6C34878D82A}">
                    <a16:rowId xmlns:a16="http://schemas.microsoft.com/office/drawing/2014/main" val="175025049"/>
                  </a:ext>
                </a:extLst>
              </a:tr>
              <a:tr h="370840">
                <a:tc>
                  <a:txBody>
                    <a:bodyPr/>
                    <a:lstStyle/>
                    <a:p>
                      <a:r>
                        <a:rPr lang="en-GB" sz="1200" dirty="0"/>
                        <a:t>NEDSZAJJ -&gt; 11111</a:t>
                      </a:r>
                    </a:p>
                  </a:txBody>
                  <a:tcPr/>
                </a:tc>
                <a:tc>
                  <a:txBody>
                    <a:bodyPr/>
                    <a:lstStyle/>
                    <a:p>
                      <a:r>
                        <a:rPr lang="en-GB" sz="1200" dirty="0"/>
                        <a:t>50</a:t>
                      </a:r>
                    </a:p>
                  </a:txBody>
                  <a:tcPr/>
                </a:tc>
                <a:tc>
                  <a:txBody>
                    <a:bodyPr/>
                    <a:lstStyle/>
                    <a:p>
                      <a:r>
                        <a:rPr lang="en-GB" sz="1200" dirty="0"/>
                        <a:t>Never</a:t>
                      </a:r>
                    </a:p>
                  </a:txBody>
                  <a:tcPr/>
                </a:tc>
                <a:tc>
                  <a:txBody>
                    <a:bodyPr/>
                    <a:lstStyle/>
                    <a:p>
                      <a:r>
                        <a:rPr lang="en-GB" sz="1200" dirty="0" err="1"/>
                        <a:t>this.GetChain</a:t>
                      </a:r>
                      <a:r>
                        <a:rPr lang="en-GB" sz="1200" dirty="0"/>
                        <a:t>(</a:t>
                      </a:r>
                      <a:r>
                        <a:rPr lang="en-GB" sz="1200" dirty="0" err="1"/>
                        <a:t>com.iMeta.Assassin.Model.Core.StepType.CashLocalAgent</a:t>
                      </a:r>
                      <a:r>
                        <a:rPr lang="en-GB" sz="1200" dirty="0"/>
                        <a:t>).Bic != null &amp;&amp; </a:t>
                      </a:r>
                      <a:r>
                        <a:rPr lang="en-GB" sz="1200" dirty="0" err="1"/>
                        <a:t>this.GetChain</a:t>
                      </a:r>
                      <a:r>
                        <a:rPr lang="en-GB" sz="1200" dirty="0"/>
                        <a:t>(</a:t>
                      </a:r>
                      <a:r>
                        <a:rPr lang="en-GB" sz="1200" dirty="0" err="1"/>
                        <a:t>com.iMeta.Assassin.Model.Core.StepType.CashLocalAgent</a:t>
                      </a:r>
                      <a:r>
                        <a:rPr lang="en-GB" sz="1200" dirty="0"/>
                        <a:t>).</a:t>
                      </a:r>
                      <a:r>
                        <a:rPr lang="en-GB" sz="1200" dirty="0" err="1"/>
                        <a:t>Bic.StartsWith</a:t>
                      </a:r>
                      <a:r>
                        <a:rPr lang="en-GB" sz="1200" dirty="0"/>
                        <a:t>("NEDSZAJJ")</a:t>
                      </a:r>
                    </a:p>
                  </a:txBody>
                  <a:tcPr/>
                </a:tc>
                <a:tc>
                  <a:txBody>
                    <a:bodyPr/>
                    <a:lstStyle/>
                    <a:p>
                      <a:r>
                        <a:rPr lang="en-GB" sz="1200" dirty="0" err="1"/>
                        <a:t>this.GetChain</a:t>
                      </a:r>
                      <a:r>
                        <a:rPr lang="en-GB" sz="1200" dirty="0"/>
                        <a:t>(</a:t>
                      </a:r>
                      <a:r>
                        <a:rPr lang="en-GB" sz="1200" dirty="0" err="1"/>
                        <a:t>com.iMeta.Assassin.Model.Core.StepType.CashLocalAgent</a:t>
                      </a:r>
                      <a:r>
                        <a:rPr lang="en-GB" sz="1200" dirty="0"/>
                        <a:t>).</a:t>
                      </a:r>
                      <a:r>
                        <a:rPr lang="en-GB" sz="1200" dirty="0" err="1"/>
                        <a:t>AccountNumber</a:t>
                      </a:r>
                      <a:r>
                        <a:rPr lang="en-GB" sz="1200" dirty="0"/>
                        <a:t> = "11111"</a:t>
                      </a:r>
                    </a:p>
                  </a:txBody>
                  <a:tcPr/>
                </a:tc>
                <a:extLst>
                  <a:ext uri="{0D108BD9-81ED-4DB2-BD59-A6C34878D82A}">
                    <a16:rowId xmlns:a16="http://schemas.microsoft.com/office/drawing/2014/main" val="2314568545"/>
                  </a:ext>
                </a:extLst>
              </a:tr>
              <a:tr h="370840">
                <a:tc>
                  <a:txBody>
                    <a:bodyPr/>
                    <a:lstStyle/>
                    <a:p>
                      <a:r>
                        <a:rPr lang="en-GB" sz="1200" dirty="0"/>
                        <a:t>SBZAZAJJ -&gt; 33333 not USD</a:t>
                      </a:r>
                    </a:p>
                  </a:txBody>
                  <a:tcPr/>
                </a:tc>
                <a:tc>
                  <a:txBody>
                    <a:bodyPr/>
                    <a:lstStyle/>
                    <a:p>
                      <a:r>
                        <a:rPr lang="en-GB" sz="1200" dirty="0"/>
                        <a:t>50</a:t>
                      </a:r>
                    </a:p>
                  </a:txBody>
                  <a:tcPr/>
                </a:tc>
                <a:tc>
                  <a:txBody>
                    <a:bodyPr/>
                    <a:lstStyle/>
                    <a:p>
                      <a:r>
                        <a:rPr lang="en-GB" sz="1200" dirty="0"/>
                        <a:t>Never</a:t>
                      </a:r>
                    </a:p>
                  </a:txBody>
                  <a:tcPr/>
                </a:tc>
                <a:tc>
                  <a:txBody>
                    <a:bodyPr/>
                    <a:lstStyle/>
                    <a:p>
                      <a:r>
                        <a:rPr lang="en-GB" sz="1200" dirty="0" err="1"/>
                        <a:t>this.GetChain</a:t>
                      </a:r>
                      <a:r>
                        <a:rPr lang="en-GB" sz="1200" dirty="0"/>
                        <a:t>(</a:t>
                      </a:r>
                      <a:r>
                        <a:rPr lang="en-GB" sz="1200" dirty="0" err="1"/>
                        <a:t>com.iMeta.Assassin.Model.Core.StepType.CashLocalAgent</a:t>
                      </a:r>
                      <a:r>
                        <a:rPr lang="en-GB" sz="1200" dirty="0"/>
                        <a:t>).Bic != null &amp;&amp; </a:t>
                      </a:r>
                      <a:r>
                        <a:rPr lang="en-GB" sz="1200" dirty="0" err="1"/>
                        <a:t>this.GetChain</a:t>
                      </a:r>
                      <a:r>
                        <a:rPr lang="en-GB" sz="1200" dirty="0"/>
                        <a:t>(</a:t>
                      </a:r>
                      <a:r>
                        <a:rPr lang="en-GB" sz="1200" dirty="0" err="1"/>
                        <a:t>com.iMeta.Assassin.Model.Core.StepType.CashLocalAgent</a:t>
                      </a:r>
                      <a:r>
                        <a:rPr lang="en-GB" sz="1200" dirty="0"/>
                        <a:t>).</a:t>
                      </a:r>
                      <a:r>
                        <a:rPr lang="en-GB" sz="1200" dirty="0" err="1"/>
                        <a:t>Bic.StartsWith</a:t>
                      </a:r>
                      <a:r>
                        <a:rPr lang="en-GB" sz="1200" dirty="0"/>
                        <a:t>("SBZAZAJJ") &amp;&amp; (</a:t>
                      </a:r>
                      <a:r>
                        <a:rPr lang="en-GB" sz="1200" dirty="0" err="1"/>
                        <a:t>this.Ssi.Currency.Oid</a:t>
                      </a:r>
                      <a:r>
                        <a:rPr lang="en-GB" sz="1200" dirty="0"/>
                        <a:t> != null &amp;&amp; </a:t>
                      </a:r>
                      <a:r>
                        <a:rPr lang="en-GB" sz="1200" dirty="0" err="1"/>
                        <a:t>this.Ssi.Currency.Reference.IsoCode</a:t>
                      </a:r>
                      <a:r>
                        <a:rPr lang="en-GB" sz="1200" dirty="0"/>
                        <a:t> != "USD" || </a:t>
                      </a:r>
                      <a:r>
                        <a:rPr lang="en-GB" sz="1200" dirty="0" err="1"/>
                        <a:t>this.Ssi.Currency.Oid</a:t>
                      </a:r>
                      <a:r>
                        <a:rPr lang="en-GB" sz="1200" dirty="0"/>
                        <a:t> == null)</a:t>
                      </a:r>
                    </a:p>
                  </a:txBody>
                  <a:tcPr/>
                </a:tc>
                <a:tc>
                  <a:txBody>
                    <a:bodyPr/>
                    <a:lstStyle/>
                    <a:p>
                      <a:r>
                        <a:rPr lang="en-GB" sz="1200" dirty="0" err="1"/>
                        <a:t>this.GetChain</a:t>
                      </a:r>
                      <a:r>
                        <a:rPr lang="en-GB" sz="1200" dirty="0"/>
                        <a:t>(</a:t>
                      </a:r>
                      <a:r>
                        <a:rPr lang="en-GB" sz="1200" dirty="0" err="1"/>
                        <a:t>com.iMeta.Assassin.Model.Core.StepType.CashLocalAgent</a:t>
                      </a:r>
                      <a:r>
                        <a:rPr lang="en-GB" sz="1200" dirty="0"/>
                        <a:t>).</a:t>
                      </a:r>
                      <a:r>
                        <a:rPr lang="en-GB" sz="1200" dirty="0" err="1"/>
                        <a:t>AccountNumber</a:t>
                      </a:r>
                      <a:r>
                        <a:rPr lang="en-GB" sz="1200" dirty="0"/>
                        <a:t> = "33333"</a:t>
                      </a:r>
                    </a:p>
                  </a:txBody>
                  <a:tcPr/>
                </a:tc>
                <a:extLst>
                  <a:ext uri="{0D108BD9-81ED-4DB2-BD59-A6C34878D82A}">
                    <a16:rowId xmlns:a16="http://schemas.microsoft.com/office/drawing/2014/main" val="3101738575"/>
                  </a:ext>
                </a:extLst>
              </a:tr>
              <a:tr h="370840">
                <a:tc>
                  <a:txBody>
                    <a:bodyPr/>
                    <a:lstStyle/>
                    <a:p>
                      <a:r>
                        <a:rPr lang="en-GB" sz="1200" dirty="0"/>
                        <a:t>SBZAZAJJ -&gt; 44444 USD</a:t>
                      </a:r>
                    </a:p>
                  </a:txBody>
                  <a:tcPr/>
                </a:tc>
                <a:tc>
                  <a:txBody>
                    <a:bodyPr/>
                    <a:lstStyle/>
                    <a:p>
                      <a:r>
                        <a:rPr lang="en-GB" sz="1200" dirty="0"/>
                        <a:t>50</a:t>
                      </a:r>
                    </a:p>
                  </a:txBody>
                  <a:tcPr/>
                </a:tc>
                <a:tc>
                  <a:txBody>
                    <a:bodyPr/>
                    <a:lstStyle/>
                    <a:p>
                      <a:r>
                        <a:rPr lang="en-GB" sz="1200" dirty="0"/>
                        <a:t>Never</a:t>
                      </a:r>
                    </a:p>
                  </a:txBody>
                  <a:tcPr/>
                </a:tc>
                <a:tc>
                  <a:txBody>
                    <a:bodyPr/>
                    <a:lstStyle/>
                    <a:p>
                      <a:r>
                        <a:rPr lang="en-GB" sz="1200" dirty="0" err="1"/>
                        <a:t>this.GetChain</a:t>
                      </a:r>
                      <a:r>
                        <a:rPr lang="en-GB" sz="1200" dirty="0"/>
                        <a:t>(</a:t>
                      </a:r>
                      <a:r>
                        <a:rPr lang="en-GB" sz="1200" dirty="0" err="1"/>
                        <a:t>com.iMeta.Assassin.Model.Core.StepType.CashLocalAgent</a:t>
                      </a:r>
                      <a:r>
                        <a:rPr lang="en-GB" sz="1200" dirty="0"/>
                        <a:t>).Bic != null &amp;&amp; </a:t>
                      </a:r>
                      <a:r>
                        <a:rPr lang="en-GB" sz="1200" dirty="0" err="1"/>
                        <a:t>this.GetChain</a:t>
                      </a:r>
                      <a:r>
                        <a:rPr lang="en-GB" sz="1200" dirty="0"/>
                        <a:t>(</a:t>
                      </a:r>
                      <a:r>
                        <a:rPr lang="en-GB" sz="1200" dirty="0" err="1"/>
                        <a:t>com.iMeta.Assassin.Model.Core.StepType.CashLocalAgent</a:t>
                      </a:r>
                      <a:r>
                        <a:rPr lang="en-GB" sz="1200" dirty="0"/>
                        <a:t>).</a:t>
                      </a:r>
                      <a:r>
                        <a:rPr lang="en-GB" sz="1200" dirty="0" err="1"/>
                        <a:t>Bic.StartsWith</a:t>
                      </a:r>
                      <a:r>
                        <a:rPr lang="en-GB" sz="1200" dirty="0"/>
                        <a:t>("SBZAZAJJ") &amp;&amp; </a:t>
                      </a:r>
                      <a:r>
                        <a:rPr lang="en-GB" sz="1200" dirty="0" err="1"/>
                        <a:t>this.Ssi.Currency.Oid</a:t>
                      </a:r>
                      <a:r>
                        <a:rPr lang="en-GB" sz="1200" dirty="0"/>
                        <a:t> != null &amp;&amp; </a:t>
                      </a:r>
                      <a:r>
                        <a:rPr lang="en-GB" sz="1200" dirty="0" err="1"/>
                        <a:t>this.Ssi.Currency.Reference.IsoCode</a:t>
                      </a:r>
                      <a:r>
                        <a:rPr lang="en-GB" sz="1200" dirty="0"/>
                        <a:t> == "USD"</a:t>
                      </a:r>
                    </a:p>
                  </a:txBody>
                  <a:tcPr/>
                </a:tc>
                <a:tc>
                  <a:txBody>
                    <a:bodyPr/>
                    <a:lstStyle/>
                    <a:p>
                      <a:r>
                        <a:rPr lang="en-GB" sz="1200" dirty="0" err="1"/>
                        <a:t>this.GetChain</a:t>
                      </a:r>
                      <a:r>
                        <a:rPr lang="en-GB" sz="1200" dirty="0"/>
                        <a:t>(</a:t>
                      </a:r>
                      <a:r>
                        <a:rPr lang="en-GB" sz="1200" dirty="0" err="1"/>
                        <a:t>com.iMeta.Assassin.Model.Core.StepType.CashLocalAgent</a:t>
                      </a:r>
                      <a:r>
                        <a:rPr lang="en-GB" sz="1200" dirty="0"/>
                        <a:t>).</a:t>
                      </a:r>
                      <a:r>
                        <a:rPr lang="en-GB" sz="1200" dirty="0" err="1"/>
                        <a:t>AccountNumber</a:t>
                      </a:r>
                      <a:r>
                        <a:rPr lang="en-GB" sz="1200" dirty="0"/>
                        <a:t> = "44444"</a:t>
                      </a:r>
                    </a:p>
                  </a:txBody>
                  <a:tcPr/>
                </a:tc>
                <a:extLst>
                  <a:ext uri="{0D108BD9-81ED-4DB2-BD59-A6C34878D82A}">
                    <a16:rowId xmlns:a16="http://schemas.microsoft.com/office/drawing/2014/main" val="1128500043"/>
                  </a:ext>
                </a:extLst>
              </a:tr>
              <a:tr h="370840">
                <a:tc>
                  <a:txBody>
                    <a:bodyPr/>
                    <a:lstStyle/>
                    <a:p>
                      <a:r>
                        <a:rPr lang="en-GB" sz="1200" dirty="0"/>
                        <a:t>Revalidate</a:t>
                      </a:r>
                    </a:p>
                  </a:txBody>
                  <a:tcPr/>
                </a:tc>
                <a:tc>
                  <a:txBody>
                    <a:bodyPr/>
                    <a:lstStyle/>
                    <a:p>
                      <a:r>
                        <a:rPr lang="en-GB" sz="1200" dirty="0"/>
                        <a:t>10</a:t>
                      </a:r>
                    </a:p>
                  </a:txBody>
                  <a:tcPr/>
                </a:tc>
                <a:tc>
                  <a:txBody>
                    <a:bodyPr/>
                    <a:lstStyle/>
                    <a:p>
                      <a:r>
                        <a:rPr lang="en-GB" sz="1200" dirty="0"/>
                        <a:t>Never</a:t>
                      </a:r>
                    </a:p>
                  </a:txBody>
                  <a:tcPr/>
                </a:tc>
                <a:tc>
                  <a:txBody>
                    <a:bodyPr/>
                    <a:lstStyle/>
                    <a:p>
                      <a:r>
                        <a:rPr lang="en-GB" sz="1200" dirty="0"/>
                        <a:t>True</a:t>
                      </a:r>
                    </a:p>
                  </a:txBody>
                  <a:tcPr/>
                </a:tc>
                <a:tc>
                  <a:txBody>
                    <a:bodyPr/>
                    <a:lstStyle/>
                    <a:p>
                      <a:r>
                        <a:rPr lang="en-GB" sz="1200" dirty="0" err="1"/>
                        <a:t>this.Validation.SetToRevalidate</a:t>
                      </a:r>
                      <a:r>
                        <a:rPr lang="en-GB" sz="1200" dirty="0"/>
                        <a:t>()</a:t>
                      </a:r>
                    </a:p>
                  </a:txBody>
                  <a:tcPr/>
                </a:tc>
                <a:extLst>
                  <a:ext uri="{0D108BD9-81ED-4DB2-BD59-A6C34878D82A}">
                    <a16:rowId xmlns:a16="http://schemas.microsoft.com/office/drawing/2014/main" val="1832167210"/>
                  </a:ext>
                </a:extLst>
              </a:tr>
            </a:tbl>
          </a:graphicData>
        </a:graphic>
      </p:graphicFrame>
    </p:spTree>
    <p:extLst>
      <p:ext uri="{BB962C8B-B14F-4D97-AF65-F5344CB8AC3E}">
        <p14:creationId xmlns:p14="http://schemas.microsoft.com/office/powerpoint/2010/main" val="29619419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 Repair Scenarios</a:t>
            </a:r>
          </a:p>
        </p:txBody>
      </p:sp>
      <p:sp>
        <p:nvSpPr>
          <p:cNvPr id="3" name="Content Placeholder 2"/>
          <p:cNvSpPr>
            <a:spLocks noGrp="1"/>
          </p:cNvSpPr>
          <p:nvPr>
            <p:ph idx="1"/>
          </p:nvPr>
        </p:nvSpPr>
        <p:spPr/>
        <p:txBody>
          <a:bodyPr>
            <a:normAutofit lnSpcReduction="10000"/>
          </a:bodyPr>
          <a:lstStyle/>
          <a:p>
            <a:r>
              <a:rPr lang="en-GB" dirty="0"/>
              <a:t>We are going to look at:</a:t>
            </a:r>
          </a:p>
          <a:p>
            <a:endParaRPr lang="en-GB" dirty="0"/>
          </a:p>
          <a:p>
            <a:pPr lvl="1"/>
            <a:r>
              <a:rPr lang="en-GB" dirty="0"/>
              <a:t>Special characters </a:t>
            </a:r>
          </a:p>
          <a:p>
            <a:pPr lvl="1"/>
            <a:endParaRPr lang="en-GB" dirty="0"/>
          </a:p>
          <a:p>
            <a:pPr lvl="1"/>
            <a:r>
              <a:rPr lang="en-GB" dirty="0"/>
              <a:t>Automatic filling of mandatory fields</a:t>
            </a:r>
          </a:p>
          <a:p>
            <a:pPr lvl="1"/>
            <a:endParaRPr lang="en-GB" dirty="0"/>
          </a:p>
          <a:p>
            <a:pPr lvl="1"/>
            <a:r>
              <a:rPr lang="en-GB" dirty="0"/>
              <a:t>SSI BIC padding </a:t>
            </a:r>
          </a:p>
          <a:p>
            <a:pPr lvl="1"/>
            <a:endParaRPr lang="en-GB" dirty="0"/>
          </a:p>
          <a:p>
            <a:pPr lvl="1"/>
            <a:r>
              <a:rPr lang="en-GB" dirty="0"/>
              <a:t>Padding non-BIC fields</a:t>
            </a:r>
          </a:p>
          <a:p>
            <a:pPr lvl="1"/>
            <a:endParaRPr lang="en-GB" dirty="0"/>
          </a:p>
          <a:p>
            <a:pPr lvl="1"/>
            <a:r>
              <a:rPr lang="en-GB" dirty="0"/>
              <a:t>Trimming fields to a specific length </a:t>
            </a:r>
          </a:p>
          <a:p>
            <a:pPr lvl="1"/>
            <a:endParaRPr lang="en-GB" dirty="0"/>
          </a:p>
          <a:p>
            <a:pPr lvl="1"/>
            <a:r>
              <a:rPr lang="en-GB" dirty="0"/>
              <a:t>Workflow rule utility for </a:t>
            </a:r>
            <a:r>
              <a:rPr lang="en-GB" dirty="0" err="1"/>
              <a:t>SystemCodes</a:t>
            </a:r>
            <a:endParaRPr lang="en-GB" dirty="0"/>
          </a:p>
          <a:p>
            <a:endParaRPr lang="en-GB" dirty="0"/>
          </a:p>
        </p:txBody>
      </p:sp>
    </p:spTree>
    <p:extLst>
      <p:ext uri="{BB962C8B-B14F-4D97-AF65-F5344CB8AC3E}">
        <p14:creationId xmlns:p14="http://schemas.microsoft.com/office/powerpoint/2010/main" val="201249963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044" y="1152849"/>
            <a:ext cx="9120807" cy="885814"/>
          </a:xfrm>
        </p:spPr>
        <p:txBody>
          <a:bodyPr>
            <a:noAutofit/>
          </a:bodyPr>
          <a:lstStyle/>
          <a:p>
            <a:r>
              <a:rPr lang="en-GB" dirty="0"/>
              <a:t>Special characters</a:t>
            </a:r>
          </a:p>
        </p:txBody>
      </p:sp>
      <p:sp>
        <p:nvSpPr>
          <p:cNvPr id="3" name="Content Placeholder 2"/>
          <p:cNvSpPr>
            <a:spLocks noGrp="1"/>
          </p:cNvSpPr>
          <p:nvPr>
            <p:ph idx="1"/>
          </p:nvPr>
        </p:nvSpPr>
        <p:spPr>
          <a:xfrm>
            <a:off x="933680" y="2073505"/>
            <a:ext cx="8580665" cy="4998813"/>
          </a:xfrm>
        </p:spPr>
        <p:txBody>
          <a:bodyPr>
            <a:normAutofit fontScale="32500" lnSpcReduction="20000"/>
          </a:bodyPr>
          <a:lstStyle/>
          <a:p>
            <a:pPr>
              <a:lnSpc>
                <a:spcPct val="120000"/>
              </a:lnSpc>
            </a:pPr>
            <a:r>
              <a:rPr lang="en-GB" sz="4300" dirty="0"/>
              <a:t>A number of validation rules exist to detect and make SSIs invalid if they contain invalid SWIFT character. These can be auto corrected.</a:t>
            </a:r>
          </a:p>
          <a:p>
            <a:pPr>
              <a:lnSpc>
                <a:spcPct val="120000"/>
              </a:lnSpc>
            </a:pPr>
            <a:r>
              <a:rPr lang="en-GB" sz="4300" dirty="0"/>
              <a:t>Condition:</a:t>
            </a:r>
          </a:p>
          <a:p>
            <a:pPr marL="0" indent="0">
              <a:lnSpc>
                <a:spcPct val="120000"/>
              </a:lnSpc>
              <a:buNone/>
            </a:pPr>
            <a:r>
              <a:rPr lang="en-GB" dirty="0">
                <a:latin typeface="Consolas" panose="020B0609020204030204" pitchFamily="49" charset="0"/>
                <a:cs typeface="Consolas" panose="020B0609020204030204" pitchFamily="49" charset="0"/>
              </a:rPr>
              <a:t>this.ChainExists(</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 &amp;&amp; </a:t>
            </a: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a:t>
            </a:r>
            <a:r>
              <a:rPr lang="en-GB" dirty="0">
                <a:latin typeface="Consolas" panose="020B0609020204030204" pitchFamily="49" charset="0"/>
                <a:cs typeface="Consolas" panose="020B0609020204030204" pitchFamily="49" charset="0"/>
              </a:rPr>
              <a:t> != null &amp;&amp; </a:t>
            </a:r>
          </a:p>
          <a:p>
            <a:pPr marL="0" indent="0">
              <a:lnSpc>
                <a:spcPct val="120000"/>
              </a:lnSpc>
              <a:buNone/>
            </a:pP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this.DataObject.Core.DataSource</a:t>
            </a: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Editor.Alert</a:t>
            </a: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this.DataObject.Core.DataSource</a:t>
            </a: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Editor.Import</a:t>
            </a:r>
            <a:r>
              <a:rPr lang="en-GB" dirty="0">
                <a:latin typeface="Consolas" panose="020B0609020204030204" pitchFamily="49" charset="0"/>
                <a:cs typeface="Consolas" panose="020B0609020204030204" pitchFamily="49" charset="0"/>
              </a:rPr>
              <a:t>) </a:t>
            </a:r>
          </a:p>
          <a:p>
            <a:pPr marL="0" indent="0">
              <a:lnSpc>
                <a:spcPct val="120000"/>
              </a:lnSpc>
              <a:buNone/>
            </a:pPr>
            <a:r>
              <a:rPr lang="en-GB" dirty="0">
                <a:latin typeface="Consolas" panose="020B0609020204030204" pitchFamily="49" charset="0"/>
                <a:cs typeface="Consolas" panose="020B0609020204030204" pitchFamily="49" charset="0"/>
              </a:rPr>
              <a:t>&amp;&amp; </a:t>
            </a: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AccountNumberSource</a:t>
            </a: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Editor.Manual</a:t>
            </a:r>
            <a:endParaRPr lang="en-GB" dirty="0">
              <a:latin typeface="Consolas" panose="020B0609020204030204" pitchFamily="49" charset="0"/>
              <a:cs typeface="Consolas" panose="020B0609020204030204" pitchFamily="49" charset="0"/>
            </a:endParaRPr>
          </a:p>
          <a:p>
            <a:pPr marL="0" indent="0">
              <a:lnSpc>
                <a:spcPct val="120000"/>
              </a:lnSpc>
              <a:buNone/>
            </a:pPr>
            <a:r>
              <a:rPr lang="en-GB" dirty="0">
                <a:latin typeface="Consolas" panose="020B0609020204030204" pitchFamily="49" charset="0"/>
                <a:cs typeface="Consolas" panose="020B0609020204030204" pitchFamily="49" charset="0"/>
              </a:rPr>
              <a:t>&amp;&amp; (</a:t>
            </a: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AccountNumber.Contains</a:t>
            </a:r>
            <a:r>
              <a:rPr lang="en-GB" dirty="0">
                <a:latin typeface="Consolas" panose="020B0609020204030204" pitchFamily="49" charset="0"/>
                <a:cs typeface="Consolas" panose="020B0609020204030204" pitchFamily="49" charset="0"/>
              </a:rPr>
              <a:t>("-") </a:t>
            </a:r>
          </a:p>
          <a:p>
            <a:pPr marL="0" indent="0">
              <a:lnSpc>
                <a:spcPct val="120000"/>
              </a:lnSpc>
              <a:buNone/>
            </a:pP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AccountNumber.Contains</a:t>
            </a:r>
            <a:r>
              <a:rPr lang="en-GB" dirty="0">
                <a:latin typeface="Consolas" panose="020B0609020204030204" pitchFamily="49" charset="0"/>
                <a:cs typeface="Consolas" panose="020B0609020204030204" pitchFamily="49" charset="0"/>
              </a:rPr>
              <a:t>(",") </a:t>
            </a:r>
          </a:p>
          <a:p>
            <a:pPr marL="0" indent="0">
              <a:lnSpc>
                <a:spcPct val="120000"/>
              </a:lnSpc>
              <a:buNone/>
            </a:pP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AccountNumber.Contains</a:t>
            </a:r>
            <a:r>
              <a:rPr lang="en-GB" dirty="0">
                <a:latin typeface="Consolas" panose="020B0609020204030204" pitchFamily="49" charset="0"/>
                <a:cs typeface="Consolas" panose="020B0609020204030204" pitchFamily="49" charset="0"/>
              </a:rPr>
              <a:t>("/") </a:t>
            </a:r>
          </a:p>
          <a:p>
            <a:pPr marL="0" indent="0">
              <a:lnSpc>
                <a:spcPct val="120000"/>
              </a:lnSpc>
              <a:buNone/>
            </a:pP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AccountNumber.Contains</a:t>
            </a:r>
            <a:r>
              <a:rPr lang="en-GB" dirty="0">
                <a:latin typeface="Consolas" panose="020B0609020204030204" pitchFamily="49" charset="0"/>
                <a:cs typeface="Consolas" panose="020B0609020204030204" pitchFamily="49" charset="0"/>
              </a:rPr>
              <a:t>("\\") </a:t>
            </a:r>
          </a:p>
          <a:p>
            <a:pPr marL="0" indent="0">
              <a:lnSpc>
                <a:spcPct val="120000"/>
              </a:lnSpc>
              <a:buNone/>
            </a:pP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AccountNumber.Contains</a:t>
            </a:r>
            <a:r>
              <a:rPr lang="en-GB" dirty="0">
                <a:latin typeface="Consolas" panose="020B0609020204030204" pitchFamily="49" charset="0"/>
                <a:cs typeface="Consolas" panose="020B0609020204030204" pitchFamily="49" charset="0"/>
              </a:rPr>
              <a:t>("(") </a:t>
            </a:r>
          </a:p>
          <a:p>
            <a:pPr marL="0" indent="0">
              <a:lnSpc>
                <a:spcPct val="120000"/>
              </a:lnSpc>
              <a:buNone/>
            </a:pP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AccountNumber.Contains</a:t>
            </a:r>
            <a:r>
              <a:rPr lang="en-GB" dirty="0">
                <a:latin typeface="Consolas" panose="020B0609020204030204" pitchFamily="49" charset="0"/>
                <a:cs typeface="Consolas" panose="020B0609020204030204" pitchFamily="49" charset="0"/>
              </a:rPr>
              <a:t>(")") </a:t>
            </a:r>
          </a:p>
          <a:p>
            <a:pPr marL="0" indent="0">
              <a:lnSpc>
                <a:spcPct val="120000"/>
              </a:lnSpc>
              <a:buNone/>
            </a:pP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AccountNumber.Contains</a:t>
            </a:r>
            <a:r>
              <a:rPr lang="en-GB" dirty="0">
                <a:latin typeface="Consolas" panose="020B0609020204030204" pitchFamily="49" charset="0"/>
                <a:cs typeface="Consolas" panose="020B0609020204030204" pitchFamily="49" charset="0"/>
              </a:rPr>
              <a:t>("{") </a:t>
            </a:r>
          </a:p>
          <a:p>
            <a:pPr marL="0" indent="0">
              <a:lnSpc>
                <a:spcPct val="120000"/>
              </a:lnSpc>
              <a:buNone/>
            </a:pP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AccountNumber.Contains</a:t>
            </a:r>
            <a:r>
              <a:rPr lang="en-GB" dirty="0">
                <a:latin typeface="Consolas" panose="020B0609020204030204" pitchFamily="49" charset="0"/>
                <a:cs typeface="Consolas" panose="020B0609020204030204" pitchFamily="49" charset="0"/>
              </a:rPr>
              <a:t>("}") </a:t>
            </a:r>
          </a:p>
          <a:p>
            <a:pPr marL="0" indent="0">
              <a:lnSpc>
                <a:spcPct val="120000"/>
              </a:lnSpc>
              <a:buNone/>
            </a:pP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AccountNumber.Contains</a:t>
            </a:r>
            <a:r>
              <a:rPr lang="en-GB" dirty="0">
                <a:latin typeface="Consolas" panose="020B0609020204030204" pitchFamily="49" charset="0"/>
                <a:cs typeface="Consolas" panose="020B0609020204030204" pitchFamily="49" charset="0"/>
              </a:rPr>
              <a:t>("+") </a:t>
            </a:r>
          </a:p>
          <a:p>
            <a:pPr marL="0" indent="0">
              <a:lnSpc>
                <a:spcPct val="120000"/>
              </a:lnSpc>
              <a:buNone/>
            </a:pP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AccountNumber.Contains</a:t>
            </a:r>
            <a:r>
              <a:rPr lang="en-GB" dirty="0">
                <a:latin typeface="Consolas" panose="020B0609020204030204" pitchFamily="49" charset="0"/>
                <a:cs typeface="Consolas" panose="020B0609020204030204" pitchFamily="49" charset="0"/>
              </a:rPr>
              <a:t>(".") </a:t>
            </a:r>
          </a:p>
          <a:p>
            <a:pPr marL="0" indent="0">
              <a:lnSpc>
                <a:spcPct val="120000"/>
              </a:lnSpc>
              <a:buNone/>
            </a:pP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AccountNumber.Contains</a:t>
            </a:r>
            <a:r>
              <a:rPr lang="en-GB" dirty="0">
                <a:latin typeface="Consolas" panose="020B0609020204030204" pitchFamily="49" charset="0"/>
                <a:cs typeface="Consolas" panose="020B0609020204030204" pitchFamily="49" charset="0"/>
              </a:rPr>
              <a:t>("?") </a:t>
            </a:r>
          </a:p>
          <a:p>
            <a:pPr marL="0" indent="0">
              <a:lnSpc>
                <a:spcPct val="120000"/>
              </a:lnSpc>
              <a:buNone/>
            </a:pP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AccountNumber.Contains</a:t>
            </a:r>
            <a:r>
              <a:rPr lang="en-GB" dirty="0">
                <a:latin typeface="Consolas" panose="020B0609020204030204" pitchFamily="49" charset="0"/>
                <a:cs typeface="Consolas" panose="020B0609020204030204" pitchFamily="49" charset="0"/>
              </a:rPr>
              <a:t>("#") </a:t>
            </a:r>
          </a:p>
          <a:p>
            <a:pPr marL="0" indent="0">
              <a:lnSpc>
                <a:spcPct val="120000"/>
              </a:lnSpc>
              <a:buNone/>
            </a:pP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AccountNumber.Contains</a:t>
            </a:r>
            <a:r>
              <a:rPr lang="en-GB" dirty="0">
                <a:latin typeface="Consolas" panose="020B0609020204030204" pitchFamily="49" charset="0"/>
                <a:cs typeface="Consolas" panose="020B0609020204030204" pitchFamily="49" charset="0"/>
              </a:rPr>
              <a:t>("&amp;") </a:t>
            </a:r>
          </a:p>
          <a:p>
            <a:pPr marL="0" indent="0">
              <a:lnSpc>
                <a:spcPct val="120000"/>
              </a:lnSpc>
              <a:buNone/>
            </a:pP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AccountNumber.Contains</a:t>
            </a:r>
            <a:r>
              <a:rPr lang="en-GB" dirty="0">
                <a:latin typeface="Consolas" panose="020B0609020204030204" pitchFamily="49" charset="0"/>
                <a:cs typeface="Consolas" panose="020B0609020204030204" pitchFamily="49" charset="0"/>
              </a:rPr>
              <a:t>(":") </a:t>
            </a:r>
          </a:p>
          <a:p>
            <a:pPr marL="0" indent="0">
              <a:lnSpc>
                <a:spcPct val="120000"/>
              </a:lnSpc>
              <a:buNone/>
            </a:pP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AccountNumber.Contains</a:t>
            </a:r>
            <a:r>
              <a:rPr lang="en-GB" dirty="0">
                <a:latin typeface="Consolas" panose="020B0609020204030204" pitchFamily="49" charset="0"/>
                <a:cs typeface="Consolas" panose="020B0609020204030204" pitchFamily="49" charset="0"/>
              </a:rPr>
              <a:t>("\"") </a:t>
            </a:r>
          </a:p>
          <a:p>
            <a:pPr marL="0" indent="0">
              <a:lnSpc>
                <a:spcPct val="120000"/>
              </a:lnSpc>
              <a:buNone/>
            </a:pP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AccountNumber.Contains</a:t>
            </a:r>
            <a:r>
              <a:rPr lang="en-GB" dirty="0">
                <a:latin typeface="Consolas" panose="020B0609020204030204" pitchFamily="49" charset="0"/>
                <a:cs typeface="Consolas" panose="020B0609020204030204" pitchFamily="49" charset="0"/>
              </a:rPr>
              <a:t>("'")</a:t>
            </a:r>
          </a:p>
          <a:p>
            <a:pPr marL="0" indent="0">
              <a:lnSpc>
                <a:spcPct val="120000"/>
              </a:lnSpc>
              <a:buNone/>
            </a:pP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AccountNumber.Contains</a:t>
            </a:r>
            <a:r>
              <a:rPr lang="en-GB" dirty="0">
                <a:latin typeface="Consolas" panose="020B0609020204030204" pitchFamily="49" charset="0"/>
                <a:cs typeface="Consolas" panose="020B0609020204030204" pitchFamily="49" charset="0"/>
              </a:rPr>
              <a:t>("$") </a:t>
            </a:r>
          </a:p>
          <a:p>
            <a:pPr marL="0" indent="0">
              <a:lnSpc>
                <a:spcPct val="120000"/>
              </a:lnSpc>
              <a:buNone/>
            </a:pP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AccountNumber.Contains</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this.StringUtil.Space</a:t>
            </a:r>
            <a:r>
              <a:rPr lang="en-GB" dirty="0">
                <a:latin typeface="Consolas" panose="020B0609020204030204" pitchFamily="49" charset="0"/>
                <a:cs typeface="Consolas" panose="020B0609020204030204" pitchFamily="49" charset="0"/>
              </a:rPr>
              <a:t>))</a:t>
            </a:r>
          </a:p>
          <a:p>
            <a:pPr>
              <a:lnSpc>
                <a:spcPct val="120000"/>
              </a:lnSpc>
            </a:pPr>
            <a:endParaRPr lang="en-GB" sz="3699" dirty="0"/>
          </a:p>
          <a:p>
            <a:pPr>
              <a:lnSpc>
                <a:spcPct val="120000"/>
              </a:lnSpc>
            </a:pPr>
            <a:endParaRPr lang="en-GB" sz="3699" dirty="0"/>
          </a:p>
          <a:p>
            <a:pPr>
              <a:lnSpc>
                <a:spcPct val="120000"/>
              </a:lnSpc>
            </a:pPr>
            <a:r>
              <a:rPr lang="en-GB" sz="3699" dirty="0"/>
              <a:t>Action:</a:t>
            </a:r>
          </a:p>
          <a:p>
            <a:pPr marL="0" indent="0">
              <a:lnSpc>
                <a:spcPct val="120000"/>
              </a:lnSpc>
              <a:buNone/>
            </a:pP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a:t>
            </a: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this.StringUtil.Strip</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a:t>
            </a:r>
            <a:r>
              <a:rPr lang="en-GB" dirty="0">
                <a:latin typeface="Consolas" panose="020B0609020204030204" pitchFamily="49" charset="0"/>
                <a:cs typeface="Consolas" panose="020B0609020204030204" pitchFamily="49" charset="0"/>
              </a:rPr>
              <a:t>, </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new object[] { "-", ",", "/", "\\", "(", ")", "{", "}", "+", ".", "?", "#", "&amp;", ":", "\"", "'", "$", </a:t>
            </a:r>
            <a:r>
              <a:rPr lang="en-GB" dirty="0" err="1">
                <a:latin typeface="Consolas" panose="020B0609020204030204" pitchFamily="49" charset="0"/>
                <a:cs typeface="Consolas" panose="020B0609020204030204" pitchFamily="49" charset="0"/>
              </a:rPr>
              <a:t>this.StringUtil.Space</a:t>
            </a:r>
            <a:r>
              <a:rPr lang="en-GB" dirty="0">
                <a:latin typeface="Consolas" panose="020B0609020204030204" pitchFamily="49" charset="0"/>
                <a:cs typeface="Consolas" panose="020B0609020204030204" pitchFamily="49" charset="0"/>
              </a:rPr>
              <a:t>})</a:t>
            </a:r>
            <a:br>
              <a:rPr lang="en-GB" dirty="0">
                <a:latin typeface="Consolas" panose="020B0609020204030204" pitchFamily="49" charset="0"/>
                <a:cs typeface="Consolas" panose="020B0609020204030204" pitchFamily="49" charset="0"/>
              </a:rPr>
            </a:br>
            <a:r>
              <a:rPr lang="en-GB" dirty="0" err="1">
                <a:latin typeface="Consolas" panose="020B0609020204030204" pitchFamily="49" charset="0"/>
                <a:cs typeface="Consolas" panose="020B0609020204030204" pitchFamily="49" charset="0"/>
              </a:rPr>
              <a:t>this.GetChain</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StepType.CashLocalAgent</a:t>
            </a:r>
            <a:r>
              <a:rPr lang="en-GB" dirty="0">
                <a:latin typeface="Consolas" panose="020B0609020204030204" pitchFamily="49" charset="0"/>
                <a:cs typeface="Consolas" panose="020B0609020204030204" pitchFamily="49" charset="0"/>
              </a:rPr>
              <a:t>).</a:t>
            </a:r>
            <a:r>
              <a:rPr lang="en-GB" dirty="0" err="1">
                <a:latin typeface="Consolas" panose="020B0609020204030204" pitchFamily="49" charset="0"/>
                <a:cs typeface="Consolas" panose="020B0609020204030204" pitchFamily="49" charset="0"/>
              </a:rPr>
              <a:t>AccountNumberSource</a:t>
            </a: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Editor.Internal</a:t>
            </a:r>
            <a:br>
              <a:rPr lang="en-GB" dirty="0">
                <a:latin typeface="Consolas" panose="020B0609020204030204" pitchFamily="49" charset="0"/>
                <a:cs typeface="Consolas" panose="020B0609020204030204" pitchFamily="49" charset="0"/>
              </a:rPr>
            </a:br>
            <a:r>
              <a:rPr lang="en-GB" dirty="0" err="1">
                <a:latin typeface="Consolas" panose="020B0609020204030204" pitchFamily="49" charset="0"/>
                <a:cs typeface="Consolas" panose="020B0609020204030204" pitchFamily="49" charset="0"/>
              </a:rPr>
              <a:t>this.SetToRevalidate</a:t>
            </a:r>
            <a:r>
              <a:rPr lang="en-GB" dirty="0">
                <a:latin typeface="Consolas" panose="020B0609020204030204" pitchFamily="49" charset="0"/>
                <a:cs typeface="Consolas" panose="020B0609020204030204" pitchFamily="49" charset="0"/>
              </a:rPr>
              <a:t>()</a:t>
            </a:r>
          </a:p>
        </p:txBody>
      </p:sp>
      <p:sp>
        <p:nvSpPr>
          <p:cNvPr id="8" name="Rectangular Callout 7"/>
          <p:cNvSpPr/>
          <p:nvPr/>
        </p:nvSpPr>
        <p:spPr>
          <a:xfrm flipV="1">
            <a:off x="7881485" y="3198371"/>
            <a:ext cx="1216478" cy="298587"/>
          </a:xfrm>
          <a:prstGeom prst="wedgeRectCallout">
            <a:avLst>
              <a:gd name="adj1" fmla="val -74309"/>
              <a:gd name="adj2" fmla="val 10322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68" dirty="0">
              <a:solidFill>
                <a:schemeClr val="tx1"/>
              </a:solidFill>
            </a:endParaRPr>
          </a:p>
        </p:txBody>
      </p:sp>
      <p:sp>
        <p:nvSpPr>
          <p:cNvPr id="11" name="TextBox 10"/>
          <p:cNvSpPr txBox="1"/>
          <p:nvPr/>
        </p:nvSpPr>
        <p:spPr>
          <a:xfrm>
            <a:off x="7873321" y="3157554"/>
            <a:ext cx="1224642" cy="400110"/>
          </a:xfrm>
          <a:prstGeom prst="rect">
            <a:avLst/>
          </a:prstGeom>
          <a:noFill/>
        </p:spPr>
        <p:txBody>
          <a:bodyPr wrap="square" rtlCol="0">
            <a:spAutoFit/>
          </a:bodyPr>
          <a:lstStyle/>
          <a:p>
            <a:r>
              <a:rPr lang="en-GB" sz="2000" dirty="0"/>
              <a:t>Null Safe</a:t>
            </a:r>
          </a:p>
        </p:txBody>
      </p:sp>
      <p:sp>
        <p:nvSpPr>
          <p:cNvPr id="12" name="Rectangular Callout 11"/>
          <p:cNvSpPr/>
          <p:nvPr/>
        </p:nvSpPr>
        <p:spPr>
          <a:xfrm flipV="1">
            <a:off x="6922182" y="3649344"/>
            <a:ext cx="2028825" cy="606075"/>
          </a:xfrm>
          <a:prstGeom prst="wedgeRectCallout">
            <a:avLst>
              <a:gd name="adj1" fmla="val -62475"/>
              <a:gd name="adj2" fmla="val 12706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68" dirty="0">
              <a:solidFill>
                <a:schemeClr val="tx1"/>
              </a:solidFill>
            </a:endParaRPr>
          </a:p>
        </p:txBody>
      </p:sp>
      <p:sp>
        <p:nvSpPr>
          <p:cNvPr id="13" name="TextBox 12"/>
          <p:cNvSpPr txBox="1"/>
          <p:nvPr/>
        </p:nvSpPr>
        <p:spPr>
          <a:xfrm>
            <a:off x="6922182" y="3619805"/>
            <a:ext cx="2028825" cy="707886"/>
          </a:xfrm>
          <a:prstGeom prst="rect">
            <a:avLst/>
          </a:prstGeom>
          <a:noFill/>
        </p:spPr>
        <p:txBody>
          <a:bodyPr wrap="square" rtlCol="0">
            <a:spAutoFit/>
          </a:bodyPr>
          <a:lstStyle/>
          <a:p>
            <a:r>
              <a:rPr lang="en-GB" sz="2000" dirty="0"/>
              <a:t>Only fix Alert or Imported SSIs</a:t>
            </a:r>
          </a:p>
        </p:txBody>
      </p:sp>
      <p:sp>
        <p:nvSpPr>
          <p:cNvPr id="14" name="Rectangular Callout 13"/>
          <p:cNvSpPr/>
          <p:nvPr/>
        </p:nvSpPr>
        <p:spPr>
          <a:xfrm flipV="1">
            <a:off x="6077180" y="4404423"/>
            <a:ext cx="2396969" cy="687091"/>
          </a:xfrm>
          <a:prstGeom prst="wedgeRectCallout">
            <a:avLst>
              <a:gd name="adj1" fmla="val -58795"/>
              <a:gd name="adj2" fmla="val 23577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68" dirty="0">
              <a:solidFill>
                <a:schemeClr val="tx1"/>
              </a:solidFill>
            </a:endParaRPr>
          </a:p>
        </p:txBody>
      </p:sp>
      <p:sp>
        <p:nvSpPr>
          <p:cNvPr id="15" name="TextBox 14"/>
          <p:cNvSpPr txBox="1"/>
          <p:nvPr/>
        </p:nvSpPr>
        <p:spPr>
          <a:xfrm>
            <a:off x="6114042" y="4404424"/>
            <a:ext cx="2805452" cy="707886"/>
          </a:xfrm>
          <a:prstGeom prst="rect">
            <a:avLst/>
          </a:prstGeom>
          <a:noFill/>
        </p:spPr>
        <p:txBody>
          <a:bodyPr wrap="square" rtlCol="0">
            <a:spAutoFit/>
          </a:bodyPr>
          <a:lstStyle/>
          <a:p>
            <a:r>
              <a:rPr lang="en-GB" sz="2000" dirty="0"/>
              <a:t>Allow manual users</a:t>
            </a:r>
          </a:p>
          <a:p>
            <a:r>
              <a:rPr lang="en-GB" sz="2000" dirty="0"/>
              <a:t>to override the rule</a:t>
            </a:r>
          </a:p>
        </p:txBody>
      </p:sp>
      <p:sp>
        <p:nvSpPr>
          <p:cNvPr id="16" name="Rectangular Callout 15"/>
          <p:cNvSpPr/>
          <p:nvPr/>
        </p:nvSpPr>
        <p:spPr>
          <a:xfrm>
            <a:off x="5207678" y="5821345"/>
            <a:ext cx="2728914" cy="220436"/>
          </a:xfrm>
          <a:prstGeom prst="wedgeRectCallout">
            <a:avLst>
              <a:gd name="adj1" fmla="val -38433"/>
              <a:gd name="adj2" fmla="val 8354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Remove all characters listed</a:t>
            </a:r>
          </a:p>
        </p:txBody>
      </p:sp>
      <p:sp>
        <p:nvSpPr>
          <p:cNvPr id="18" name="Rectangular Callout 17"/>
          <p:cNvSpPr/>
          <p:nvPr/>
        </p:nvSpPr>
        <p:spPr>
          <a:xfrm flipV="1">
            <a:off x="2686280" y="6812428"/>
            <a:ext cx="6411685" cy="298587"/>
          </a:xfrm>
          <a:prstGeom prst="wedgeRectCallout">
            <a:avLst>
              <a:gd name="adj1" fmla="val -52662"/>
              <a:gd name="adj2" fmla="val 9228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68" dirty="0">
              <a:solidFill>
                <a:schemeClr val="tx1"/>
              </a:solidFill>
            </a:endParaRPr>
          </a:p>
        </p:txBody>
      </p:sp>
      <p:sp>
        <p:nvSpPr>
          <p:cNvPr id="19" name="TextBox 18"/>
          <p:cNvSpPr txBox="1"/>
          <p:nvPr/>
        </p:nvSpPr>
        <p:spPr>
          <a:xfrm>
            <a:off x="2678113" y="6771611"/>
            <a:ext cx="6501492" cy="369332"/>
          </a:xfrm>
          <a:prstGeom prst="rect">
            <a:avLst/>
          </a:prstGeom>
          <a:noFill/>
        </p:spPr>
        <p:txBody>
          <a:bodyPr wrap="square" rtlCol="0">
            <a:spAutoFit/>
          </a:bodyPr>
          <a:lstStyle/>
          <a:p>
            <a:r>
              <a:rPr lang="en-GB" sz="1800" dirty="0"/>
              <a:t>Its safe to revalidate because of all the checks in the condition</a:t>
            </a:r>
          </a:p>
        </p:txBody>
      </p:sp>
    </p:spTree>
    <p:extLst>
      <p:ext uri="{BB962C8B-B14F-4D97-AF65-F5344CB8AC3E}">
        <p14:creationId xmlns:p14="http://schemas.microsoft.com/office/powerpoint/2010/main" val="33339539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044" y="1152849"/>
            <a:ext cx="9110175" cy="885814"/>
          </a:xfrm>
        </p:spPr>
        <p:txBody>
          <a:bodyPr>
            <a:noAutofit/>
          </a:bodyPr>
          <a:lstStyle/>
          <a:p>
            <a:r>
              <a:rPr lang="en-GB" dirty="0"/>
              <a:t>Auto filling mandatory fields </a:t>
            </a:r>
          </a:p>
        </p:txBody>
      </p:sp>
      <p:sp>
        <p:nvSpPr>
          <p:cNvPr id="3" name="Content Placeholder 2"/>
          <p:cNvSpPr>
            <a:spLocks noGrp="1"/>
          </p:cNvSpPr>
          <p:nvPr>
            <p:ph idx="1"/>
          </p:nvPr>
        </p:nvSpPr>
        <p:spPr/>
        <p:txBody>
          <a:bodyPr>
            <a:normAutofit/>
          </a:bodyPr>
          <a:lstStyle/>
          <a:p>
            <a:r>
              <a:rPr lang="en-GB" dirty="0"/>
              <a:t>Take a look at the following SSI related rules:</a:t>
            </a:r>
          </a:p>
          <a:p>
            <a:pPr lvl="1"/>
            <a:r>
              <a:rPr lang="en-GB" dirty="0"/>
              <a:t>Set SSI Defaults</a:t>
            </a:r>
          </a:p>
          <a:p>
            <a:pPr lvl="1"/>
            <a:endParaRPr lang="en-GB" dirty="0"/>
          </a:p>
          <a:p>
            <a:pPr lvl="1"/>
            <a:r>
              <a:rPr lang="en-GB" dirty="0" err="1"/>
              <a:t>SetSubSettlementMethod</a:t>
            </a:r>
            <a:endParaRPr lang="en-GB" dirty="0"/>
          </a:p>
          <a:p>
            <a:pPr lvl="1"/>
            <a:endParaRPr lang="en-GB" dirty="0"/>
          </a:p>
          <a:p>
            <a:pPr lvl="1"/>
            <a:r>
              <a:rPr lang="en-GB" dirty="0"/>
              <a:t>Auto populate country and currency – Client Side</a:t>
            </a:r>
          </a:p>
          <a:p>
            <a:pPr marL="457177" lvl="1" indent="0">
              <a:buNone/>
            </a:pPr>
            <a:r>
              <a:rPr lang="en-GB" dirty="0"/>
              <a:t>vs</a:t>
            </a:r>
          </a:p>
          <a:p>
            <a:pPr lvl="1"/>
            <a:r>
              <a:rPr lang="en-GB" dirty="0" err="1"/>
              <a:t>AutoCorrectMissingCurrencyOrCountry</a:t>
            </a:r>
            <a:endParaRPr lang="en-GB" dirty="0"/>
          </a:p>
          <a:p>
            <a:endParaRPr lang="en-GB" dirty="0"/>
          </a:p>
          <a:p>
            <a:r>
              <a:rPr lang="en-GB" sz="2200" dirty="0"/>
              <a:t>iMeta recommend creating a new SCB defaulting rule rather than extending existing iMeta rules to make management of the changes easier during the life of iMeta SSI</a:t>
            </a:r>
          </a:p>
        </p:txBody>
      </p:sp>
    </p:spTree>
    <p:extLst>
      <p:ext uri="{BB962C8B-B14F-4D97-AF65-F5344CB8AC3E}">
        <p14:creationId xmlns:p14="http://schemas.microsoft.com/office/powerpoint/2010/main" val="424734240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Padding BICs</a:t>
            </a:r>
          </a:p>
        </p:txBody>
      </p:sp>
      <p:sp>
        <p:nvSpPr>
          <p:cNvPr id="3" name="Content Placeholder 2"/>
          <p:cNvSpPr>
            <a:spLocks noGrp="1"/>
          </p:cNvSpPr>
          <p:nvPr>
            <p:ph idx="1"/>
          </p:nvPr>
        </p:nvSpPr>
        <p:spPr>
          <a:xfrm>
            <a:off x="693044" y="2225029"/>
            <a:ext cx="8694539" cy="4877519"/>
          </a:xfrm>
        </p:spPr>
        <p:txBody>
          <a:bodyPr>
            <a:normAutofit lnSpcReduction="10000"/>
          </a:bodyPr>
          <a:lstStyle/>
          <a:p>
            <a:r>
              <a:rPr lang="en-GB" dirty="0"/>
              <a:t>iMeta SSI’s settlement institution feature relies upon 11 character BICs located on all SSI steps</a:t>
            </a:r>
          </a:p>
          <a:p>
            <a:endParaRPr lang="en-GB" dirty="0"/>
          </a:p>
          <a:p>
            <a:r>
              <a:rPr lang="en-GB" dirty="0"/>
              <a:t>Workflow rule:</a:t>
            </a:r>
          </a:p>
          <a:p>
            <a:pPr lvl="1"/>
            <a:r>
              <a:rPr lang="en-GB" dirty="0"/>
              <a:t>AutoPad8CharSsiSwiftBicsTo11Chars</a:t>
            </a:r>
          </a:p>
          <a:p>
            <a:pPr lvl="1"/>
            <a:r>
              <a:rPr lang="en-GB" dirty="0"/>
              <a:t>Runs on SSI ‘change’ action</a:t>
            </a:r>
          </a:p>
          <a:p>
            <a:pPr lvl="1"/>
            <a:r>
              <a:rPr lang="en-GB" dirty="0"/>
              <a:t>Action:</a:t>
            </a: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this.CurrentChain.Bic</a:t>
            </a:r>
            <a:r>
              <a:rPr lang="en-GB" sz="1600" dirty="0">
                <a:latin typeface="Consolas" panose="020B0609020204030204" pitchFamily="49" charset="0"/>
                <a:cs typeface="Consolas" panose="020B0609020204030204" pitchFamily="49" charset="0"/>
              </a:rPr>
              <a:t> = </a:t>
            </a:r>
            <a:r>
              <a:rPr lang="en-GB" sz="1600" dirty="0" err="1">
                <a:latin typeface="Consolas" panose="020B0609020204030204" pitchFamily="49" charset="0"/>
                <a:cs typeface="Consolas" panose="020B0609020204030204" pitchFamily="49" charset="0"/>
              </a:rPr>
              <a:t>this.CurrentChain.Bic.PadRight</a:t>
            </a:r>
            <a:r>
              <a:rPr lang="en-GB" sz="1600" dirty="0">
                <a:latin typeface="Consolas" panose="020B0609020204030204" pitchFamily="49" charset="0"/>
                <a:cs typeface="Consolas" panose="020B0609020204030204" pitchFamily="49" charset="0"/>
              </a:rPr>
              <a:t>(11, 'X')</a:t>
            </a:r>
          </a:p>
          <a:p>
            <a:pPr marL="0" indent="0">
              <a:buNone/>
            </a:pP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this.CurrentChain.BicSource</a:t>
            </a:r>
            <a:r>
              <a:rPr lang="en-GB" sz="1600" dirty="0">
                <a:latin typeface="Consolas" panose="020B0609020204030204" pitchFamily="49" charset="0"/>
                <a:cs typeface="Consolas" panose="020B0609020204030204" pitchFamily="49" charset="0"/>
              </a:rPr>
              <a:t> = </a:t>
            </a:r>
            <a:r>
              <a:rPr lang="en-GB" sz="1600" dirty="0" err="1">
                <a:latin typeface="Consolas" panose="020B0609020204030204" pitchFamily="49" charset="0"/>
                <a:cs typeface="Consolas" panose="020B0609020204030204" pitchFamily="49" charset="0"/>
              </a:rPr>
              <a:t>Editor.Internal</a:t>
            </a: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lvl="1"/>
            <a:r>
              <a:rPr lang="en-GB" dirty="0"/>
              <a:t>Uses Workflow rule chaining feature to act upon the BIC field of all steps:</a:t>
            </a:r>
          </a:p>
          <a:p>
            <a:pPr lvl="2"/>
            <a:r>
              <a:rPr lang="en-GB" dirty="0">
                <a:cs typeface="Consolas" panose="020B0609020204030204" pitchFamily="49" charset="0"/>
              </a:rPr>
              <a:t>Chaining: Full Chaining</a:t>
            </a:r>
          </a:p>
          <a:p>
            <a:pPr lvl="3"/>
            <a:r>
              <a:rPr lang="en-GB" dirty="0">
                <a:cs typeface="Consolas" panose="020B0609020204030204" pitchFamily="49" charset="0"/>
              </a:rPr>
              <a:t>Condition: </a:t>
            </a:r>
            <a:r>
              <a:rPr lang="en-GB" sz="1400" dirty="0" err="1">
                <a:latin typeface="Consolas" panose="020B0609020204030204" pitchFamily="49" charset="0"/>
                <a:cs typeface="Consolas" panose="020B0609020204030204" pitchFamily="49" charset="0"/>
              </a:rPr>
              <a:t>this.CurrentChain</a:t>
            </a:r>
            <a:r>
              <a:rPr lang="en-GB" sz="1400" dirty="0">
                <a:latin typeface="Consolas" panose="020B0609020204030204" pitchFamily="49" charset="0"/>
                <a:cs typeface="Consolas" panose="020B0609020204030204" pitchFamily="49" charset="0"/>
              </a:rPr>
              <a:t> != null </a:t>
            </a:r>
          </a:p>
          <a:p>
            <a:pPr lvl="3"/>
            <a:r>
              <a:rPr lang="en-GB" dirty="0">
                <a:cs typeface="Consolas" panose="020B0609020204030204" pitchFamily="49" charset="0"/>
              </a:rPr>
              <a:t>Action: </a:t>
            </a:r>
            <a:r>
              <a:rPr lang="en-GB" sz="1400" dirty="0" err="1">
                <a:latin typeface="Consolas" panose="020B0609020204030204" pitchFamily="49" charset="0"/>
                <a:cs typeface="Consolas" panose="020B0609020204030204" pitchFamily="49" charset="0"/>
              </a:rPr>
              <a:t>this.MoveCurrentChainToNext</a:t>
            </a:r>
            <a:r>
              <a:rPr lang="en-GB" sz="1400" dirty="0">
                <a:latin typeface="Consolas" panose="020B0609020204030204" pitchFamily="49" charset="0"/>
                <a:cs typeface="Consolas" panose="020B0609020204030204" pitchFamily="49" charset="0"/>
              </a:rPr>
              <a:t>()</a:t>
            </a:r>
            <a:endParaRPr lang="en-GB"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7011235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Helpers for padding</a:t>
            </a:r>
          </a:p>
        </p:txBody>
      </p:sp>
      <p:sp>
        <p:nvSpPr>
          <p:cNvPr id="3" name="Content Placeholder 2"/>
          <p:cNvSpPr>
            <a:spLocks noGrp="1"/>
          </p:cNvSpPr>
          <p:nvPr>
            <p:ph idx="1"/>
          </p:nvPr>
        </p:nvSpPr>
        <p:spPr>
          <a:xfrm>
            <a:off x="1096965" y="2369344"/>
            <a:ext cx="8098971" cy="4158456"/>
          </a:xfrm>
        </p:spPr>
        <p:txBody>
          <a:bodyPr/>
          <a:lstStyle/>
          <a:p>
            <a:r>
              <a:rPr lang="en-GB" dirty="0"/>
              <a:t>Sometimes numbers require strings of a fixed length which can be achieved by prepending 0’s</a:t>
            </a:r>
          </a:p>
          <a:p>
            <a:pPr lvl="1"/>
            <a:endParaRPr lang="en-GB" dirty="0"/>
          </a:p>
          <a:p>
            <a:pPr lvl="1"/>
            <a:r>
              <a:rPr lang="en-GB" dirty="0"/>
              <a:t>E.g. 000001</a:t>
            </a:r>
          </a:p>
          <a:p>
            <a:pPr marL="457177" lvl="1" indent="0">
              <a:buNone/>
            </a:pPr>
            <a:endParaRPr lang="en-GB" sz="1600" dirty="0">
              <a:latin typeface="Consolas" panose="020B0609020204030204" pitchFamily="49" charset="0"/>
              <a:cs typeface="Consolas" panose="020B0609020204030204" pitchFamily="49" charset="0"/>
            </a:endParaRPr>
          </a:p>
          <a:p>
            <a:pPr marL="457177" lvl="1" indent="0">
              <a:buNone/>
            </a:pPr>
            <a:r>
              <a:rPr lang="en-GB" sz="1600" dirty="0" err="1">
                <a:latin typeface="Consolas" panose="020B0609020204030204" pitchFamily="49" charset="0"/>
                <a:cs typeface="Consolas" panose="020B0609020204030204" pitchFamily="49" charset="0"/>
              </a:rPr>
              <a:t>this.GetChain</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StepType.CashBeneficiary</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AccountNumber.PadLeft</a:t>
            </a:r>
            <a:r>
              <a:rPr lang="en-GB" sz="1600" dirty="0">
                <a:latin typeface="Consolas" panose="020B0609020204030204" pitchFamily="49" charset="0"/>
                <a:cs typeface="Consolas" panose="020B0609020204030204" pitchFamily="49" charset="0"/>
              </a:rPr>
              <a:t>(6,'0')</a:t>
            </a:r>
          </a:p>
        </p:txBody>
      </p:sp>
    </p:spTree>
    <p:extLst>
      <p:ext uri="{BB962C8B-B14F-4D97-AF65-F5344CB8AC3E}">
        <p14:creationId xmlns:p14="http://schemas.microsoft.com/office/powerpoint/2010/main" val="24868596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Trimming fields to a specific length</a:t>
            </a:r>
          </a:p>
        </p:txBody>
      </p:sp>
      <p:sp>
        <p:nvSpPr>
          <p:cNvPr id="3" name="Content Placeholder 2"/>
          <p:cNvSpPr>
            <a:spLocks noGrp="1"/>
          </p:cNvSpPr>
          <p:nvPr>
            <p:ph idx="1"/>
          </p:nvPr>
        </p:nvSpPr>
        <p:spPr>
          <a:xfrm>
            <a:off x="1096962" y="2200275"/>
            <a:ext cx="7886700" cy="4158456"/>
          </a:xfrm>
        </p:spPr>
        <p:txBody>
          <a:bodyPr>
            <a:normAutofit/>
          </a:bodyPr>
          <a:lstStyle/>
          <a:p>
            <a:r>
              <a:rPr lang="en-GB" sz="1800" dirty="0"/>
              <a:t>Sometimes downstream systems will require fields to contain less data than is constrained by iMeta SSI’s data model</a:t>
            </a:r>
          </a:p>
          <a:p>
            <a:r>
              <a:rPr lang="en-GB" sz="1800" dirty="0"/>
              <a:t>iMeta SSI’s String utility provides a number of methods to help with these scenarios:</a:t>
            </a:r>
          </a:p>
          <a:p>
            <a:endParaRPr lang="en-GB" sz="1800" dirty="0"/>
          </a:p>
        </p:txBody>
      </p:sp>
      <p:graphicFrame>
        <p:nvGraphicFramePr>
          <p:cNvPr id="4" name="Table 3"/>
          <p:cNvGraphicFramePr>
            <a:graphicFrameLocks noGrp="1"/>
          </p:cNvGraphicFramePr>
          <p:nvPr>
            <p:extLst>
              <p:ext uri="{D42A27DB-BD31-4B8C-83A1-F6EECF244321}">
                <p14:modId xmlns:p14="http://schemas.microsoft.com/office/powerpoint/2010/main" val="1713823866"/>
              </p:ext>
            </p:extLst>
          </p:nvPr>
        </p:nvGraphicFramePr>
        <p:xfrm>
          <a:off x="443347" y="3663189"/>
          <a:ext cx="9288232" cy="3474720"/>
        </p:xfrm>
        <a:graphic>
          <a:graphicData uri="http://schemas.openxmlformats.org/drawingml/2006/table">
            <a:tbl>
              <a:tblPr firstRow="1" bandRow="1">
                <a:tableStyleId>{5C22544A-7EE6-4342-B048-85BDC9FD1C3A}</a:tableStyleId>
              </a:tblPr>
              <a:tblGrid>
                <a:gridCol w="4391890">
                  <a:extLst>
                    <a:ext uri="{9D8B030D-6E8A-4147-A177-3AD203B41FA5}">
                      <a16:colId xmlns:a16="http://schemas.microsoft.com/office/drawing/2014/main" val="1448306581"/>
                    </a:ext>
                  </a:extLst>
                </a:gridCol>
                <a:gridCol w="4896342">
                  <a:extLst>
                    <a:ext uri="{9D8B030D-6E8A-4147-A177-3AD203B41FA5}">
                      <a16:colId xmlns:a16="http://schemas.microsoft.com/office/drawing/2014/main" val="467380122"/>
                    </a:ext>
                  </a:extLst>
                </a:gridCol>
              </a:tblGrid>
              <a:tr h="192234">
                <a:tc>
                  <a:txBody>
                    <a:bodyPr/>
                    <a:lstStyle/>
                    <a:p>
                      <a:r>
                        <a:rPr lang="en-GB" sz="1200" dirty="0"/>
                        <a:t>Function</a:t>
                      </a:r>
                    </a:p>
                  </a:txBody>
                  <a:tcPr/>
                </a:tc>
                <a:tc>
                  <a:txBody>
                    <a:bodyPr/>
                    <a:lstStyle/>
                    <a:p>
                      <a:r>
                        <a:rPr lang="en-GB" sz="1200" dirty="0"/>
                        <a:t>Meaning</a:t>
                      </a:r>
                    </a:p>
                  </a:txBody>
                  <a:tcPr/>
                </a:tc>
                <a:extLst>
                  <a:ext uri="{0D108BD9-81ED-4DB2-BD59-A6C34878D82A}">
                    <a16:rowId xmlns:a16="http://schemas.microsoft.com/office/drawing/2014/main" val="2400313136"/>
                  </a:ext>
                </a:extLst>
              </a:tr>
              <a:tr h="243802">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u="none" strike="noStrike" dirty="0" err="1">
                          <a:effectLst/>
                        </a:rPr>
                        <a:t>SubString</a:t>
                      </a:r>
                      <a:r>
                        <a:rPr lang="en-GB" sz="1200" u="none" strike="noStrike" dirty="0">
                          <a:effectLst/>
                        </a:rPr>
                        <a:t>(string value, </a:t>
                      </a:r>
                      <a:r>
                        <a:rPr lang="en-GB" sz="1200" u="none" strike="noStrike" dirty="0" err="1">
                          <a:effectLst/>
                        </a:rPr>
                        <a:t>int</a:t>
                      </a:r>
                      <a:r>
                        <a:rPr lang="en-GB" sz="1200" u="none" strike="noStrike" dirty="0">
                          <a:effectLst/>
                        </a:rPr>
                        <a:t> </a:t>
                      </a:r>
                      <a:r>
                        <a:rPr lang="en-GB" sz="1200" u="none" strike="noStrike" dirty="0" err="1">
                          <a:effectLst/>
                        </a:rPr>
                        <a:t>startIndex</a:t>
                      </a:r>
                      <a:r>
                        <a:rPr lang="en-GB" sz="1200" u="none" strike="noStrike" dirty="0">
                          <a:effectLst/>
                        </a:rPr>
                        <a:t>, </a:t>
                      </a:r>
                      <a:r>
                        <a:rPr lang="en-GB" sz="1200" u="none" strike="noStrike" dirty="0" err="1">
                          <a:effectLst/>
                        </a:rPr>
                        <a:t>int</a:t>
                      </a:r>
                      <a:r>
                        <a:rPr lang="en-GB" sz="1200" u="none" strike="noStrike" dirty="0">
                          <a:effectLst/>
                        </a:rPr>
                        <a:t> length);</a:t>
                      </a:r>
                      <a:endParaRPr lang="en-GB" sz="1200"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u="none" strike="noStrike" dirty="0">
                          <a:effectLst/>
                        </a:rPr>
                        <a:t>Substrings a given string</a:t>
                      </a:r>
                      <a:endParaRPr lang="en-GB" sz="1200" b="0" i="0" u="none" strike="noStrike" dirty="0">
                        <a:solidFill>
                          <a:srgbClr val="000000"/>
                        </a:solidFill>
                        <a:effectLst/>
                        <a:latin typeface="Calibri" panose="020F0502020204030204" pitchFamily="34" charset="0"/>
                      </a:endParaRPr>
                    </a:p>
                  </a:txBody>
                  <a:tcPr/>
                </a:tc>
                <a:extLst>
                  <a:ext uri="{0D108BD9-81ED-4DB2-BD59-A6C34878D82A}">
                    <a16:rowId xmlns:a16="http://schemas.microsoft.com/office/drawing/2014/main" val="1461883659"/>
                  </a:ext>
                </a:extLst>
              </a:tr>
              <a:tr h="192234">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u="none" strike="noStrike" dirty="0" err="1">
                          <a:effectLst/>
                        </a:rPr>
                        <a:t>SubString</a:t>
                      </a:r>
                      <a:r>
                        <a:rPr lang="en-GB" sz="1200" u="none" strike="noStrike" dirty="0">
                          <a:effectLst/>
                        </a:rPr>
                        <a:t>(string value, </a:t>
                      </a:r>
                      <a:r>
                        <a:rPr lang="en-GB" sz="1200" u="none" strike="noStrike" dirty="0" err="1">
                          <a:effectLst/>
                        </a:rPr>
                        <a:t>int</a:t>
                      </a:r>
                      <a:r>
                        <a:rPr lang="en-GB" sz="1200" u="none" strike="noStrike" dirty="0">
                          <a:effectLst/>
                        </a:rPr>
                        <a:t> length);</a:t>
                      </a:r>
                      <a:endParaRPr lang="en-GB" sz="1200" dirty="0"/>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u="none" strike="noStrike" dirty="0">
                          <a:effectLst/>
                        </a:rPr>
                        <a:t>Substring from the left of the string</a:t>
                      </a:r>
                      <a:endParaRPr lang="en-GB" sz="1200" b="0" i="0" u="none" strike="noStrike" dirty="0">
                        <a:solidFill>
                          <a:srgbClr val="000000"/>
                        </a:solidFill>
                        <a:effectLst/>
                        <a:latin typeface="Calibri" panose="020F0502020204030204" pitchFamily="34" charset="0"/>
                      </a:endParaRPr>
                    </a:p>
                  </a:txBody>
                  <a:tcPr/>
                </a:tc>
                <a:extLst>
                  <a:ext uri="{0D108BD9-81ED-4DB2-BD59-A6C34878D82A}">
                    <a16:rowId xmlns:a16="http://schemas.microsoft.com/office/drawing/2014/main" val="2832637382"/>
                  </a:ext>
                </a:extLst>
              </a:tr>
              <a:tr h="192234">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u="none" strike="noStrike" dirty="0" err="1">
                          <a:effectLst/>
                        </a:rPr>
                        <a:t>SubString</a:t>
                      </a:r>
                      <a:r>
                        <a:rPr lang="en-GB" sz="1200" u="none" strike="noStrike" dirty="0">
                          <a:effectLst/>
                        </a:rPr>
                        <a:t>(string value, string </a:t>
                      </a:r>
                      <a:r>
                        <a:rPr lang="en-GB" sz="1200" u="none" strike="noStrike" dirty="0" err="1">
                          <a:effectLst/>
                        </a:rPr>
                        <a:t>fromCharacter</a:t>
                      </a:r>
                      <a:r>
                        <a:rPr lang="en-GB" sz="1200" u="none" strike="noStrike" dirty="0">
                          <a:effectLst/>
                        </a:rPr>
                        <a:t>);</a:t>
                      </a:r>
                      <a:endParaRPr lang="en-GB" sz="1200" b="0" i="0" u="none" strike="noStrike" dirty="0">
                        <a:solidFill>
                          <a:srgbClr val="000000"/>
                        </a:solidFill>
                        <a:effectLst/>
                        <a:latin typeface="Calibri" panose="020F0502020204030204" pitchFamily="34" charset="0"/>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u="none" strike="noStrike" dirty="0" err="1">
                          <a:effectLst/>
                        </a:rPr>
                        <a:t>SubString</a:t>
                      </a:r>
                      <a:r>
                        <a:rPr lang="en-GB" sz="1200" u="none" strike="noStrike" dirty="0">
                          <a:effectLst/>
                        </a:rPr>
                        <a:t> from the first instance of the </a:t>
                      </a:r>
                      <a:r>
                        <a:rPr lang="en-GB" sz="1200" u="none" strike="noStrike" dirty="0" err="1">
                          <a:effectLst/>
                        </a:rPr>
                        <a:t>fromCharacter</a:t>
                      </a:r>
                      <a:endParaRPr lang="en-GB" sz="1200" b="0" i="0" u="none" strike="noStrike" dirty="0">
                        <a:solidFill>
                          <a:srgbClr val="000000"/>
                        </a:solidFill>
                        <a:effectLst/>
                        <a:latin typeface="Calibri" panose="020F0502020204030204" pitchFamily="34" charset="0"/>
                      </a:endParaRPr>
                    </a:p>
                  </a:txBody>
                  <a:tcPr/>
                </a:tc>
                <a:extLst>
                  <a:ext uri="{0D108BD9-81ED-4DB2-BD59-A6C34878D82A}">
                    <a16:rowId xmlns:a16="http://schemas.microsoft.com/office/drawing/2014/main" val="2287221863"/>
                  </a:ext>
                </a:extLst>
              </a:tr>
              <a:tr h="192234">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u="none" strike="noStrike" dirty="0">
                          <a:effectLst/>
                        </a:rPr>
                        <a:t>Strip(string value, </a:t>
                      </a:r>
                      <a:r>
                        <a:rPr lang="en-GB" sz="1200" u="none" strike="noStrike" dirty="0" err="1">
                          <a:effectLst/>
                        </a:rPr>
                        <a:t>params</a:t>
                      </a:r>
                      <a:r>
                        <a:rPr lang="en-GB" sz="1200" u="none" strike="noStrike" dirty="0">
                          <a:effectLst/>
                        </a:rPr>
                        <a:t> object[] </a:t>
                      </a:r>
                      <a:r>
                        <a:rPr lang="en-GB" sz="1200" u="none" strike="noStrike" dirty="0" err="1">
                          <a:effectLst/>
                        </a:rPr>
                        <a:t>toStrip</a:t>
                      </a:r>
                      <a:r>
                        <a:rPr lang="en-GB" sz="1200" u="none" strike="noStrike" dirty="0">
                          <a:effectLst/>
                        </a:rPr>
                        <a:t>);</a:t>
                      </a:r>
                      <a:endParaRPr lang="en-GB" sz="1200" b="0" i="0" u="none" strike="noStrike" dirty="0">
                        <a:solidFill>
                          <a:srgbClr val="000000"/>
                        </a:solidFill>
                        <a:effectLst/>
                        <a:latin typeface="Calibri" panose="020F0502020204030204" pitchFamily="34" charset="0"/>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u="none" strike="noStrike" dirty="0">
                          <a:effectLst/>
                        </a:rPr>
                        <a:t>Removes all the given string representations</a:t>
                      </a:r>
                      <a:endParaRPr lang="en-GB" sz="1200" b="0" i="0" u="none" strike="noStrike" dirty="0">
                        <a:solidFill>
                          <a:srgbClr val="000000"/>
                        </a:solidFill>
                        <a:effectLst/>
                        <a:latin typeface="Calibri" panose="020F0502020204030204" pitchFamily="34" charset="0"/>
                      </a:endParaRPr>
                    </a:p>
                  </a:txBody>
                  <a:tcPr/>
                </a:tc>
                <a:extLst>
                  <a:ext uri="{0D108BD9-81ED-4DB2-BD59-A6C34878D82A}">
                    <a16:rowId xmlns:a16="http://schemas.microsoft.com/office/drawing/2014/main" val="1369853924"/>
                  </a:ext>
                </a:extLst>
              </a:tr>
              <a:tr h="216189">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u="none" strike="noStrike" dirty="0" err="1">
                          <a:effectLst/>
                        </a:rPr>
                        <a:t>RemoveFromStart</a:t>
                      </a:r>
                      <a:r>
                        <a:rPr lang="en-GB" sz="1200" u="none" strike="noStrike" dirty="0">
                          <a:effectLst/>
                        </a:rPr>
                        <a:t>(string value, </a:t>
                      </a:r>
                      <a:r>
                        <a:rPr lang="en-GB" sz="1200" u="none" strike="noStrike" dirty="0" err="1">
                          <a:effectLst/>
                        </a:rPr>
                        <a:t>params</a:t>
                      </a:r>
                      <a:r>
                        <a:rPr lang="en-GB" sz="1200" u="none" strike="noStrike" dirty="0">
                          <a:effectLst/>
                        </a:rPr>
                        <a:t> object[] </a:t>
                      </a:r>
                      <a:r>
                        <a:rPr lang="en-GB" sz="1200" u="none" strike="noStrike" dirty="0" err="1">
                          <a:effectLst/>
                        </a:rPr>
                        <a:t>toRemove</a:t>
                      </a:r>
                      <a:r>
                        <a:rPr lang="en-GB" sz="1200" u="none" strike="noStrike" dirty="0">
                          <a:effectLst/>
                        </a:rPr>
                        <a:t>);</a:t>
                      </a:r>
                      <a:endParaRPr lang="en-GB" sz="1200" b="0" i="0" u="none" strike="noStrike" dirty="0">
                        <a:solidFill>
                          <a:srgbClr val="000000"/>
                        </a:solidFill>
                        <a:effectLst/>
                        <a:latin typeface="Calibri" panose="020F0502020204030204" pitchFamily="34" charset="0"/>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u="none" strike="noStrike" dirty="0">
                          <a:effectLst/>
                        </a:rPr>
                        <a:t>Removes all the given string representations if they appear it the start.</a:t>
                      </a:r>
                      <a:endParaRPr lang="en-GB" sz="1200" b="0" i="0" u="none" strike="noStrike" dirty="0">
                        <a:solidFill>
                          <a:srgbClr val="000000"/>
                        </a:solidFill>
                        <a:effectLst/>
                        <a:latin typeface="Calibri" panose="020F0502020204030204" pitchFamily="34" charset="0"/>
                      </a:endParaRPr>
                    </a:p>
                  </a:txBody>
                  <a:tcPr/>
                </a:tc>
                <a:extLst>
                  <a:ext uri="{0D108BD9-81ED-4DB2-BD59-A6C34878D82A}">
                    <a16:rowId xmlns:a16="http://schemas.microsoft.com/office/drawing/2014/main" val="2449394344"/>
                  </a:ext>
                </a:extLst>
              </a:tr>
              <a:tr h="192234">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u="none" strike="noStrike" dirty="0" err="1">
                          <a:effectLst/>
                        </a:rPr>
                        <a:t>LeftSubString</a:t>
                      </a:r>
                      <a:r>
                        <a:rPr lang="en-GB" sz="1200" u="none" strike="noStrike" dirty="0">
                          <a:effectLst/>
                        </a:rPr>
                        <a:t>(string value, string </a:t>
                      </a:r>
                      <a:r>
                        <a:rPr lang="en-GB" sz="1200" u="none" strike="noStrike" dirty="0" err="1">
                          <a:effectLst/>
                        </a:rPr>
                        <a:t>toChararacters</a:t>
                      </a:r>
                      <a:r>
                        <a:rPr lang="en-GB" sz="1200" u="none" strike="noStrike" dirty="0">
                          <a:effectLst/>
                        </a:rPr>
                        <a:t>);</a:t>
                      </a:r>
                      <a:endParaRPr lang="en-GB" sz="1200" b="0" i="0" u="none" strike="noStrike" dirty="0">
                        <a:solidFill>
                          <a:srgbClr val="000000"/>
                        </a:solidFill>
                        <a:effectLst/>
                        <a:latin typeface="Calibri" panose="020F0502020204030204" pitchFamily="34" charset="0"/>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u="none" strike="noStrike" dirty="0">
                          <a:effectLst/>
                        </a:rPr>
                        <a:t>Returns the left substring </a:t>
                      </a:r>
                      <a:r>
                        <a:rPr lang="en-GB" sz="1200" u="none" strike="noStrike" dirty="0" err="1">
                          <a:effectLst/>
                        </a:rPr>
                        <a:t>upto</a:t>
                      </a:r>
                      <a:r>
                        <a:rPr lang="en-GB" sz="1200" u="none" strike="noStrike" dirty="0">
                          <a:effectLst/>
                        </a:rPr>
                        <a:t> the characters provided</a:t>
                      </a:r>
                      <a:endParaRPr lang="en-GB" sz="1200" b="0" i="0" u="none" strike="noStrike" dirty="0">
                        <a:solidFill>
                          <a:srgbClr val="000000"/>
                        </a:solidFill>
                        <a:effectLst/>
                        <a:latin typeface="Calibri" panose="020F0502020204030204" pitchFamily="34" charset="0"/>
                      </a:endParaRPr>
                    </a:p>
                  </a:txBody>
                  <a:tcPr/>
                </a:tc>
                <a:extLst>
                  <a:ext uri="{0D108BD9-81ED-4DB2-BD59-A6C34878D82A}">
                    <a16:rowId xmlns:a16="http://schemas.microsoft.com/office/drawing/2014/main" val="1984624487"/>
                  </a:ext>
                </a:extLst>
              </a:tr>
              <a:tr h="192234">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u="none" strike="noStrike" dirty="0" err="1">
                          <a:effectLst/>
                        </a:rPr>
                        <a:t>LeftTrim</a:t>
                      </a:r>
                      <a:r>
                        <a:rPr lang="en-GB" sz="1200" u="none" strike="noStrike" dirty="0">
                          <a:effectLst/>
                        </a:rPr>
                        <a:t>(string value);</a:t>
                      </a:r>
                      <a:endParaRPr lang="en-GB" sz="1200" b="0" i="0" u="none" strike="noStrike" dirty="0">
                        <a:solidFill>
                          <a:srgbClr val="000000"/>
                        </a:solidFill>
                        <a:effectLst/>
                        <a:latin typeface="Calibri" panose="020F0502020204030204" pitchFamily="34" charset="0"/>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u="none" strike="noStrike" dirty="0">
                          <a:effectLst/>
                        </a:rPr>
                        <a:t>Removes space characters from the left hand side</a:t>
                      </a:r>
                      <a:endParaRPr lang="en-GB" sz="1200" b="0" i="0" u="none" strike="noStrike" dirty="0">
                        <a:solidFill>
                          <a:srgbClr val="000000"/>
                        </a:solidFill>
                        <a:effectLst/>
                        <a:latin typeface="Calibri" panose="020F0502020204030204" pitchFamily="34" charset="0"/>
                      </a:endParaRPr>
                    </a:p>
                  </a:txBody>
                  <a:tcPr/>
                </a:tc>
                <a:extLst>
                  <a:ext uri="{0D108BD9-81ED-4DB2-BD59-A6C34878D82A}">
                    <a16:rowId xmlns:a16="http://schemas.microsoft.com/office/drawing/2014/main" val="3810515823"/>
                  </a:ext>
                </a:extLst>
              </a:tr>
              <a:tr h="192234">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u="none" strike="noStrike" dirty="0" err="1">
                          <a:effectLst/>
                        </a:rPr>
                        <a:t>RightTrim</a:t>
                      </a:r>
                      <a:r>
                        <a:rPr lang="en-GB" sz="1200" u="none" strike="noStrike" dirty="0">
                          <a:effectLst/>
                        </a:rPr>
                        <a:t>(string value);</a:t>
                      </a:r>
                      <a:endParaRPr lang="en-GB" sz="1200" b="0" i="0" u="none" strike="noStrike" dirty="0">
                        <a:solidFill>
                          <a:srgbClr val="000000"/>
                        </a:solidFill>
                        <a:effectLst/>
                        <a:latin typeface="Calibri" panose="020F0502020204030204" pitchFamily="34" charset="0"/>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u="none" strike="noStrike" dirty="0">
                          <a:effectLst/>
                        </a:rPr>
                        <a:t>Removes space characters from the right hand side</a:t>
                      </a:r>
                      <a:endParaRPr lang="en-GB" sz="1200" dirty="0"/>
                    </a:p>
                  </a:txBody>
                  <a:tcPr/>
                </a:tc>
                <a:extLst>
                  <a:ext uri="{0D108BD9-81ED-4DB2-BD59-A6C34878D82A}">
                    <a16:rowId xmlns:a16="http://schemas.microsoft.com/office/drawing/2014/main" val="3315139102"/>
                  </a:ext>
                </a:extLst>
              </a:tr>
              <a:tr h="192234">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u="none" strike="noStrike" dirty="0" err="1">
                          <a:effectLst/>
                        </a:rPr>
                        <a:t>RightSubString</a:t>
                      </a:r>
                      <a:r>
                        <a:rPr lang="en-GB" sz="1200" u="none" strike="noStrike" dirty="0">
                          <a:effectLst/>
                        </a:rPr>
                        <a:t>(string value, </a:t>
                      </a:r>
                      <a:r>
                        <a:rPr lang="en-GB" sz="1200" u="none" strike="noStrike" dirty="0" err="1">
                          <a:effectLst/>
                        </a:rPr>
                        <a:t>int</a:t>
                      </a:r>
                      <a:r>
                        <a:rPr lang="en-GB" sz="1200" u="none" strike="noStrike" dirty="0">
                          <a:effectLst/>
                        </a:rPr>
                        <a:t> length);</a:t>
                      </a:r>
                      <a:endParaRPr lang="en-GB" sz="1200" b="0" i="0" u="none" strike="noStrike" dirty="0">
                        <a:solidFill>
                          <a:srgbClr val="000000"/>
                        </a:solidFill>
                        <a:effectLst/>
                        <a:latin typeface="Calibri" panose="020F0502020204030204" pitchFamily="34" charset="0"/>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u="none" strike="noStrike" dirty="0">
                          <a:effectLst/>
                        </a:rPr>
                        <a:t>Returns the substring e.g.("ABCDEFG", 4) = "DEFG"</a:t>
                      </a:r>
                      <a:endParaRPr lang="en-GB" sz="1200" dirty="0"/>
                    </a:p>
                  </a:txBody>
                  <a:tcPr/>
                </a:tc>
                <a:extLst>
                  <a:ext uri="{0D108BD9-81ED-4DB2-BD59-A6C34878D82A}">
                    <a16:rowId xmlns:a16="http://schemas.microsoft.com/office/drawing/2014/main" val="1886740365"/>
                  </a:ext>
                </a:extLst>
              </a:tr>
              <a:tr h="192234">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u="none" strike="noStrike" dirty="0" err="1">
                          <a:effectLst/>
                        </a:rPr>
                        <a:t>RightSubString</a:t>
                      </a:r>
                      <a:r>
                        <a:rPr lang="en-GB" sz="1200" u="none" strike="noStrike" dirty="0">
                          <a:effectLst/>
                        </a:rPr>
                        <a:t>(string value, string </a:t>
                      </a:r>
                      <a:r>
                        <a:rPr lang="en-GB" sz="1200" u="none" strike="noStrike" dirty="0" err="1">
                          <a:effectLst/>
                        </a:rPr>
                        <a:t>fromCharacter</a:t>
                      </a:r>
                      <a:r>
                        <a:rPr lang="en-GB" sz="1200" u="none" strike="noStrike" dirty="0">
                          <a:effectLst/>
                        </a:rPr>
                        <a:t>);</a:t>
                      </a:r>
                      <a:endParaRPr lang="en-GB" sz="1200" b="0" i="0" u="none" strike="noStrike" dirty="0">
                        <a:solidFill>
                          <a:srgbClr val="000000"/>
                        </a:solidFill>
                        <a:effectLst/>
                        <a:latin typeface="Calibri" panose="020F0502020204030204" pitchFamily="34" charset="0"/>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u="none" strike="noStrike" dirty="0">
                          <a:effectLst/>
                        </a:rPr>
                        <a:t>Returns the substring e.g. ("ABCDEDFG", "D") = "DFG"</a:t>
                      </a:r>
                      <a:endParaRPr lang="en-GB" sz="1200" dirty="0"/>
                    </a:p>
                  </a:txBody>
                  <a:tcPr/>
                </a:tc>
                <a:extLst>
                  <a:ext uri="{0D108BD9-81ED-4DB2-BD59-A6C34878D82A}">
                    <a16:rowId xmlns:a16="http://schemas.microsoft.com/office/drawing/2014/main" val="1499102003"/>
                  </a:ext>
                </a:extLst>
              </a:tr>
              <a:tr h="32039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u="none" strike="noStrike" dirty="0" err="1">
                          <a:effectLst/>
                        </a:rPr>
                        <a:t>RightSubStringFromLeftMatch</a:t>
                      </a:r>
                      <a:r>
                        <a:rPr lang="en-GB" sz="1200" u="none" strike="noStrike" dirty="0">
                          <a:effectLst/>
                        </a:rPr>
                        <a:t>(string value, string </a:t>
                      </a:r>
                      <a:r>
                        <a:rPr lang="en-GB" sz="1200" u="none" strike="noStrike" dirty="0" err="1">
                          <a:effectLst/>
                        </a:rPr>
                        <a:t>fromCharacter</a:t>
                      </a:r>
                      <a:r>
                        <a:rPr lang="en-GB" sz="1200" u="none" strike="noStrike" dirty="0">
                          <a:effectLst/>
                        </a:rPr>
                        <a:t>);</a:t>
                      </a:r>
                      <a:endParaRPr lang="en-GB" sz="1200" b="0" i="0" u="none" strike="noStrike" dirty="0">
                        <a:solidFill>
                          <a:srgbClr val="000000"/>
                        </a:solidFill>
                        <a:effectLst/>
                        <a:latin typeface="Calibri" panose="020F0502020204030204" pitchFamily="34" charset="0"/>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sz="1200" u="none" strike="noStrike" dirty="0">
                          <a:effectLst/>
                        </a:rPr>
                        <a:t>Returns the substring e.g. ("ABCDEDFG", "D") = "DEDFG"</a:t>
                      </a:r>
                      <a:endParaRPr lang="en-GB" sz="1200" b="0" i="0" u="none" strike="noStrike" dirty="0">
                        <a:solidFill>
                          <a:srgbClr val="000000"/>
                        </a:solidFill>
                        <a:effectLst/>
                        <a:latin typeface="Calibri" panose="020F0502020204030204" pitchFamily="34" charset="0"/>
                      </a:endParaRPr>
                    </a:p>
                  </a:txBody>
                  <a:tcPr/>
                </a:tc>
                <a:extLst>
                  <a:ext uri="{0D108BD9-81ED-4DB2-BD59-A6C34878D82A}">
                    <a16:rowId xmlns:a16="http://schemas.microsoft.com/office/drawing/2014/main" val="366620461"/>
                  </a:ext>
                </a:extLst>
              </a:tr>
            </a:tbl>
          </a:graphicData>
        </a:graphic>
      </p:graphicFrame>
    </p:spTree>
    <p:extLst>
      <p:ext uri="{BB962C8B-B14F-4D97-AF65-F5344CB8AC3E}">
        <p14:creationId xmlns:p14="http://schemas.microsoft.com/office/powerpoint/2010/main" val="2926543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Cash SSI steps in the real world</a:t>
            </a:r>
          </a:p>
        </p:txBody>
      </p:sp>
      <p:sp>
        <p:nvSpPr>
          <p:cNvPr id="4" name="Footer Placeholder 3"/>
          <p:cNvSpPr>
            <a:spLocks noGrp="1"/>
          </p:cNvSpPr>
          <p:nvPr>
            <p:ph type="ftr" sz="quarter" idx="11"/>
          </p:nvPr>
        </p:nvSpPr>
        <p:spPr/>
        <p:txBody>
          <a:bodyPr/>
          <a:lstStyle/>
          <a:p>
            <a:pPr algn="l"/>
            <a:r>
              <a:rPr lang="en-GB" dirty="0"/>
              <a:t>© iMeta Technologies Ltd.</a:t>
            </a:r>
          </a:p>
        </p:txBody>
      </p:sp>
      <p:graphicFrame>
        <p:nvGraphicFramePr>
          <p:cNvPr id="5" name="Object 4"/>
          <p:cNvGraphicFramePr>
            <a:graphicFrameLocks noChangeAspect="1"/>
          </p:cNvGraphicFramePr>
          <p:nvPr>
            <p:extLst/>
          </p:nvPr>
        </p:nvGraphicFramePr>
        <p:xfrm>
          <a:off x="693499" y="2868972"/>
          <a:ext cx="8026084" cy="1602931"/>
        </p:xfrm>
        <a:graphic>
          <a:graphicData uri="http://schemas.openxmlformats.org/presentationml/2006/ole">
            <mc:AlternateContent xmlns:mc="http://schemas.openxmlformats.org/markup-compatibility/2006">
              <mc:Choice xmlns:v="urn:schemas-microsoft-com:vml" Requires="v">
                <p:oleObj spid="_x0000_s16478" name="Visio" r:id="rId3" imgW="8896310" imgH="1876268" progId="Visio.Drawing.15">
                  <p:embed/>
                </p:oleObj>
              </mc:Choice>
              <mc:Fallback>
                <p:oleObj name="Visio" r:id="rId3" imgW="8896310" imgH="1876268" progId="Visio.Drawing.15">
                  <p:embed/>
                  <p:pic>
                    <p:nvPicPr>
                      <p:cNvPr id="5" name="Object 4"/>
                      <p:cNvPicPr/>
                      <p:nvPr/>
                    </p:nvPicPr>
                    <p:blipFill>
                      <a:blip r:embed="rId4"/>
                      <a:stretch>
                        <a:fillRect/>
                      </a:stretch>
                    </p:blipFill>
                    <p:spPr>
                      <a:xfrm>
                        <a:off x="693499" y="2868972"/>
                        <a:ext cx="8026084" cy="1602931"/>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544513" y="5214938"/>
          <a:ext cx="8740775" cy="1670050"/>
        </p:xfrm>
        <a:graphic>
          <a:graphicData uri="http://schemas.openxmlformats.org/presentationml/2006/ole">
            <mc:AlternateContent xmlns:mc="http://schemas.openxmlformats.org/markup-compatibility/2006">
              <mc:Choice xmlns:v="urn:schemas-microsoft-com:vml" Requires="v">
                <p:oleObj spid="_x0000_s16479" name="Visio" r:id="rId5" imgW="12927600" imgH="1975320" progId="Visio.Drawing.15">
                  <p:embed/>
                </p:oleObj>
              </mc:Choice>
              <mc:Fallback>
                <p:oleObj name="Visio" r:id="rId5" imgW="12927600" imgH="1975320" progId="Visio.Drawing.15">
                  <p:embed/>
                  <p:pic>
                    <p:nvPicPr>
                      <p:cNvPr id="6" name="Object 5"/>
                      <p:cNvPicPr/>
                      <p:nvPr/>
                    </p:nvPicPr>
                    <p:blipFill>
                      <a:blip r:embed="rId6"/>
                      <a:stretch>
                        <a:fillRect/>
                      </a:stretch>
                    </p:blipFill>
                    <p:spPr>
                      <a:xfrm>
                        <a:off x="544513" y="5214938"/>
                        <a:ext cx="8740775" cy="1670050"/>
                      </a:xfrm>
                      <a:prstGeom prst="rect">
                        <a:avLst/>
                      </a:prstGeom>
                    </p:spPr>
                  </p:pic>
                </p:oleObj>
              </mc:Fallback>
            </mc:AlternateContent>
          </a:graphicData>
        </a:graphic>
      </p:graphicFrame>
      <p:sp>
        <p:nvSpPr>
          <p:cNvPr id="7" name="TextBox 6"/>
          <p:cNvSpPr txBox="1"/>
          <p:nvPr/>
        </p:nvSpPr>
        <p:spPr>
          <a:xfrm>
            <a:off x="543966" y="2157484"/>
            <a:ext cx="4609211" cy="329770"/>
          </a:xfrm>
          <a:prstGeom prst="rect">
            <a:avLst/>
          </a:prstGeom>
          <a:noFill/>
        </p:spPr>
        <p:txBody>
          <a:bodyPr wrap="none" rtlCol="0">
            <a:spAutoFit/>
          </a:bodyPr>
          <a:lstStyle/>
          <a:p>
            <a:r>
              <a:rPr lang="en-GB" sz="1543" dirty="0"/>
              <a:t>Shown with examples of different levels of clearing</a:t>
            </a:r>
          </a:p>
        </p:txBody>
      </p:sp>
    </p:spTree>
    <p:extLst>
      <p:ext uri="{BB962C8B-B14F-4D97-AF65-F5344CB8AC3E}">
        <p14:creationId xmlns:p14="http://schemas.microsoft.com/office/powerpoint/2010/main" val="400052268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041" y="1152133"/>
            <a:ext cx="8485071" cy="803594"/>
          </a:xfrm>
        </p:spPr>
        <p:txBody>
          <a:bodyPr>
            <a:noAutofit/>
          </a:bodyPr>
          <a:lstStyle/>
          <a:p>
            <a:r>
              <a:rPr lang="en-GB" dirty="0"/>
              <a:t>Utilities for System Codes</a:t>
            </a:r>
          </a:p>
        </p:txBody>
      </p:sp>
      <p:sp>
        <p:nvSpPr>
          <p:cNvPr id="3" name="Content Placeholder 2"/>
          <p:cNvSpPr>
            <a:spLocks noGrp="1"/>
          </p:cNvSpPr>
          <p:nvPr>
            <p:ph idx="1"/>
          </p:nvPr>
        </p:nvSpPr>
        <p:spPr>
          <a:xfrm>
            <a:off x="670041" y="2200273"/>
            <a:ext cx="8697243" cy="4987335"/>
          </a:xfrm>
        </p:spPr>
        <p:txBody>
          <a:bodyPr>
            <a:normAutofit fontScale="92500" lnSpcReduction="10000"/>
          </a:bodyPr>
          <a:lstStyle/>
          <a:p>
            <a:pPr>
              <a:lnSpc>
                <a:spcPct val="120000"/>
              </a:lnSpc>
            </a:pPr>
            <a:r>
              <a:rPr lang="en-GB" sz="2000" dirty="0"/>
              <a:t>A record can hold any number of system codes</a:t>
            </a:r>
          </a:p>
          <a:p>
            <a:pPr>
              <a:lnSpc>
                <a:spcPct val="120000"/>
              </a:lnSpc>
            </a:pPr>
            <a:r>
              <a:rPr lang="en-GB" sz="2000" dirty="0"/>
              <a:t>System codes are used and should be used to hold system specific identifiers</a:t>
            </a:r>
          </a:p>
          <a:p>
            <a:pPr>
              <a:lnSpc>
                <a:spcPct val="120000"/>
              </a:lnSpc>
            </a:pPr>
            <a:r>
              <a:rPr lang="en-GB" sz="2000" dirty="0"/>
              <a:t>System codes are comprised of a type, a value and a status</a:t>
            </a:r>
            <a:endParaRPr lang="en-GB" sz="2000" strike="sngStrike" dirty="0"/>
          </a:p>
          <a:p>
            <a:pPr lvl="1">
              <a:lnSpc>
                <a:spcPct val="120000"/>
              </a:lnSpc>
            </a:pPr>
            <a:r>
              <a:rPr lang="en-GB" sz="2100" dirty="0"/>
              <a:t>Type has the </a:t>
            </a:r>
            <a:r>
              <a:rPr lang="en-GB" sz="2100" dirty="0" err="1"/>
              <a:t>datatype</a:t>
            </a:r>
            <a:r>
              <a:rPr lang="en-GB" sz="2100" dirty="0"/>
              <a:t> </a:t>
            </a:r>
            <a:r>
              <a:rPr lang="en-GB" sz="2100" dirty="0" err="1"/>
              <a:t>SystemCodeType</a:t>
            </a:r>
            <a:r>
              <a:rPr lang="en-GB" sz="2100" dirty="0"/>
              <a:t> </a:t>
            </a:r>
          </a:p>
          <a:p>
            <a:pPr lvl="2">
              <a:lnSpc>
                <a:spcPct val="120000"/>
              </a:lnSpc>
            </a:pPr>
            <a:r>
              <a:rPr lang="en-GB" sz="2100" dirty="0"/>
              <a:t>This data type is configurable via </a:t>
            </a:r>
            <a:r>
              <a:rPr lang="en-GB" sz="2100" dirty="0" err="1"/>
              <a:t>SysAdmin</a:t>
            </a:r>
            <a:r>
              <a:rPr lang="en-GB" sz="2100" dirty="0"/>
              <a:t> under the </a:t>
            </a:r>
            <a:r>
              <a:rPr lang="en-GB" sz="2100" dirty="0" err="1"/>
              <a:t>StaticData</a:t>
            </a:r>
            <a:r>
              <a:rPr lang="en-GB" sz="2100" dirty="0"/>
              <a:t> tab if you require new system code types</a:t>
            </a:r>
          </a:p>
          <a:p>
            <a:pPr lvl="1">
              <a:lnSpc>
                <a:spcPct val="120000"/>
              </a:lnSpc>
            </a:pPr>
            <a:r>
              <a:rPr lang="en-GB" sz="2100" dirty="0"/>
              <a:t>Value is a string</a:t>
            </a:r>
          </a:p>
          <a:p>
            <a:pPr>
              <a:lnSpc>
                <a:spcPct val="120000"/>
              </a:lnSpc>
            </a:pPr>
            <a:r>
              <a:rPr lang="en-GB" sz="2000" dirty="0"/>
              <a:t>All system codes on an SSI flow downstream</a:t>
            </a:r>
          </a:p>
          <a:p>
            <a:pPr lvl="1">
              <a:lnSpc>
                <a:spcPct val="120000"/>
              </a:lnSpc>
            </a:pPr>
            <a:endParaRPr lang="en-GB" sz="1600" dirty="0"/>
          </a:p>
          <a:p>
            <a:pPr>
              <a:lnSpc>
                <a:spcPct val="120000"/>
              </a:lnSpc>
            </a:pPr>
            <a:r>
              <a:rPr lang="en-GB" sz="2000" dirty="0"/>
              <a:t>iMeta SSI’s workflow rule API provides a number of utility methods for operations involving system codes:-</a:t>
            </a:r>
          </a:p>
          <a:p>
            <a:pPr lvl="1">
              <a:lnSpc>
                <a:spcPct val="120000"/>
              </a:lnSpc>
            </a:pPr>
            <a:r>
              <a:rPr lang="en-GB" sz="1800" dirty="0" err="1"/>
              <a:t>this.SystemCodes.TryGetValue</a:t>
            </a:r>
            <a:r>
              <a:rPr lang="en-GB" sz="1800" dirty="0"/>
              <a:t>(“OPICS”)</a:t>
            </a:r>
          </a:p>
          <a:p>
            <a:pPr lvl="2">
              <a:lnSpc>
                <a:spcPct val="120000"/>
              </a:lnSpc>
            </a:pPr>
            <a:r>
              <a:rPr lang="en-GB" sz="1400" dirty="0"/>
              <a:t>If the supplied system code type is not found the method returns null</a:t>
            </a:r>
          </a:p>
          <a:p>
            <a:pPr lvl="2">
              <a:lnSpc>
                <a:spcPct val="120000"/>
              </a:lnSpc>
            </a:pPr>
            <a:endParaRPr lang="en-GB" sz="1400" dirty="0"/>
          </a:p>
          <a:p>
            <a:pPr lvl="1">
              <a:lnSpc>
                <a:spcPct val="120000"/>
              </a:lnSpc>
            </a:pPr>
            <a:r>
              <a:rPr lang="en-GB" sz="1800" dirty="0" err="1"/>
              <a:t>this.SystemCodes.Set</a:t>
            </a:r>
            <a:r>
              <a:rPr lang="en-GB" sz="1800" dirty="0"/>
              <a:t>(“OPICS”, “1234567”) </a:t>
            </a:r>
          </a:p>
          <a:p>
            <a:pPr lvl="2">
              <a:lnSpc>
                <a:spcPct val="120000"/>
              </a:lnSpc>
            </a:pPr>
            <a:r>
              <a:rPr lang="en-GB" sz="1500" dirty="0"/>
              <a:t>For updating a system code or adding a new one</a:t>
            </a:r>
          </a:p>
        </p:txBody>
      </p:sp>
    </p:spTree>
    <p:extLst>
      <p:ext uri="{BB962C8B-B14F-4D97-AF65-F5344CB8AC3E}">
        <p14:creationId xmlns:p14="http://schemas.microsoft.com/office/powerpoint/2010/main" val="360866527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306" y="1141500"/>
            <a:ext cx="8463806" cy="803594"/>
          </a:xfrm>
        </p:spPr>
        <p:txBody>
          <a:bodyPr>
            <a:noAutofit/>
          </a:bodyPr>
          <a:lstStyle/>
          <a:p>
            <a:r>
              <a:rPr lang="en-GB" dirty="0"/>
              <a:t>Utilities for System Codes</a:t>
            </a:r>
          </a:p>
        </p:txBody>
      </p:sp>
      <p:sp>
        <p:nvSpPr>
          <p:cNvPr id="3" name="Content Placeholder 2"/>
          <p:cNvSpPr>
            <a:spLocks noGrp="1"/>
          </p:cNvSpPr>
          <p:nvPr>
            <p:ph idx="1"/>
          </p:nvPr>
        </p:nvSpPr>
        <p:spPr>
          <a:xfrm>
            <a:off x="1096962" y="2200277"/>
            <a:ext cx="8058150" cy="4706483"/>
          </a:xfrm>
        </p:spPr>
        <p:txBody>
          <a:bodyPr>
            <a:normAutofit lnSpcReduction="10000"/>
          </a:bodyPr>
          <a:lstStyle/>
          <a:p>
            <a:pPr>
              <a:lnSpc>
                <a:spcPct val="120000"/>
              </a:lnSpc>
            </a:pPr>
            <a:r>
              <a:rPr lang="en-GB" sz="2000" dirty="0"/>
              <a:t>To access an SSI’s Trading Account’s system codes use:</a:t>
            </a:r>
          </a:p>
          <a:p>
            <a:pPr lvl="1">
              <a:lnSpc>
                <a:spcPct val="120000"/>
              </a:lnSpc>
            </a:pPr>
            <a:r>
              <a:rPr lang="en-GB" sz="1600" dirty="0" err="1"/>
              <a:t>this.SystemCodes.UtilFor</a:t>
            </a:r>
            <a:r>
              <a:rPr lang="en-GB" sz="1600" dirty="0"/>
              <a:t>(</a:t>
            </a:r>
            <a:r>
              <a:rPr lang="en-GB" sz="1600" dirty="0" err="1"/>
              <a:t>this.Ssi.TradingAccount.Reference</a:t>
            </a:r>
            <a:r>
              <a:rPr lang="en-GB" sz="1600" dirty="0"/>
              <a:t>)</a:t>
            </a:r>
          </a:p>
          <a:p>
            <a:pPr lvl="1">
              <a:lnSpc>
                <a:spcPct val="120000"/>
              </a:lnSpc>
            </a:pPr>
            <a:endParaRPr lang="en-GB" sz="1600" dirty="0"/>
          </a:p>
          <a:p>
            <a:pPr>
              <a:lnSpc>
                <a:spcPct val="120000"/>
              </a:lnSpc>
            </a:pPr>
            <a:r>
              <a:rPr lang="en-GB" sz="2000" dirty="0"/>
              <a:t>To check previous system code values use these:</a:t>
            </a:r>
          </a:p>
          <a:p>
            <a:pPr lvl="1">
              <a:lnSpc>
                <a:spcPct val="120000"/>
              </a:lnSpc>
            </a:pPr>
            <a:r>
              <a:rPr lang="en-GB" sz="1600" dirty="0" err="1"/>
              <a:t>this.SystemCodes.ChangedSinceLastApproved</a:t>
            </a:r>
            <a:r>
              <a:rPr lang="en-GB" sz="1600" dirty="0"/>
              <a:t>(</a:t>
            </a:r>
          </a:p>
          <a:p>
            <a:pPr lvl="1">
              <a:lnSpc>
                <a:spcPct val="120000"/>
              </a:lnSpc>
            </a:pPr>
            <a:r>
              <a:rPr lang="en-GB" sz="1600" dirty="0" err="1"/>
              <a:t>this.SystemCodes.UtilFor</a:t>
            </a:r>
            <a:r>
              <a:rPr lang="en-GB" sz="1600" dirty="0"/>
              <a:t>(</a:t>
            </a:r>
            <a:r>
              <a:rPr lang="en-GB" sz="1600" dirty="0" err="1"/>
              <a:t>this.Approved</a:t>
            </a:r>
            <a:r>
              <a:rPr lang="en-GB" sz="1600" dirty="0"/>
              <a:t>)</a:t>
            </a:r>
          </a:p>
          <a:p>
            <a:pPr marL="457177" lvl="1" indent="0">
              <a:lnSpc>
                <a:spcPct val="120000"/>
              </a:lnSpc>
              <a:buNone/>
            </a:pPr>
            <a:endParaRPr lang="en-GB" sz="1600" dirty="0"/>
          </a:p>
          <a:p>
            <a:pPr>
              <a:lnSpc>
                <a:spcPct val="120000"/>
              </a:lnSpc>
            </a:pPr>
            <a:r>
              <a:rPr lang="en-GB" sz="2000" dirty="0"/>
              <a:t>To check current system code values – i.e. values that may have changed during this object change cycle</a:t>
            </a:r>
          </a:p>
          <a:p>
            <a:pPr lvl="1">
              <a:lnSpc>
                <a:spcPct val="120000"/>
              </a:lnSpc>
            </a:pPr>
            <a:r>
              <a:rPr lang="en-GB" sz="1600" dirty="0" err="1"/>
              <a:t>this.SystemCodes.UtilFor</a:t>
            </a:r>
            <a:r>
              <a:rPr lang="en-GB" sz="1600" dirty="0"/>
              <a:t>(</a:t>
            </a:r>
            <a:r>
              <a:rPr lang="en-GB" sz="1600" dirty="0" err="1"/>
              <a:t>this.CurrentObject</a:t>
            </a:r>
            <a:r>
              <a:rPr lang="en-GB" sz="1600" dirty="0"/>
              <a:t>)</a:t>
            </a:r>
          </a:p>
          <a:p>
            <a:pPr lvl="1">
              <a:lnSpc>
                <a:spcPct val="120000"/>
              </a:lnSpc>
            </a:pPr>
            <a:endParaRPr lang="en-GB" sz="1600" dirty="0"/>
          </a:p>
          <a:p>
            <a:pPr>
              <a:lnSpc>
                <a:spcPct val="120000"/>
              </a:lnSpc>
            </a:pPr>
            <a:r>
              <a:rPr lang="en-GB" sz="2000" dirty="0"/>
              <a:t>For safe use:</a:t>
            </a:r>
          </a:p>
          <a:p>
            <a:pPr lvl="1">
              <a:lnSpc>
                <a:spcPct val="120000"/>
              </a:lnSpc>
            </a:pPr>
            <a:r>
              <a:rPr lang="en-GB" sz="1600" dirty="0" err="1"/>
              <a:t>this.SystemCodes.TryGetValue</a:t>
            </a:r>
            <a:r>
              <a:rPr lang="en-GB" sz="1600" dirty="0"/>
              <a:t>(</a:t>
            </a:r>
          </a:p>
          <a:p>
            <a:pPr lvl="1">
              <a:lnSpc>
                <a:spcPct val="120000"/>
              </a:lnSpc>
            </a:pPr>
            <a:r>
              <a:rPr lang="en-GB" sz="1600" dirty="0" err="1"/>
              <a:t>this.SystemCodes.UtilFor</a:t>
            </a:r>
            <a:r>
              <a:rPr lang="en-GB" sz="1600" dirty="0"/>
              <a:t>(</a:t>
            </a:r>
            <a:r>
              <a:rPr lang="en-GB" sz="1600" dirty="0" err="1"/>
              <a:t>this.Approved</a:t>
            </a:r>
            <a:r>
              <a:rPr lang="en-GB" sz="1600" dirty="0"/>
              <a:t>).</a:t>
            </a:r>
            <a:r>
              <a:rPr lang="en-GB" sz="1600" dirty="0" err="1"/>
              <a:t>TryGetValue</a:t>
            </a:r>
            <a:endParaRPr lang="en-GB" sz="1600" dirty="0"/>
          </a:p>
          <a:p>
            <a:pPr lvl="1">
              <a:lnSpc>
                <a:spcPct val="120000"/>
              </a:lnSpc>
            </a:pPr>
            <a:r>
              <a:rPr lang="en-GB" sz="1600" dirty="0" err="1"/>
              <a:t>this.SystemCodes.UtilFor</a:t>
            </a:r>
            <a:r>
              <a:rPr lang="en-GB" sz="1600" dirty="0"/>
              <a:t>(</a:t>
            </a:r>
            <a:r>
              <a:rPr lang="en-GB" sz="1600" dirty="0" err="1"/>
              <a:t>this.CurrentObject</a:t>
            </a:r>
            <a:r>
              <a:rPr lang="en-GB" sz="1600" dirty="0"/>
              <a:t>).</a:t>
            </a:r>
            <a:r>
              <a:rPr lang="en-GB" sz="1600" dirty="0" err="1"/>
              <a:t>TryGetValue</a:t>
            </a:r>
            <a:endParaRPr lang="en-GB" sz="1600" dirty="0"/>
          </a:p>
          <a:p>
            <a:pPr lvl="1">
              <a:lnSpc>
                <a:spcPct val="120000"/>
              </a:lnSpc>
            </a:pPr>
            <a:endParaRPr lang="en-GB" sz="1600" dirty="0"/>
          </a:p>
          <a:p>
            <a:pPr lvl="1">
              <a:lnSpc>
                <a:spcPct val="120000"/>
              </a:lnSpc>
            </a:pPr>
            <a:endParaRPr lang="en-GB" sz="1600" dirty="0"/>
          </a:p>
          <a:p>
            <a:pPr lvl="1">
              <a:lnSpc>
                <a:spcPct val="120000"/>
              </a:lnSpc>
            </a:pPr>
            <a:endParaRPr lang="en-GB" sz="1600" dirty="0"/>
          </a:p>
        </p:txBody>
      </p:sp>
    </p:spTree>
    <p:extLst>
      <p:ext uri="{BB962C8B-B14F-4D97-AF65-F5344CB8AC3E}">
        <p14:creationId xmlns:p14="http://schemas.microsoft.com/office/powerpoint/2010/main" val="24927074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Worked Examples 3</a:t>
            </a:r>
          </a:p>
        </p:txBody>
      </p:sp>
      <p:sp>
        <p:nvSpPr>
          <p:cNvPr id="3" name="Content Placeholder 2"/>
          <p:cNvSpPr>
            <a:spLocks noGrp="1"/>
          </p:cNvSpPr>
          <p:nvPr>
            <p:ph idx="1"/>
          </p:nvPr>
        </p:nvSpPr>
        <p:spPr/>
        <p:txBody>
          <a:bodyPr>
            <a:normAutofit/>
          </a:bodyPr>
          <a:lstStyle/>
          <a:p>
            <a:pPr marL="457177" indent="-457177">
              <a:buFont typeface="+mj-lt"/>
              <a:buAutoNum type="alphaUcPeriod"/>
            </a:pPr>
            <a:r>
              <a:rPr lang="en-GB" sz="2000" dirty="0"/>
              <a:t>Create a workflow rule to make trading account Short Name field always uppercase</a:t>
            </a:r>
          </a:p>
          <a:p>
            <a:pPr marL="457177" indent="-457177">
              <a:buFont typeface="+mj-lt"/>
              <a:buAutoNum type="alphaUcPeriod"/>
            </a:pPr>
            <a:endParaRPr lang="en-GB" sz="2000" dirty="0"/>
          </a:p>
          <a:p>
            <a:pPr marL="457177" indent="-457177">
              <a:buFont typeface="+mj-lt"/>
              <a:buAutoNum type="alphaUcPeriod"/>
            </a:pPr>
            <a:r>
              <a:rPr lang="en-GB" sz="2000" dirty="0"/>
              <a:t>Create a workflow rule to Consolidate SSIs with duplicate steps.</a:t>
            </a:r>
          </a:p>
          <a:p>
            <a:pPr lvl="1"/>
            <a:r>
              <a:rPr lang="en-GB" sz="2200" dirty="0"/>
              <a:t>Remove</a:t>
            </a:r>
            <a:r>
              <a:rPr lang="en-GB" sz="1800" dirty="0"/>
              <a:t> </a:t>
            </a:r>
            <a:r>
              <a:rPr lang="en-GB" sz="1800" dirty="0" err="1"/>
              <a:t>DecuRecu</a:t>
            </a:r>
            <a:r>
              <a:rPr lang="en-GB" sz="1800" dirty="0"/>
              <a:t> when </a:t>
            </a:r>
            <a:r>
              <a:rPr lang="en-GB" sz="1800" dirty="0" err="1"/>
              <a:t>DeagReag</a:t>
            </a:r>
            <a:r>
              <a:rPr lang="en-GB" sz="1800" dirty="0"/>
              <a:t> Agent fields contain data &amp; match</a:t>
            </a:r>
          </a:p>
          <a:p>
            <a:pPr lvl="2"/>
            <a:r>
              <a:rPr lang="en-GB" sz="1700" dirty="0"/>
              <a:t>BIC, Identifier type, </a:t>
            </a:r>
            <a:r>
              <a:rPr lang="en-GB" sz="1700" dirty="0" err="1"/>
              <a:t>AccountRef</a:t>
            </a:r>
            <a:r>
              <a:rPr lang="en-GB" sz="1700" dirty="0"/>
              <a:t>, </a:t>
            </a:r>
            <a:r>
              <a:rPr lang="en-GB" sz="1700" dirty="0" err="1"/>
              <a:t>SubAccountRef</a:t>
            </a:r>
            <a:endParaRPr lang="en-GB" sz="1700" dirty="0"/>
          </a:p>
          <a:p>
            <a:pPr lvl="1"/>
            <a:r>
              <a:rPr lang="en-GB" sz="2200" dirty="0"/>
              <a:t>Remove </a:t>
            </a:r>
            <a:r>
              <a:rPr lang="en-GB" sz="2200" dirty="0" err="1"/>
              <a:t>LocalAgent</a:t>
            </a:r>
            <a:r>
              <a:rPr lang="en-GB" sz="2200" dirty="0"/>
              <a:t> when Custodian contain data &amp; match</a:t>
            </a:r>
          </a:p>
          <a:p>
            <a:pPr lvl="2"/>
            <a:r>
              <a:rPr lang="en-GB" sz="1700" dirty="0"/>
              <a:t>BIC, Identifier type, </a:t>
            </a:r>
            <a:r>
              <a:rPr lang="en-GB" sz="1700" dirty="0" err="1"/>
              <a:t>AccountRef</a:t>
            </a:r>
            <a:r>
              <a:rPr lang="en-GB" sz="1700" dirty="0"/>
              <a:t>, Sub Account Ref</a:t>
            </a:r>
          </a:p>
          <a:p>
            <a:endParaRPr lang="en-GB" sz="2000" dirty="0"/>
          </a:p>
        </p:txBody>
      </p:sp>
    </p:spTree>
    <p:extLst>
      <p:ext uri="{BB962C8B-B14F-4D97-AF65-F5344CB8AC3E}">
        <p14:creationId xmlns:p14="http://schemas.microsoft.com/office/powerpoint/2010/main" val="341797127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Worked Examples 3 Answers - A</a:t>
            </a:r>
          </a:p>
        </p:txBody>
      </p:sp>
      <p:sp>
        <p:nvSpPr>
          <p:cNvPr id="3" name="Content Placeholder 2"/>
          <p:cNvSpPr>
            <a:spLocks noGrp="1"/>
          </p:cNvSpPr>
          <p:nvPr>
            <p:ph idx="1"/>
          </p:nvPr>
        </p:nvSpPr>
        <p:spPr/>
        <p:txBody>
          <a:bodyPr>
            <a:normAutofit/>
          </a:bodyPr>
          <a:lstStyle/>
          <a:p>
            <a:pPr marL="514324" indent="-514324">
              <a:buFont typeface="+mj-lt"/>
              <a:buAutoNum type="alphaUcPeriod"/>
            </a:pPr>
            <a:endParaRPr lang="en-GB" dirty="0"/>
          </a:p>
          <a:p>
            <a:pPr marL="514324" indent="-514324">
              <a:buFont typeface="+mj-lt"/>
              <a:buAutoNum type="alphaUcPeriod"/>
            </a:pP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2842411770"/>
              </p:ext>
            </p:extLst>
          </p:nvPr>
        </p:nvGraphicFramePr>
        <p:xfrm>
          <a:off x="223842" y="4516994"/>
          <a:ext cx="9632940" cy="1193800"/>
        </p:xfrm>
        <a:graphic>
          <a:graphicData uri="http://schemas.openxmlformats.org/drawingml/2006/table">
            <a:tbl>
              <a:tblPr firstRow="1" bandRow="1">
                <a:tableStyleId>{5C22544A-7EE6-4342-B048-85BDC9FD1C3A}</a:tableStyleId>
              </a:tblPr>
              <a:tblGrid>
                <a:gridCol w="1211553">
                  <a:extLst>
                    <a:ext uri="{9D8B030D-6E8A-4147-A177-3AD203B41FA5}">
                      <a16:colId xmlns:a16="http://schemas.microsoft.com/office/drawing/2014/main" val="2903929428"/>
                    </a:ext>
                  </a:extLst>
                </a:gridCol>
                <a:gridCol w="754912">
                  <a:extLst>
                    <a:ext uri="{9D8B030D-6E8A-4147-A177-3AD203B41FA5}">
                      <a16:colId xmlns:a16="http://schemas.microsoft.com/office/drawing/2014/main" val="1173108697"/>
                    </a:ext>
                  </a:extLst>
                </a:gridCol>
                <a:gridCol w="701749">
                  <a:extLst>
                    <a:ext uri="{9D8B030D-6E8A-4147-A177-3AD203B41FA5}">
                      <a16:colId xmlns:a16="http://schemas.microsoft.com/office/drawing/2014/main" val="3852049347"/>
                    </a:ext>
                  </a:extLst>
                </a:gridCol>
                <a:gridCol w="3402418">
                  <a:extLst>
                    <a:ext uri="{9D8B030D-6E8A-4147-A177-3AD203B41FA5}">
                      <a16:colId xmlns:a16="http://schemas.microsoft.com/office/drawing/2014/main" val="2445329919"/>
                    </a:ext>
                  </a:extLst>
                </a:gridCol>
                <a:gridCol w="3072810">
                  <a:extLst>
                    <a:ext uri="{9D8B030D-6E8A-4147-A177-3AD203B41FA5}">
                      <a16:colId xmlns:a16="http://schemas.microsoft.com/office/drawing/2014/main" val="4114054099"/>
                    </a:ext>
                  </a:extLst>
                </a:gridCol>
                <a:gridCol w="489498">
                  <a:extLst>
                    <a:ext uri="{9D8B030D-6E8A-4147-A177-3AD203B41FA5}">
                      <a16:colId xmlns:a16="http://schemas.microsoft.com/office/drawing/2014/main" val="1256565343"/>
                    </a:ext>
                  </a:extLst>
                </a:gridCol>
              </a:tblGrid>
              <a:tr h="370840">
                <a:tc>
                  <a:txBody>
                    <a:bodyPr/>
                    <a:lstStyle/>
                    <a:p>
                      <a:r>
                        <a:rPr lang="en-GB" sz="1200" dirty="0"/>
                        <a:t>Step name</a:t>
                      </a:r>
                    </a:p>
                  </a:txBody>
                  <a:tcPr/>
                </a:tc>
                <a:tc>
                  <a:txBody>
                    <a:bodyPr/>
                    <a:lstStyle/>
                    <a:p>
                      <a:r>
                        <a:rPr lang="en-GB" sz="1200" dirty="0"/>
                        <a:t>Priority</a:t>
                      </a:r>
                    </a:p>
                  </a:txBody>
                  <a:tcPr/>
                </a:tc>
                <a:tc>
                  <a:txBody>
                    <a:bodyPr/>
                    <a:lstStyle/>
                    <a:p>
                      <a:r>
                        <a:rPr lang="en-GB" sz="1200" dirty="0" err="1"/>
                        <a:t>Reeval</a:t>
                      </a:r>
                      <a:endParaRPr lang="en-GB" sz="1200" dirty="0"/>
                    </a:p>
                  </a:txBody>
                  <a:tcPr/>
                </a:tc>
                <a:tc>
                  <a:txBody>
                    <a:bodyPr/>
                    <a:lstStyle/>
                    <a:p>
                      <a:r>
                        <a:rPr lang="en-GB" sz="1200" dirty="0"/>
                        <a:t>Condition</a:t>
                      </a:r>
                    </a:p>
                  </a:txBody>
                  <a:tcPr/>
                </a:tc>
                <a:tc>
                  <a:txBody>
                    <a:bodyPr/>
                    <a:lstStyle/>
                    <a:p>
                      <a:r>
                        <a:rPr lang="en-GB" sz="1200" dirty="0"/>
                        <a:t>Then</a:t>
                      </a:r>
                    </a:p>
                  </a:txBody>
                  <a:tcPr/>
                </a:tc>
                <a:tc>
                  <a:txBody>
                    <a:bodyPr/>
                    <a:lstStyle/>
                    <a:p>
                      <a:r>
                        <a:rPr lang="en-GB" sz="1200" dirty="0"/>
                        <a:t>Else</a:t>
                      </a:r>
                    </a:p>
                  </a:txBody>
                  <a:tcPr/>
                </a:tc>
                <a:extLst>
                  <a:ext uri="{0D108BD9-81ED-4DB2-BD59-A6C34878D82A}">
                    <a16:rowId xmlns:a16="http://schemas.microsoft.com/office/drawing/2014/main" val="2752979413"/>
                  </a:ext>
                </a:extLst>
              </a:tr>
              <a:tr h="370840">
                <a:tc>
                  <a:txBody>
                    <a:bodyPr/>
                    <a:lstStyle/>
                    <a:p>
                      <a:r>
                        <a:rPr lang="en-GB" sz="1200" dirty="0" err="1"/>
                        <a:t>ToUpper</a:t>
                      </a:r>
                      <a:endParaRPr lang="en-GB" sz="1200" dirty="0"/>
                    </a:p>
                  </a:txBody>
                  <a:tcPr/>
                </a:tc>
                <a:tc>
                  <a:txBody>
                    <a:bodyPr/>
                    <a:lstStyle/>
                    <a:p>
                      <a:r>
                        <a:rPr lang="en-GB" sz="1200" dirty="0"/>
                        <a:t>0</a:t>
                      </a:r>
                    </a:p>
                  </a:txBody>
                  <a:tcPr/>
                </a:tc>
                <a:tc>
                  <a:txBody>
                    <a:bodyPr/>
                    <a:lstStyle/>
                    <a:p>
                      <a:r>
                        <a:rPr lang="en-GB" sz="1200" dirty="0"/>
                        <a:t>Never</a:t>
                      </a:r>
                    </a:p>
                  </a:txBody>
                  <a:tcPr/>
                </a:tc>
                <a:tc>
                  <a:txBody>
                    <a:bodyPr/>
                    <a:lstStyle/>
                    <a:p>
                      <a:r>
                        <a:rPr lang="en-GB" sz="1200" dirty="0" err="1"/>
                        <a:t>this.TradingAccount.ShortName</a:t>
                      </a:r>
                      <a:r>
                        <a:rPr lang="en-GB" sz="1200" dirty="0"/>
                        <a:t> != null &amp;&amp; </a:t>
                      </a:r>
                      <a:r>
                        <a:rPr lang="en-GB" sz="1200" dirty="0" err="1"/>
                        <a:t>System.Text.RegularExpressions.Regex.Match</a:t>
                      </a:r>
                      <a:r>
                        <a:rPr lang="en-GB" sz="1200" dirty="0"/>
                        <a:t>(</a:t>
                      </a:r>
                      <a:r>
                        <a:rPr lang="en-GB" sz="1200" dirty="0" err="1"/>
                        <a:t>this.TradingAccount.ShortName</a:t>
                      </a:r>
                      <a:r>
                        <a:rPr lang="en-GB" sz="1200" dirty="0"/>
                        <a:t>, "[a-z]").Success</a:t>
                      </a:r>
                    </a:p>
                  </a:txBody>
                  <a:tcPr/>
                </a:tc>
                <a:tc>
                  <a:txBody>
                    <a:bodyPr/>
                    <a:lstStyle/>
                    <a:p>
                      <a:r>
                        <a:rPr lang="en-GB" sz="1200" dirty="0" err="1"/>
                        <a:t>this.Logger.Debug</a:t>
                      </a:r>
                      <a:r>
                        <a:rPr lang="en-GB" sz="1200" dirty="0"/>
                        <a:t>("Making Trading Account short name upper case")</a:t>
                      </a:r>
                    </a:p>
                    <a:p>
                      <a:r>
                        <a:rPr lang="en-GB" sz="1200" dirty="0" err="1"/>
                        <a:t>this.TradingAccount.ShortName</a:t>
                      </a:r>
                      <a:r>
                        <a:rPr lang="en-GB" sz="1200" dirty="0"/>
                        <a:t> = </a:t>
                      </a:r>
                      <a:r>
                        <a:rPr lang="en-GB" sz="1200" dirty="0" err="1"/>
                        <a:t>this.TradingAccount.ShortName.ToUpper</a:t>
                      </a:r>
                      <a:r>
                        <a:rPr lang="en-GB" sz="1200" dirty="0"/>
                        <a:t>()</a:t>
                      </a:r>
                    </a:p>
                  </a:txBody>
                  <a:tcPr/>
                </a:tc>
                <a:tc>
                  <a:txBody>
                    <a:bodyPr/>
                    <a:lstStyle/>
                    <a:p>
                      <a:endParaRPr lang="en-GB" sz="1200" dirty="0"/>
                    </a:p>
                  </a:txBody>
                  <a:tcPr/>
                </a:tc>
                <a:extLst>
                  <a:ext uri="{0D108BD9-81ED-4DB2-BD59-A6C34878D82A}">
                    <a16:rowId xmlns:a16="http://schemas.microsoft.com/office/drawing/2014/main" val="175025049"/>
                  </a:ext>
                </a:extLst>
              </a:tr>
            </a:tbl>
          </a:graphicData>
        </a:graphic>
      </p:graphicFrame>
      <p:pic>
        <p:nvPicPr>
          <p:cNvPr id="8" name="Picture 7"/>
          <p:cNvPicPr>
            <a:picLocks noChangeAspect="1"/>
          </p:cNvPicPr>
          <p:nvPr/>
        </p:nvPicPr>
        <p:blipFill>
          <a:blip r:embed="rId2"/>
          <a:stretch>
            <a:fillRect/>
          </a:stretch>
        </p:blipFill>
        <p:spPr>
          <a:xfrm>
            <a:off x="223842" y="3037830"/>
            <a:ext cx="9632940" cy="762000"/>
          </a:xfrm>
          <a:prstGeom prst="rect">
            <a:avLst/>
          </a:prstGeom>
        </p:spPr>
      </p:pic>
      <p:sp>
        <p:nvSpPr>
          <p:cNvPr id="5" name="Rectangle 4"/>
          <p:cNvSpPr/>
          <p:nvPr/>
        </p:nvSpPr>
        <p:spPr>
          <a:xfrm>
            <a:off x="7931892" y="3014378"/>
            <a:ext cx="935665" cy="7703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059866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Worked Examples 3 Answers - B</a:t>
            </a:r>
          </a:p>
        </p:txBody>
      </p:sp>
      <p:sp>
        <p:nvSpPr>
          <p:cNvPr id="3" name="Content Placeholder 2"/>
          <p:cNvSpPr>
            <a:spLocks noGrp="1"/>
          </p:cNvSpPr>
          <p:nvPr>
            <p:ph idx="1"/>
          </p:nvPr>
        </p:nvSpPr>
        <p:spPr/>
        <p:txBody>
          <a:bodyPr>
            <a:normAutofit/>
          </a:bodyPr>
          <a:lstStyle/>
          <a:p>
            <a:pPr marL="514324" indent="-514324">
              <a:buFont typeface="+mj-lt"/>
              <a:buAutoNum type="alphaUcPeriod" startAt="2"/>
            </a:pPr>
            <a:endParaRPr lang="en-GB" dirty="0"/>
          </a:p>
          <a:p>
            <a:pPr marL="514324" indent="-514324">
              <a:buFont typeface="+mj-lt"/>
              <a:buAutoNum type="alphaUcPeriod" startAt="2"/>
            </a:pP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163145150"/>
              </p:ext>
            </p:extLst>
          </p:nvPr>
        </p:nvGraphicFramePr>
        <p:xfrm>
          <a:off x="223841" y="3371012"/>
          <a:ext cx="9632940" cy="3906520"/>
        </p:xfrm>
        <a:graphic>
          <a:graphicData uri="http://schemas.openxmlformats.org/drawingml/2006/table">
            <a:tbl>
              <a:tblPr firstRow="1" bandRow="1">
                <a:tableStyleId>{5C22544A-7EE6-4342-B048-85BDC9FD1C3A}</a:tableStyleId>
              </a:tblPr>
              <a:tblGrid>
                <a:gridCol w="945740">
                  <a:extLst>
                    <a:ext uri="{9D8B030D-6E8A-4147-A177-3AD203B41FA5}">
                      <a16:colId xmlns:a16="http://schemas.microsoft.com/office/drawing/2014/main" val="2903929428"/>
                    </a:ext>
                  </a:extLst>
                </a:gridCol>
                <a:gridCol w="648586">
                  <a:extLst>
                    <a:ext uri="{9D8B030D-6E8A-4147-A177-3AD203B41FA5}">
                      <a16:colId xmlns:a16="http://schemas.microsoft.com/office/drawing/2014/main" val="1173108697"/>
                    </a:ext>
                  </a:extLst>
                </a:gridCol>
                <a:gridCol w="627321">
                  <a:extLst>
                    <a:ext uri="{9D8B030D-6E8A-4147-A177-3AD203B41FA5}">
                      <a16:colId xmlns:a16="http://schemas.microsoft.com/office/drawing/2014/main" val="3852049347"/>
                    </a:ext>
                  </a:extLst>
                </a:gridCol>
                <a:gridCol w="5784112">
                  <a:extLst>
                    <a:ext uri="{9D8B030D-6E8A-4147-A177-3AD203B41FA5}">
                      <a16:colId xmlns:a16="http://schemas.microsoft.com/office/drawing/2014/main" val="2445329919"/>
                    </a:ext>
                  </a:extLst>
                </a:gridCol>
                <a:gridCol w="1627181">
                  <a:extLst>
                    <a:ext uri="{9D8B030D-6E8A-4147-A177-3AD203B41FA5}">
                      <a16:colId xmlns:a16="http://schemas.microsoft.com/office/drawing/2014/main" val="4114054099"/>
                    </a:ext>
                  </a:extLst>
                </a:gridCol>
              </a:tblGrid>
              <a:tr h="370840">
                <a:tc>
                  <a:txBody>
                    <a:bodyPr/>
                    <a:lstStyle/>
                    <a:p>
                      <a:r>
                        <a:rPr lang="en-GB" sz="1000" dirty="0"/>
                        <a:t>Step name</a:t>
                      </a:r>
                    </a:p>
                  </a:txBody>
                  <a:tcPr/>
                </a:tc>
                <a:tc>
                  <a:txBody>
                    <a:bodyPr/>
                    <a:lstStyle/>
                    <a:p>
                      <a:r>
                        <a:rPr lang="en-GB" sz="1000" dirty="0"/>
                        <a:t>Priority</a:t>
                      </a:r>
                    </a:p>
                  </a:txBody>
                  <a:tcPr/>
                </a:tc>
                <a:tc>
                  <a:txBody>
                    <a:bodyPr/>
                    <a:lstStyle/>
                    <a:p>
                      <a:r>
                        <a:rPr lang="en-GB" sz="1000" dirty="0" err="1"/>
                        <a:t>Reeval</a:t>
                      </a:r>
                      <a:endParaRPr lang="en-GB" sz="1000" dirty="0"/>
                    </a:p>
                  </a:txBody>
                  <a:tcPr/>
                </a:tc>
                <a:tc>
                  <a:txBody>
                    <a:bodyPr/>
                    <a:lstStyle/>
                    <a:p>
                      <a:r>
                        <a:rPr lang="en-GB" sz="1000" dirty="0"/>
                        <a:t>Condition</a:t>
                      </a:r>
                    </a:p>
                  </a:txBody>
                  <a:tcPr/>
                </a:tc>
                <a:tc>
                  <a:txBody>
                    <a:bodyPr/>
                    <a:lstStyle/>
                    <a:p>
                      <a:r>
                        <a:rPr lang="en-GB" sz="1000" dirty="0"/>
                        <a:t>Then</a:t>
                      </a:r>
                    </a:p>
                  </a:txBody>
                  <a:tcPr/>
                </a:tc>
                <a:extLst>
                  <a:ext uri="{0D108BD9-81ED-4DB2-BD59-A6C34878D82A}">
                    <a16:rowId xmlns:a16="http://schemas.microsoft.com/office/drawing/2014/main" val="2752979413"/>
                  </a:ext>
                </a:extLst>
              </a:tr>
              <a:tr h="370840">
                <a:tc>
                  <a:txBody>
                    <a:bodyPr/>
                    <a:lstStyle/>
                    <a:p>
                      <a:r>
                        <a:rPr lang="en-GB" sz="1000" dirty="0"/>
                        <a:t>Convert 3 tier cash SSI to 2 tier</a:t>
                      </a:r>
                    </a:p>
                  </a:txBody>
                  <a:tcPr/>
                </a:tc>
                <a:tc>
                  <a:txBody>
                    <a:bodyPr/>
                    <a:lstStyle/>
                    <a:p>
                      <a:r>
                        <a:rPr lang="en-GB" sz="1000" dirty="0"/>
                        <a:t>0</a:t>
                      </a:r>
                    </a:p>
                  </a:txBody>
                  <a:tcPr/>
                </a:tc>
                <a:tc>
                  <a:txBody>
                    <a:bodyPr/>
                    <a:lstStyle/>
                    <a:p>
                      <a:r>
                        <a:rPr lang="en-GB" sz="1000" dirty="0"/>
                        <a:t>Never</a:t>
                      </a:r>
                    </a:p>
                  </a:txBody>
                  <a:tcPr/>
                </a:tc>
                <a:tc>
                  <a:txBody>
                    <a:bodyPr/>
                    <a:lstStyle/>
                    <a:p>
                      <a:r>
                        <a:rPr lang="en-GB" sz="1000" dirty="0" err="1"/>
                        <a:t>this.Ssi.SettlementType</a:t>
                      </a:r>
                      <a:r>
                        <a:rPr lang="en-GB" sz="1000" dirty="0"/>
                        <a:t> == </a:t>
                      </a:r>
                      <a:r>
                        <a:rPr lang="en-GB" sz="1000" dirty="0" err="1"/>
                        <a:t>com.iMeta.Assassin.Model.Core.SettlementType.CASH</a:t>
                      </a:r>
                      <a:r>
                        <a:rPr lang="en-GB" sz="1000" dirty="0"/>
                        <a:t> &amp;&amp; </a:t>
                      </a:r>
                      <a:r>
                        <a:rPr lang="en-GB" sz="1000" dirty="0" err="1"/>
                        <a:t>this.GetChain</a:t>
                      </a:r>
                      <a:r>
                        <a:rPr lang="en-GB" sz="1000" dirty="0"/>
                        <a:t>(</a:t>
                      </a:r>
                      <a:r>
                        <a:rPr lang="en-GB" sz="1000" dirty="0" err="1"/>
                        <a:t>com.iMeta.Assassin.Model.Core.StepType.CashLocalAgent</a:t>
                      </a:r>
                      <a:r>
                        <a:rPr lang="en-GB" sz="1000" dirty="0"/>
                        <a:t>) != null &amp;&amp; </a:t>
                      </a:r>
                      <a:r>
                        <a:rPr lang="en-GB" sz="1000" dirty="0" err="1"/>
                        <a:t>this.GetChain</a:t>
                      </a:r>
                      <a:r>
                        <a:rPr lang="en-GB" sz="1000" dirty="0"/>
                        <a:t>(</a:t>
                      </a:r>
                      <a:r>
                        <a:rPr lang="en-GB" sz="1000" dirty="0" err="1"/>
                        <a:t>com.iMeta.Assassin.Model.Core.StepType.CashCustodian</a:t>
                      </a:r>
                      <a:r>
                        <a:rPr lang="en-GB" sz="1000" dirty="0"/>
                        <a:t>) != null &amp;&amp; </a:t>
                      </a:r>
                      <a:r>
                        <a:rPr lang="en-GB" sz="1000" dirty="0" err="1"/>
                        <a:t>this.GetChain</a:t>
                      </a:r>
                      <a:r>
                        <a:rPr lang="en-GB" sz="1000" dirty="0"/>
                        <a:t>(</a:t>
                      </a:r>
                      <a:r>
                        <a:rPr lang="en-GB" sz="1000" dirty="0" err="1"/>
                        <a:t>com.iMeta.Assassin.Model.Core.StepType.CashLocalAgent</a:t>
                      </a:r>
                      <a:r>
                        <a:rPr lang="en-GB" sz="1000" dirty="0"/>
                        <a:t>).Bic == </a:t>
                      </a:r>
                      <a:r>
                        <a:rPr lang="en-GB" sz="1000" dirty="0" err="1"/>
                        <a:t>this.GetChain</a:t>
                      </a:r>
                      <a:r>
                        <a:rPr lang="en-GB" sz="1000" dirty="0"/>
                        <a:t>(</a:t>
                      </a:r>
                      <a:r>
                        <a:rPr lang="en-GB" sz="1000" dirty="0" err="1"/>
                        <a:t>com.iMeta.Assassin.Model.Core.StepType.CashCustodian</a:t>
                      </a:r>
                      <a:r>
                        <a:rPr lang="en-GB" sz="1000" dirty="0"/>
                        <a:t>).Bic &amp;&amp; </a:t>
                      </a:r>
                      <a:r>
                        <a:rPr lang="en-GB" sz="1000" dirty="0" err="1"/>
                        <a:t>this.GetChain</a:t>
                      </a:r>
                      <a:r>
                        <a:rPr lang="en-GB" sz="1000" dirty="0"/>
                        <a:t>(</a:t>
                      </a:r>
                      <a:r>
                        <a:rPr lang="en-GB" sz="1000" dirty="0" err="1"/>
                        <a:t>com.iMeta.Assassin.Model.Core.StepType.CashLocalAgent</a:t>
                      </a:r>
                      <a:r>
                        <a:rPr lang="en-GB" sz="1000" dirty="0"/>
                        <a:t>).</a:t>
                      </a:r>
                      <a:r>
                        <a:rPr lang="en-GB" sz="1000" dirty="0" err="1"/>
                        <a:t>IdentifierType.Oid</a:t>
                      </a:r>
                      <a:r>
                        <a:rPr lang="en-GB" sz="1000" dirty="0"/>
                        <a:t> == </a:t>
                      </a:r>
                      <a:r>
                        <a:rPr lang="en-GB" sz="1000" dirty="0" err="1"/>
                        <a:t>this.GetChain</a:t>
                      </a:r>
                      <a:r>
                        <a:rPr lang="en-GB" sz="1000" dirty="0"/>
                        <a:t>(</a:t>
                      </a:r>
                      <a:r>
                        <a:rPr lang="en-GB" sz="1000" dirty="0" err="1"/>
                        <a:t>com.iMeta.Assassin.Model.Core.StepType.CashCustodian</a:t>
                      </a:r>
                      <a:r>
                        <a:rPr lang="en-GB" sz="1000" dirty="0"/>
                        <a:t>).</a:t>
                      </a:r>
                      <a:r>
                        <a:rPr lang="en-GB" sz="1000" dirty="0" err="1"/>
                        <a:t>IdentifierType.Oid</a:t>
                      </a:r>
                      <a:r>
                        <a:rPr lang="en-GB" sz="1000" dirty="0"/>
                        <a:t> &amp;&amp; </a:t>
                      </a:r>
                      <a:r>
                        <a:rPr lang="en-GB" sz="1000" dirty="0" err="1"/>
                        <a:t>this.GetChain</a:t>
                      </a:r>
                      <a:r>
                        <a:rPr lang="en-GB" sz="1000" dirty="0"/>
                        <a:t>(</a:t>
                      </a:r>
                      <a:r>
                        <a:rPr lang="en-GB" sz="1000" dirty="0" err="1"/>
                        <a:t>com.iMeta.Assassin.Model.Core.StepType.CashLocalAgent</a:t>
                      </a:r>
                      <a:r>
                        <a:rPr lang="en-GB" sz="1000" dirty="0"/>
                        <a:t>).</a:t>
                      </a:r>
                      <a:r>
                        <a:rPr lang="en-GB" sz="1000" dirty="0" err="1"/>
                        <a:t>AccountNumber</a:t>
                      </a:r>
                      <a:r>
                        <a:rPr lang="en-GB" sz="1000" dirty="0"/>
                        <a:t> == </a:t>
                      </a:r>
                      <a:r>
                        <a:rPr lang="en-GB" sz="1000" dirty="0" err="1"/>
                        <a:t>this.GetChain</a:t>
                      </a:r>
                      <a:r>
                        <a:rPr lang="en-GB" sz="1000" dirty="0"/>
                        <a:t>(</a:t>
                      </a:r>
                      <a:r>
                        <a:rPr lang="en-GB" sz="1000" dirty="0" err="1"/>
                        <a:t>com.iMeta.Assassin.Model.Core.StepType.CashCustodian</a:t>
                      </a:r>
                      <a:r>
                        <a:rPr lang="en-GB" sz="1000" dirty="0"/>
                        <a:t>).</a:t>
                      </a:r>
                      <a:r>
                        <a:rPr lang="en-GB" sz="1000" dirty="0" err="1"/>
                        <a:t>AccountNumber</a:t>
                      </a:r>
                      <a:r>
                        <a:rPr lang="en-GB" sz="1000" dirty="0"/>
                        <a:t> &amp;&amp; </a:t>
                      </a:r>
                      <a:r>
                        <a:rPr lang="en-GB" sz="1000" dirty="0" err="1"/>
                        <a:t>this.GetChain</a:t>
                      </a:r>
                      <a:r>
                        <a:rPr lang="en-GB" sz="1000" dirty="0"/>
                        <a:t>(</a:t>
                      </a:r>
                      <a:r>
                        <a:rPr lang="en-GB" sz="1000" dirty="0" err="1"/>
                        <a:t>com.iMeta.Assassin.Model.Core.StepType.CashLocalAgent</a:t>
                      </a:r>
                      <a:r>
                        <a:rPr lang="en-GB" sz="1000" dirty="0"/>
                        <a:t>).</a:t>
                      </a:r>
                      <a:r>
                        <a:rPr lang="en-GB" sz="1000" dirty="0" err="1"/>
                        <a:t>SubAccountNumber</a:t>
                      </a:r>
                      <a:r>
                        <a:rPr lang="en-GB" sz="1000" dirty="0"/>
                        <a:t> == </a:t>
                      </a:r>
                      <a:r>
                        <a:rPr lang="en-GB" sz="1000" dirty="0" err="1"/>
                        <a:t>this.GetChain</a:t>
                      </a:r>
                      <a:r>
                        <a:rPr lang="en-GB" sz="1000" dirty="0"/>
                        <a:t>(</a:t>
                      </a:r>
                      <a:r>
                        <a:rPr lang="en-GB" sz="1000" dirty="0" err="1"/>
                        <a:t>com.iMeta.Assassin.Model.Core.StepType.CashCustodian</a:t>
                      </a:r>
                      <a:r>
                        <a:rPr lang="en-GB" sz="1000" dirty="0"/>
                        <a:t>).</a:t>
                      </a:r>
                      <a:r>
                        <a:rPr lang="en-GB" sz="1000" dirty="0" err="1"/>
                        <a:t>SubAccountNumber</a:t>
                      </a:r>
                      <a:endParaRPr lang="en-GB" sz="1000" dirty="0"/>
                    </a:p>
                  </a:txBody>
                  <a:tcPr/>
                </a:tc>
                <a:tc>
                  <a:txBody>
                    <a:bodyPr/>
                    <a:lstStyle/>
                    <a:p>
                      <a:r>
                        <a:rPr lang="en-GB" sz="1000" dirty="0" err="1"/>
                        <a:t>this.RemoveChain</a:t>
                      </a:r>
                      <a:r>
                        <a:rPr lang="en-GB" sz="1000" dirty="0"/>
                        <a:t>(</a:t>
                      </a:r>
                      <a:r>
                        <a:rPr lang="en-GB" sz="1000" dirty="0" err="1"/>
                        <a:t>com.iMeta.Assassin.Model.Core.StepType.CashLocalAgent</a:t>
                      </a:r>
                      <a:r>
                        <a:rPr lang="en-GB" sz="1000" dirty="0"/>
                        <a:t>)</a:t>
                      </a:r>
                    </a:p>
                    <a:p>
                      <a:r>
                        <a:rPr lang="en-GB" sz="1000" dirty="0" err="1"/>
                        <a:t>this.Validation.SetToRevalidate</a:t>
                      </a:r>
                      <a:r>
                        <a:rPr lang="en-GB" sz="1000" dirty="0"/>
                        <a:t>()</a:t>
                      </a:r>
                    </a:p>
                  </a:txBody>
                  <a:tcPr/>
                </a:tc>
                <a:extLst>
                  <a:ext uri="{0D108BD9-81ED-4DB2-BD59-A6C34878D82A}">
                    <a16:rowId xmlns:a16="http://schemas.microsoft.com/office/drawing/2014/main" val="175025049"/>
                  </a:ext>
                </a:extLst>
              </a:tr>
              <a:tr h="370840">
                <a:tc>
                  <a:txBody>
                    <a:bodyPr/>
                    <a:lstStyle/>
                    <a:p>
                      <a:r>
                        <a:rPr lang="en-GB" sz="1000" dirty="0"/>
                        <a:t>convert 2 level clearing to 1 level clearing non-cash </a:t>
                      </a:r>
                      <a:r>
                        <a:rPr lang="en-GB" sz="1000" dirty="0" err="1"/>
                        <a:t>ssi</a:t>
                      </a:r>
                      <a:endParaRPr lang="en-GB" sz="1000" dirty="0"/>
                    </a:p>
                  </a:txBody>
                  <a:tcPr/>
                </a:tc>
                <a:tc>
                  <a:txBody>
                    <a:bodyPr/>
                    <a:lstStyle/>
                    <a:p>
                      <a:r>
                        <a:rPr lang="en-GB" sz="1000" dirty="0"/>
                        <a:t>0</a:t>
                      </a:r>
                    </a:p>
                  </a:txBody>
                  <a:tcPr/>
                </a:tc>
                <a:tc>
                  <a:txBody>
                    <a:bodyPr/>
                    <a:lstStyle/>
                    <a:p>
                      <a:r>
                        <a:rPr lang="en-GB" sz="1000" dirty="0"/>
                        <a:t>Never</a:t>
                      </a:r>
                    </a:p>
                  </a:txBody>
                  <a:tcPr/>
                </a:tc>
                <a:tc>
                  <a:txBody>
                    <a:bodyPr/>
                    <a:lstStyle/>
                    <a:p>
                      <a:r>
                        <a:rPr lang="en-GB" sz="1000" dirty="0" err="1"/>
                        <a:t>this.Ssi.SettlementType</a:t>
                      </a:r>
                      <a:r>
                        <a:rPr lang="en-GB" sz="1000" dirty="0"/>
                        <a:t> == </a:t>
                      </a:r>
                      <a:r>
                        <a:rPr lang="en-GB" sz="1000" dirty="0" err="1"/>
                        <a:t>com.iMeta.Assassin.Model.Core.SettlementType.NON_CASH</a:t>
                      </a:r>
                      <a:r>
                        <a:rPr lang="en-GB" sz="1000" dirty="0"/>
                        <a:t> &amp;&amp; </a:t>
                      </a:r>
                      <a:r>
                        <a:rPr lang="en-GB" sz="1000" dirty="0" err="1"/>
                        <a:t>this.GetChain</a:t>
                      </a:r>
                      <a:r>
                        <a:rPr lang="en-GB" sz="1000" dirty="0"/>
                        <a:t>(</a:t>
                      </a:r>
                      <a:r>
                        <a:rPr lang="en-GB" sz="1000" dirty="0" err="1"/>
                        <a:t>com.iMeta.Assassin.Model.Core.StepType.NonCashDeagReag</a:t>
                      </a:r>
                      <a:r>
                        <a:rPr lang="en-GB" sz="1000" dirty="0"/>
                        <a:t>) != null &amp;&amp; </a:t>
                      </a:r>
                      <a:r>
                        <a:rPr lang="en-GB" sz="1000" dirty="0" err="1"/>
                        <a:t>this.GetChain</a:t>
                      </a:r>
                      <a:r>
                        <a:rPr lang="en-GB" sz="1000" dirty="0"/>
                        <a:t>(</a:t>
                      </a:r>
                      <a:r>
                        <a:rPr lang="en-GB" sz="1000" dirty="0" err="1"/>
                        <a:t>com.iMeta.Assassin.Model.Core.StepType.NonCashDecuRecu</a:t>
                      </a:r>
                      <a:r>
                        <a:rPr lang="en-GB" sz="1000" dirty="0"/>
                        <a:t>) != null &amp;&amp; </a:t>
                      </a:r>
                      <a:r>
                        <a:rPr lang="en-GB" sz="1000" dirty="0" err="1"/>
                        <a:t>this.GetChain</a:t>
                      </a:r>
                      <a:r>
                        <a:rPr lang="en-GB" sz="1000" dirty="0"/>
                        <a:t>(</a:t>
                      </a:r>
                      <a:r>
                        <a:rPr lang="en-GB" sz="1000" dirty="0" err="1"/>
                        <a:t>com.iMeta.Assassin.Model.Core.StepType.NonCashDeagReag</a:t>
                      </a:r>
                      <a:r>
                        <a:rPr lang="en-GB" sz="1000" dirty="0"/>
                        <a:t>).Bic == </a:t>
                      </a:r>
                      <a:r>
                        <a:rPr lang="en-GB" sz="1000" dirty="0" err="1"/>
                        <a:t>this.GetChain</a:t>
                      </a:r>
                      <a:r>
                        <a:rPr lang="en-GB" sz="1000" dirty="0"/>
                        <a:t>(</a:t>
                      </a:r>
                      <a:r>
                        <a:rPr lang="en-GB" sz="1000" dirty="0" err="1"/>
                        <a:t>com.iMeta.Assassin.Model.Core.StepType.NonCashDecuRecu</a:t>
                      </a:r>
                      <a:r>
                        <a:rPr lang="en-GB" sz="1000" dirty="0"/>
                        <a:t>).Bic &amp;&amp; </a:t>
                      </a:r>
                      <a:r>
                        <a:rPr lang="en-GB" sz="1000" dirty="0" err="1"/>
                        <a:t>this.GetChain</a:t>
                      </a:r>
                      <a:r>
                        <a:rPr lang="en-GB" sz="1000" dirty="0"/>
                        <a:t>(</a:t>
                      </a:r>
                      <a:r>
                        <a:rPr lang="en-GB" sz="1000" dirty="0" err="1"/>
                        <a:t>com.iMeta.Assassin.Model.Core.StepType.NonCashDeagReag</a:t>
                      </a:r>
                      <a:r>
                        <a:rPr lang="en-GB" sz="1000" dirty="0"/>
                        <a:t>).</a:t>
                      </a:r>
                      <a:r>
                        <a:rPr lang="en-GB" sz="1000" dirty="0" err="1"/>
                        <a:t>IdentifierType.Oid</a:t>
                      </a:r>
                      <a:r>
                        <a:rPr lang="en-GB" sz="1000" dirty="0"/>
                        <a:t> == </a:t>
                      </a:r>
                      <a:r>
                        <a:rPr lang="en-GB" sz="1000" dirty="0" err="1"/>
                        <a:t>this.GetChain</a:t>
                      </a:r>
                      <a:r>
                        <a:rPr lang="en-GB" sz="1000" dirty="0"/>
                        <a:t>(</a:t>
                      </a:r>
                      <a:r>
                        <a:rPr lang="en-GB" sz="1000" dirty="0" err="1"/>
                        <a:t>com.iMeta.Assassin.Model.Core.StepType.NonCashDecuRecu</a:t>
                      </a:r>
                      <a:r>
                        <a:rPr lang="en-GB" sz="1000" dirty="0"/>
                        <a:t>).</a:t>
                      </a:r>
                      <a:r>
                        <a:rPr lang="en-GB" sz="1000" dirty="0" err="1"/>
                        <a:t>IdentifierType.Oid</a:t>
                      </a:r>
                      <a:r>
                        <a:rPr lang="en-GB" sz="1000" dirty="0"/>
                        <a:t> &amp;&amp; </a:t>
                      </a:r>
                      <a:r>
                        <a:rPr lang="en-GB" sz="1000" dirty="0" err="1"/>
                        <a:t>this.GetChain</a:t>
                      </a:r>
                      <a:r>
                        <a:rPr lang="en-GB" sz="1000" dirty="0"/>
                        <a:t>(</a:t>
                      </a:r>
                      <a:r>
                        <a:rPr lang="en-GB" sz="1000" dirty="0" err="1"/>
                        <a:t>com.iMeta.Assassin.Model.Core.StepType.NonCashDeagReag</a:t>
                      </a:r>
                      <a:r>
                        <a:rPr lang="en-GB" sz="1000" dirty="0"/>
                        <a:t>).</a:t>
                      </a:r>
                      <a:r>
                        <a:rPr lang="en-GB" sz="1000" dirty="0" err="1"/>
                        <a:t>AccountNumber</a:t>
                      </a:r>
                      <a:r>
                        <a:rPr lang="en-GB" sz="1000" dirty="0"/>
                        <a:t> == </a:t>
                      </a:r>
                      <a:r>
                        <a:rPr lang="en-GB" sz="1000" dirty="0" err="1"/>
                        <a:t>this.GetChain</a:t>
                      </a:r>
                      <a:r>
                        <a:rPr lang="en-GB" sz="1000" dirty="0"/>
                        <a:t>(</a:t>
                      </a:r>
                      <a:r>
                        <a:rPr lang="en-GB" sz="1000" dirty="0" err="1"/>
                        <a:t>com.iMeta.Assassin.Model.Core.StepType.NonCashDecuRecu</a:t>
                      </a:r>
                      <a:r>
                        <a:rPr lang="en-GB" sz="1000" dirty="0"/>
                        <a:t>).</a:t>
                      </a:r>
                      <a:r>
                        <a:rPr lang="en-GB" sz="1000" dirty="0" err="1"/>
                        <a:t>AccountNumber</a:t>
                      </a:r>
                      <a:r>
                        <a:rPr lang="en-GB" sz="1000" dirty="0"/>
                        <a:t> &amp;&amp; </a:t>
                      </a:r>
                      <a:r>
                        <a:rPr lang="en-GB" sz="1000" dirty="0" err="1"/>
                        <a:t>this.GetChain</a:t>
                      </a:r>
                      <a:r>
                        <a:rPr lang="en-GB" sz="1000" dirty="0"/>
                        <a:t>(</a:t>
                      </a:r>
                      <a:r>
                        <a:rPr lang="en-GB" sz="1000" dirty="0" err="1"/>
                        <a:t>com.iMeta.Assassin.Model.Core.StepType.NonCashDeagReag</a:t>
                      </a:r>
                      <a:r>
                        <a:rPr lang="en-GB" sz="1000" dirty="0"/>
                        <a:t>).</a:t>
                      </a:r>
                      <a:r>
                        <a:rPr lang="en-GB" sz="1000" dirty="0" err="1"/>
                        <a:t>SubAccountNumber</a:t>
                      </a:r>
                      <a:r>
                        <a:rPr lang="en-GB" sz="1000" dirty="0"/>
                        <a:t> == </a:t>
                      </a:r>
                      <a:r>
                        <a:rPr lang="en-GB" sz="1000" dirty="0" err="1"/>
                        <a:t>this.GetChain</a:t>
                      </a:r>
                      <a:r>
                        <a:rPr lang="en-GB" sz="1000" dirty="0"/>
                        <a:t>(</a:t>
                      </a:r>
                      <a:r>
                        <a:rPr lang="en-GB" sz="1000" dirty="0" err="1"/>
                        <a:t>com.iMeta.Assassin.Model.Core.StepType.NonCashDecuRecu</a:t>
                      </a:r>
                      <a:r>
                        <a:rPr lang="en-GB" sz="1000" dirty="0"/>
                        <a:t>).</a:t>
                      </a:r>
                      <a:r>
                        <a:rPr lang="en-GB" sz="1000" dirty="0" err="1"/>
                        <a:t>SubAccountNumber</a:t>
                      </a:r>
                      <a:endParaRPr lang="en-GB" sz="1000" dirty="0"/>
                    </a:p>
                  </a:txBody>
                  <a:tcPr/>
                </a:tc>
                <a:tc>
                  <a:txBody>
                    <a:bodyPr/>
                    <a:lstStyle/>
                    <a:p>
                      <a:r>
                        <a:rPr lang="en-GB" sz="1000" dirty="0" err="1"/>
                        <a:t>this.RemoveChain</a:t>
                      </a:r>
                      <a:r>
                        <a:rPr lang="en-GB" sz="1000" dirty="0"/>
                        <a:t>(</a:t>
                      </a:r>
                      <a:r>
                        <a:rPr lang="en-GB" sz="1000" dirty="0" err="1"/>
                        <a:t>com.iMeta.Assassin.Model.Core.StepType.NonCashDecuRecu</a:t>
                      </a:r>
                      <a:r>
                        <a:rPr lang="en-GB" sz="1000" dirty="0"/>
                        <a:t>)</a:t>
                      </a:r>
                    </a:p>
                    <a:p>
                      <a:r>
                        <a:rPr lang="en-GB" sz="1000" dirty="0" err="1"/>
                        <a:t>this.Validation.SetToRevalidate</a:t>
                      </a:r>
                      <a:r>
                        <a:rPr lang="en-GB" sz="1000" dirty="0"/>
                        <a:t>()</a:t>
                      </a:r>
                    </a:p>
                  </a:txBody>
                  <a:tcPr/>
                </a:tc>
                <a:extLst>
                  <a:ext uri="{0D108BD9-81ED-4DB2-BD59-A6C34878D82A}">
                    <a16:rowId xmlns:a16="http://schemas.microsoft.com/office/drawing/2014/main" val="8696132"/>
                  </a:ext>
                </a:extLst>
              </a:tr>
            </a:tbl>
          </a:graphicData>
        </a:graphic>
      </p:graphicFrame>
      <p:pic>
        <p:nvPicPr>
          <p:cNvPr id="5" name="Picture 4"/>
          <p:cNvPicPr>
            <a:picLocks noChangeAspect="1"/>
          </p:cNvPicPr>
          <p:nvPr/>
        </p:nvPicPr>
        <p:blipFill>
          <a:blip r:embed="rId2"/>
          <a:stretch>
            <a:fillRect/>
          </a:stretch>
        </p:blipFill>
        <p:spPr>
          <a:xfrm>
            <a:off x="292098" y="2328600"/>
            <a:ext cx="9496425" cy="752475"/>
          </a:xfrm>
          <a:prstGeom prst="rect">
            <a:avLst/>
          </a:prstGeom>
        </p:spPr>
      </p:pic>
      <p:sp>
        <p:nvSpPr>
          <p:cNvPr id="6" name="Rectangle 5"/>
          <p:cNvSpPr/>
          <p:nvPr/>
        </p:nvSpPr>
        <p:spPr>
          <a:xfrm>
            <a:off x="6921795" y="2310710"/>
            <a:ext cx="935665" cy="7703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2579399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044" y="1152849"/>
            <a:ext cx="9025114" cy="885814"/>
          </a:xfrm>
        </p:spPr>
        <p:txBody>
          <a:bodyPr>
            <a:noAutofit/>
          </a:bodyPr>
          <a:lstStyle/>
          <a:p>
            <a:r>
              <a:rPr lang="en-GB" sz="3600" dirty="0"/>
              <a:t>Using workflow rules for setting Market Filters </a:t>
            </a:r>
          </a:p>
        </p:txBody>
      </p:sp>
      <p:sp>
        <p:nvSpPr>
          <p:cNvPr id="3" name="Content Placeholder 2"/>
          <p:cNvSpPr>
            <a:spLocks noGrp="1"/>
          </p:cNvSpPr>
          <p:nvPr>
            <p:ph idx="1"/>
          </p:nvPr>
        </p:nvSpPr>
        <p:spPr>
          <a:xfrm>
            <a:off x="1096962" y="2369345"/>
            <a:ext cx="7886700" cy="1254464"/>
          </a:xfrm>
        </p:spPr>
        <p:txBody>
          <a:bodyPr>
            <a:normAutofit/>
          </a:bodyPr>
          <a:lstStyle/>
          <a:p>
            <a:r>
              <a:rPr lang="en-GB" sz="2000" dirty="0"/>
              <a:t>The Market Filters set on a trading account directly drive what SSIs are retrieved from Alert for that trading account</a:t>
            </a:r>
          </a:p>
          <a:p>
            <a:r>
              <a:rPr lang="en-GB" sz="2000" dirty="0"/>
              <a:t>For SCB market filters are only applicable on trading accounts (select </a:t>
            </a:r>
            <a:r>
              <a:rPr lang="en-GB" sz="2000" dirty="0" err="1"/>
              <a:t>ForType</a:t>
            </a:r>
            <a:r>
              <a:rPr lang="en-GB" sz="2000" dirty="0"/>
              <a:t>=</a:t>
            </a:r>
            <a:r>
              <a:rPr lang="en-GB" sz="2000" dirty="0" err="1"/>
              <a:t>TradingAccount</a:t>
            </a:r>
            <a:r>
              <a:rPr lang="en-GB" sz="2000" dirty="0"/>
              <a:t>)</a:t>
            </a:r>
          </a:p>
        </p:txBody>
      </p:sp>
      <p:graphicFrame>
        <p:nvGraphicFramePr>
          <p:cNvPr id="5" name="Table 4"/>
          <p:cNvGraphicFramePr>
            <a:graphicFrameLocks noGrp="1"/>
          </p:cNvGraphicFramePr>
          <p:nvPr>
            <p:extLst>
              <p:ext uri="{D42A27DB-BD31-4B8C-83A1-F6EECF244321}">
                <p14:modId xmlns:p14="http://schemas.microsoft.com/office/powerpoint/2010/main" val="3197854450"/>
              </p:ext>
            </p:extLst>
          </p:nvPr>
        </p:nvGraphicFramePr>
        <p:xfrm>
          <a:off x="485226" y="3918873"/>
          <a:ext cx="9232932" cy="3135963"/>
        </p:xfrm>
        <a:graphic>
          <a:graphicData uri="http://schemas.openxmlformats.org/drawingml/2006/table">
            <a:tbl>
              <a:tblPr firstRow="1" bandRow="1">
                <a:tableStyleId>{5C22544A-7EE6-4342-B048-85BDC9FD1C3A}</a:tableStyleId>
              </a:tblPr>
              <a:tblGrid>
                <a:gridCol w="4439301">
                  <a:extLst>
                    <a:ext uri="{9D8B030D-6E8A-4147-A177-3AD203B41FA5}">
                      <a16:colId xmlns:a16="http://schemas.microsoft.com/office/drawing/2014/main" val="20000"/>
                    </a:ext>
                  </a:extLst>
                </a:gridCol>
                <a:gridCol w="4793631">
                  <a:extLst>
                    <a:ext uri="{9D8B030D-6E8A-4147-A177-3AD203B41FA5}">
                      <a16:colId xmlns:a16="http://schemas.microsoft.com/office/drawing/2014/main" val="20001"/>
                    </a:ext>
                  </a:extLst>
                </a:gridCol>
              </a:tblGrid>
              <a:tr h="701054">
                <a:tc>
                  <a:txBody>
                    <a:bodyPr/>
                    <a:lstStyle/>
                    <a:p>
                      <a:r>
                        <a:rPr lang="en-GB" sz="1800" baseline="0" dirty="0">
                          <a:solidFill>
                            <a:schemeClr val="bg1"/>
                          </a:solidFill>
                          <a:effectLst/>
                          <a:latin typeface="+mn-lt"/>
                        </a:rPr>
                        <a:t>Method accessible via: </a:t>
                      </a:r>
                      <a:r>
                        <a:rPr lang="en-GB" sz="1800" dirty="0">
                          <a:solidFill>
                            <a:schemeClr val="bg1"/>
                          </a:solidFill>
                          <a:effectLst/>
                          <a:latin typeface="+mn-lt"/>
                        </a:rPr>
                        <a:t>this.MarketFilters.</a:t>
                      </a:r>
                      <a:r>
                        <a:rPr lang="en-GB" sz="1800" baseline="0" dirty="0">
                          <a:solidFill>
                            <a:schemeClr val="bg1"/>
                          </a:solidFill>
                          <a:effectLst/>
                          <a:latin typeface="+mn-lt"/>
                        </a:rPr>
                        <a:t>*   </a:t>
                      </a:r>
                      <a:endParaRPr lang="en-GB" sz="1800" dirty="0">
                        <a:solidFill>
                          <a:schemeClr val="bg1"/>
                        </a:solidFill>
                        <a:latin typeface="+mn-lt"/>
                      </a:endParaRPr>
                    </a:p>
                  </a:txBody>
                  <a:tcPr/>
                </a:tc>
                <a:tc>
                  <a:txBody>
                    <a:bodyPr/>
                    <a:lstStyle/>
                    <a:p>
                      <a:r>
                        <a:rPr lang="en-GB" sz="1800" dirty="0">
                          <a:solidFill>
                            <a:schemeClr val="bg1"/>
                          </a:solidFill>
                          <a:latin typeface="+mn-lt"/>
                        </a:rPr>
                        <a:t>Description</a:t>
                      </a:r>
                    </a:p>
                  </a:txBody>
                  <a:tcPr/>
                </a:tc>
                <a:extLst>
                  <a:ext uri="{0D108BD9-81ED-4DB2-BD59-A6C34878D82A}">
                    <a16:rowId xmlns:a16="http://schemas.microsoft.com/office/drawing/2014/main" val="10000"/>
                  </a:ext>
                </a:extLst>
              </a:tr>
              <a:tr h="911787">
                <a:tc>
                  <a:txBody>
                    <a:bodyPr/>
                    <a:lstStyle/>
                    <a:p>
                      <a:r>
                        <a:rPr lang="en-GB" sz="1800" dirty="0" err="1">
                          <a:solidFill>
                            <a:schemeClr val="tx1"/>
                          </a:solidFill>
                        </a:rPr>
                        <a:t>EnsureHasFilterSet</a:t>
                      </a:r>
                      <a:r>
                        <a:rPr lang="en-GB" sz="1800" dirty="0">
                          <a:solidFill>
                            <a:schemeClr val="tx1"/>
                          </a:solidFill>
                        </a:rPr>
                        <a:t>(string </a:t>
                      </a:r>
                      <a:r>
                        <a:rPr lang="en-GB" sz="1800" dirty="0" err="1">
                          <a:solidFill>
                            <a:schemeClr val="tx1"/>
                          </a:solidFill>
                        </a:rPr>
                        <a:t>filterSetName</a:t>
                      </a:r>
                      <a:r>
                        <a:rPr lang="en-GB" sz="1800" dirty="0">
                          <a:solidFill>
                            <a:schemeClr val="tx1"/>
                          </a:solidFill>
                        </a:rPr>
                        <a:t>)</a:t>
                      </a:r>
                    </a:p>
                  </a:txBody>
                  <a:tcPr marL="9525" marR="9525" marT="9525" marB="0" anchor="ctr"/>
                </a:tc>
                <a:tc>
                  <a:txBody>
                    <a:bodyPr/>
                    <a:lstStyle/>
                    <a:p>
                      <a:pPr algn="l" fontAlgn="ctr"/>
                      <a:r>
                        <a:rPr lang="en-GB" sz="1800" b="0" i="0" u="none" strike="noStrike" dirty="0">
                          <a:solidFill>
                            <a:schemeClr val="tx1"/>
                          </a:solidFill>
                          <a:effectLst/>
                          <a:latin typeface="+mn-lt"/>
                        </a:rPr>
                        <a:t>Determines if a Trading Account has an association to the </a:t>
                      </a:r>
                      <a:r>
                        <a:rPr lang="en-GB" sz="1800" b="0" i="0" u="none" strike="noStrike" dirty="0" err="1">
                          <a:solidFill>
                            <a:schemeClr val="tx1"/>
                          </a:solidFill>
                          <a:effectLst/>
                          <a:latin typeface="+mn-lt"/>
                        </a:rPr>
                        <a:t>MarketFilterSet</a:t>
                      </a:r>
                      <a:r>
                        <a:rPr lang="en-GB" sz="1800" b="0" i="0" u="none" strike="noStrike" dirty="0">
                          <a:solidFill>
                            <a:schemeClr val="tx1"/>
                          </a:solidFill>
                          <a:effectLst/>
                          <a:latin typeface="+mn-lt"/>
                        </a:rPr>
                        <a:t> with the given name and if not adds the association</a:t>
                      </a:r>
                    </a:p>
                  </a:txBody>
                  <a:tcPr marL="9525" marR="9525" marT="9525" marB="0" anchor="ctr"/>
                </a:tc>
                <a:extLst>
                  <a:ext uri="{0D108BD9-81ED-4DB2-BD59-A6C34878D82A}">
                    <a16:rowId xmlns:a16="http://schemas.microsoft.com/office/drawing/2014/main" val="10001"/>
                  </a:ext>
                </a:extLst>
              </a:tr>
              <a:tr h="911787">
                <a:tc>
                  <a:txBody>
                    <a:bodyPr/>
                    <a:lstStyle/>
                    <a:p>
                      <a:r>
                        <a:rPr lang="en-GB" sz="1800" dirty="0" err="1">
                          <a:solidFill>
                            <a:schemeClr val="tx1"/>
                          </a:solidFill>
                        </a:rPr>
                        <a:t>HaveMarketFilersChangedSincePreviousApproved</a:t>
                      </a:r>
                      <a:r>
                        <a:rPr lang="en-GB" sz="1800" dirty="0">
                          <a:solidFill>
                            <a:schemeClr val="tx1"/>
                          </a:solidFill>
                        </a:rPr>
                        <a:t>()</a:t>
                      </a:r>
                    </a:p>
                  </a:txBody>
                  <a:tcPr marL="9525" marR="9525" marT="9525" marB="0" anchor="ctr"/>
                </a:tc>
                <a:tc>
                  <a:txBody>
                    <a:bodyPr/>
                    <a:lstStyle/>
                    <a:p>
                      <a:pPr algn="l" fontAlgn="ctr"/>
                      <a:r>
                        <a:rPr lang="en-GB" sz="1800" b="0" i="0" u="none" strike="noStrike" dirty="0">
                          <a:solidFill>
                            <a:schemeClr val="tx1"/>
                          </a:solidFill>
                          <a:effectLst/>
                          <a:latin typeface="+mn-lt"/>
                        </a:rPr>
                        <a:t>Checks whether the Market Filter configuration on the Trading Account has changed by this application of workflow rules.</a:t>
                      </a:r>
                    </a:p>
                  </a:txBody>
                  <a:tcPr marL="9525" marR="9525" marT="9525" marB="0" anchor="ctr"/>
                </a:tc>
                <a:extLst>
                  <a:ext uri="{0D108BD9-81ED-4DB2-BD59-A6C34878D82A}">
                    <a16:rowId xmlns:a16="http://schemas.microsoft.com/office/drawing/2014/main" val="10002"/>
                  </a:ext>
                </a:extLst>
              </a:tr>
              <a:tr h="611335">
                <a:tc>
                  <a:txBody>
                    <a:bodyPr/>
                    <a:lstStyle/>
                    <a:p>
                      <a:r>
                        <a:rPr lang="en-GB" sz="1800" dirty="0" err="1">
                          <a:solidFill>
                            <a:schemeClr val="tx1"/>
                          </a:solidFill>
                        </a:rPr>
                        <a:t>RemoveFilterSet</a:t>
                      </a:r>
                      <a:r>
                        <a:rPr lang="en-GB" sz="1800" dirty="0">
                          <a:solidFill>
                            <a:schemeClr val="tx1"/>
                          </a:solidFill>
                        </a:rPr>
                        <a:t>(string </a:t>
                      </a:r>
                      <a:r>
                        <a:rPr lang="en-GB" sz="1800" dirty="0" err="1">
                          <a:solidFill>
                            <a:schemeClr val="tx1"/>
                          </a:solidFill>
                        </a:rPr>
                        <a:t>filterSetName</a:t>
                      </a:r>
                      <a:r>
                        <a:rPr lang="en-GB" sz="1800" dirty="0">
                          <a:solidFill>
                            <a:schemeClr val="tx1"/>
                          </a:solidFill>
                        </a:rPr>
                        <a:t>)</a:t>
                      </a:r>
                    </a:p>
                  </a:txBody>
                  <a:tcPr marL="9525" marR="9525" marT="9525" marB="0" anchor="ctr"/>
                </a:tc>
                <a:tc>
                  <a:txBody>
                    <a:bodyPr/>
                    <a:lstStyle/>
                    <a:p>
                      <a:pPr algn="l" fontAlgn="ctr"/>
                      <a:r>
                        <a:rPr lang="en-GB" sz="1800" b="0" i="0" u="none" strike="noStrike" dirty="0">
                          <a:solidFill>
                            <a:schemeClr val="tx1"/>
                          </a:solidFill>
                          <a:effectLst/>
                          <a:latin typeface="+mn-lt"/>
                        </a:rPr>
                        <a:t>Removes a </a:t>
                      </a:r>
                      <a:r>
                        <a:rPr lang="en-GB" sz="1800" b="0" i="0" u="none" strike="noStrike" dirty="0" err="1">
                          <a:solidFill>
                            <a:schemeClr val="tx1"/>
                          </a:solidFill>
                          <a:effectLst/>
                          <a:latin typeface="+mn-lt"/>
                        </a:rPr>
                        <a:t>MarketFilterSet</a:t>
                      </a:r>
                      <a:r>
                        <a:rPr lang="en-GB" sz="1800" b="0" i="0" u="none" strike="noStrike" dirty="0">
                          <a:solidFill>
                            <a:schemeClr val="tx1"/>
                          </a:solidFill>
                          <a:effectLst/>
                          <a:latin typeface="+mn-lt"/>
                        </a:rPr>
                        <a:t> association from the Trading Account by Name</a:t>
                      </a:r>
                    </a:p>
                  </a:txBody>
                  <a:tcPr marL="9525" marR="9525" marT="9525"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3142874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044" y="1152849"/>
            <a:ext cx="8950686" cy="885814"/>
          </a:xfrm>
        </p:spPr>
        <p:txBody>
          <a:bodyPr>
            <a:noAutofit/>
          </a:bodyPr>
          <a:lstStyle/>
          <a:p>
            <a:r>
              <a:rPr lang="en-GB" dirty="0"/>
              <a:t>Using workflow rules to prevent behaviour</a:t>
            </a:r>
          </a:p>
        </p:txBody>
      </p:sp>
      <p:sp>
        <p:nvSpPr>
          <p:cNvPr id="3" name="Content Placeholder 2"/>
          <p:cNvSpPr>
            <a:spLocks noGrp="1"/>
          </p:cNvSpPr>
          <p:nvPr>
            <p:ph idx="1"/>
          </p:nvPr>
        </p:nvSpPr>
        <p:spPr>
          <a:xfrm>
            <a:off x="693043" y="2200275"/>
            <a:ext cx="8769933" cy="4944804"/>
          </a:xfrm>
        </p:spPr>
        <p:txBody>
          <a:bodyPr>
            <a:normAutofit fontScale="62500" lnSpcReduction="20000"/>
          </a:bodyPr>
          <a:lstStyle/>
          <a:p>
            <a:pPr>
              <a:lnSpc>
                <a:spcPct val="120000"/>
              </a:lnSpc>
            </a:pPr>
            <a:r>
              <a:rPr lang="en-GB" dirty="0"/>
              <a:t>A number of workflow rules prevent services from setting data into data fields e.g.</a:t>
            </a:r>
          </a:p>
          <a:p>
            <a:pPr lvl="1">
              <a:lnSpc>
                <a:spcPct val="120000"/>
              </a:lnSpc>
            </a:pPr>
            <a:r>
              <a:rPr lang="en-GB" dirty="0"/>
              <a:t>Upstream</a:t>
            </a:r>
          </a:p>
          <a:p>
            <a:pPr lvl="1">
              <a:lnSpc>
                <a:spcPct val="120000"/>
              </a:lnSpc>
            </a:pPr>
            <a:r>
              <a:rPr lang="en-GB" dirty="0"/>
              <a:t>Alert</a:t>
            </a:r>
          </a:p>
          <a:p>
            <a:pPr>
              <a:lnSpc>
                <a:spcPct val="120000"/>
              </a:lnSpc>
            </a:pPr>
            <a:r>
              <a:rPr lang="en-GB" dirty="0"/>
              <a:t>Most of the time this behaviour is achieved using one of the following:</a:t>
            </a:r>
          </a:p>
          <a:p>
            <a:pPr marL="0" indent="0">
              <a:lnSpc>
                <a:spcPct val="120000"/>
              </a:lnSpc>
              <a:buNone/>
            </a:pPr>
            <a:r>
              <a:rPr lang="en-GB" dirty="0"/>
              <a:t>	</a:t>
            </a:r>
            <a:r>
              <a:rPr lang="en-GB" dirty="0" err="1"/>
              <a:t>this.PreventFieldSourceSetting</a:t>
            </a:r>
            <a:r>
              <a:rPr lang="en-GB" dirty="0"/>
              <a:t> = true</a:t>
            </a:r>
          </a:p>
          <a:p>
            <a:pPr marL="0" indent="0">
              <a:lnSpc>
                <a:spcPct val="120000"/>
              </a:lnSpc>
              <a:buNone/>
            </a:pPr>
            <a:r>
              <a:rPr lang="en-GB" dirty="0"/>
              <a:t>	</a:t>
            </a:r>
            <a:r>
              <a:rPr lang="en-GB" dirty="0" err="1"/>
              <a:t>this.Actions.PreventStateChange</a:t>
            </a:r>
            <a:r>
              <a:rPr lang="en-GB" dirty="0"/>
              <a:t> = true</a:t>
            </a:r>
          </a:p>
          <a:p>
            <a:pPr marL="0" indent="0">
              <a:lnSpc>
                <a:spcPct val="120000"/>
              </a:lnSpc>
              <a:buNone/>
            </a:pPr>
            <a:r>
              <a:rPr lang="en-GB" dirty="0"/>
              <a:t>	</a:t>
            </a:r>
            <a:r>
              <a:rPr lang="en-GB" dirty="0" err="1"/>
              <a:t>this.Actions.PreventAutoApproval</a:t>
            </a:r>
            <a:r>
              <a:rPr lang="en-GB" dirty="0"/>
              <a:t> = true</a:t>
            </a:r>
          </a:p>
          <a:p>
            <a:pPr>
              <a:lnSpc>
                <a:spcPct val="120000"/>
              </a:lnSpc>
            </a:pPr>
            <a:r>
              <a:rPr lang="en-GB" dirty="0"/>
              <a:t>These are applied by checking the current Editor:</a:t>
            </a:r>
          </a:p>
          <a:p>
            <a:pPr marL="0" indent="0">
              <a:lnSpc>
                <a:spcPct val="120000"/>
              </a:lnSpc>
              <a:buNone/>
            </a:pPr>
            <a:r>
              <a:rPr lang="en-GB" dirty="0"/>
              <a:t>	</a:t>
            </a:r>
            <a:r>
              <a:rPr lang="en-GB" dirty="0" err="1"/>
              <a:t>this.CurrentEditor</a:t>
            </a:r>
            <a:r>
              <a:rPr lang="en-GB" dirty="0"/>
              <a:t> == </a:t>
            </a:r>
            <a:r>
              <a:rPr lang="en-GB" dirty="0" err="1">
                <a:latin typeface="Consolas" panose="020B0609020204030204" pitchFamily="49" charset="0"/>
                <a:cs typeface="Consolas" panose="020B0609020204030204" pitchFamily="49" charset="0"/>
              </a:rPr>
              <a:t>com.iMeta.Assassin.Model.Core.Editor</a:t>
            </a:r>
            <a:r>
              <a:rPr lang="en-GB" dirty="0">
                <a:latin typeface="Consolas" panose="020B0609020204030204" pitchFamily="49" charset="0"/>
                <a:cs typeface="Consolas" panose="020B0609020204030204" pitchFamily="49" charset="0"/>
              </a:rPr>
              <a:t>.?</a:t>
            </a:r>
            <a:endParaRPr lang="en-GB" dirty="0"/>
          </a:p>
          <a:p>
            <a:pPr>
              <a:lnSpc>
                <a:spcPct val="120000"/>
              </a:lnSpc>
            </a:pPr>
            <a:endParaRPr lang="en-GB" dirty="0"/>
          </a:p>
          <a:p>
            <a:pPr>
              <a:lnSpc>
                <a:spcPct val="120000"/>
              </a:lnSpc>
            </a:pPr>
            <a:r>
              <a:rPr lang="en-GB" dirty="0"/>
              <a:t>Or checking the editor of a specific field:</a:t>
            </a:r>
          </a:p>
          <a:p>
            <a:pPr lvl="1">
              <a:lnSpc>
                <a:spcPct val="120000"/>
              </a:lnSpc>
            </a:pPr>
            <a:r>
              <a:rPr lang="en-GB" sz="2000" dirty="0" err="1">
                <a:latin typeface="Consolas" panose="020B0609020204030204" pitchFamily="49" charset="0"/>
                <a:cs typeface="Consolas" panose="020B0609020204030204" pitchFamily="49" charset="0"/>
              </a:rPr>
              <a:t>this.SystemCodes.Get</a:t>
            </a:r>
            <a:r>
              <a:rPr lang="en-GB" sz="2000" dirty="0">
                <a:latin typeface="Consolas" panose="020B0609020204030204" pitchFamily="49" charset="0"/>
                <a:cs typeface="Consolas" panose="020B0609020204030204" pitchFamily="49" charset="0"/>
              </a:rPr>
              <a:t>(“OPICS").Source == </a:t>
            </a:r>
            <a:r>
              <a:rPr lang="en-GB" sz="2000" dirty="0" err="1">
                <a:latin typeface="Consolas" panose="020B0609020204030204" pitchFamily="49" charset="0"/>
                <a:cs typeface="Consolas" panose="020B0609020204030204" pitchFamily="49" charset="0"/>
              </a:rPr>
              <a:t>com.iMeta.Assassin.Model.Core.Editor.Upstream</a:t>
            </a:r>
            <a:endParaRPr lang="en-GB" sz="2000" dirty="0">
              <a:latin typeface="Consolas" panose="020B0609020204030204" pitchFamily="49" charset="0"/>
              <a:cs typeface="Consolas" panose="020B0609020204030204" pitchFamily="49" charset="0"/>
            </a:endParaRPr>
          </a:p>
          <a:p>
            <a:pPr marL="457177" lvl="1" indent="0">
              <a:lnSpc>
                <a:spcPct val="120000"/>
              </a:lnSpc>
              <a:buNone/>
            </a:pPr>
            <a:r>
              <a:rPr lang="en-GB" sz="2000" dirty="0">
                <a:cs typeface="Consolas" panose="020B0609020204030204" pitchFamily="49" charset="0"/>
              </a:rPr>
              <a:t>OR</a:t>
            </a:r>
          </a:p>
          <a:p>
            <a:pPr lvl="1">
              <a:lnSpc>
                <a:spcPct val="120000"/>
              </a:lnSpc>
            </a:pPr>
            <a:r>
              <a:rPr lang="en-GB" sz="2000" dirty="0" err="1">
                <a:latin typeface="Consolas" panose="020B0609020204030204" pitchFamily="49" charset="0"/>
                <a:cs typeface="Consolas" panose="020B0609020204030204" pitchFamily="49" charset="0"/>
              </a:rPr>
              <a:t>this.Ssi.CountrySource</a:t>
            </a:r>
            <a:r>
              <a:rPr lang="en-GB" sz="2000" dirty="0">
                <a:latin typeface="Consolas" panose="020B0609020204030204" pitchFamily="49" charset="0"/>
                <a:cs typeface="Consolas" panose="020B0609020204030204" pitchFamily="49" charset="0"/>
              </a:rPr>
              <a:t> == </a:t>
            </a:r>
            <a:r>
              <a:rPr lang="en-GB" sz="2000" dirty="0" err="1">
                <a:latin typeface="Consolas" panose="020B0609020204030204" pitchFamily="49" charset="0"/>
                <a:cs typeface="Consolas" panose="020B0609020204030204" pitchFamily="49" charset="0"/>
              </a:rPr>
              <a:t>com.iMeta.Assassin.Model.Core.Editor.Manual</a:t>
            </a:r>
            <a:endParaRPr lang="en-GB" sz="2000" dirty="0">
              <a:latin typeface="Consolas" panose="020B0609020204030204" pitchFamily="49" charset="0"/>
              <a:cs typeface="Consolas" panose="020B0609020204030204" pitchFamily="49" charset="0"/>
            </a:endParaRPr>
          </a:p>
          <a:p>
            <a:pPr>
              <a:lnSpc>
                <a:spcPct val="120000"/>
              </a:lnSpc>
            </a:pPr>
            <a:endParaRPr lang="en-GB" dirty="0"/>
          </a:p>
          <a:p>
            <a:pPr>
              <a:lnSpc>
                <a:spcPct val="120000"/>
              </a:lnSpc>
            </a:pPr>
            <a:r>
              <a:rPr lang="en-GB" dirty="0"/>
              <a:t>To detect Alert SSIs you can use:</a:t>
            </a:r>
          </a:p>
          <a:p>
            <a:pPr lvl="1">
              <a:lnSpc>
                <a:spcPct val="120000"/>
              </a:lnSpc>
            </a:pPr>
            <a:r>
              <a:rPr lang="en-GB" sz="2000" dirty="0" err="1">
                <a:latin typeface="Consolas" panose="020B0609020204030204" pitchFamily="49" charset="0"/>
                <a:cs typeface="Consolas" panose="020B0609020204030204" pitchFamily="49" charset="0"/>
              </a:rPr>
              <a:t>this.DataObject.Core.DataSource</a:t>
            </a:r>
            <a:r>
              <a:rPr lang="en-GB" sz="2000" dirty="0">
                <a:latin typeface="Consolas" panose="020B0609020204030204" pitchFamily="49" charset="0"/>
                <a:cs typeface="Consolas" panose="020B0609020204030204" pitchFamily="49" charset="0"/>
              </a:rPr>
              <a:t> == </a:t>
            </a:r>
            <a:r>
              <a:rPr lang="en-GB" sz="2000" dirty="0" err="1">
                <a:latin typeface="Consolas" panose="020B0609020204030204" pitchFamily="49" charset="0"/>
                <a:cs typeface="Consolas" panose="020B0609020204030204" pitchFamily="49" charset="0"/>
              </a:rPr>
              <a:t>com.iMeta.Assassin.Model.Core.Editor.Alert</a:t>
            </a:r>
            <a:endParaRPr lang="en-GB" sz="2000" dirty="0">
              <a:latin typeface="Consolas" panose="020B0609020204030204" pitchFamily="49" charset="0"/>
              <a:cs typeface="Consolas" panose="020B0609020204030204" pitchFamily="49" charset="0"/>
            </a:endParaRPr>
          </a:p>
          <a:p>
            <a:pPr>
              <a:lnSpc>
                <a:spcPct val="120000"/>
              </a:lnSpc>
            </a:pPr>
            <a:endParaRPr lang="en-GB" dirty="0"/>
          </a:p>
          <a:p>
            <a:pPr>
              <a:lnSpc>
                <a:spcPct val="120000"/>
              </a:lnSpc>
            </a:pPr>
            <a:r>
              <a:rPr lang="en-GB" dirty="0"/>
              <a:t>Avoid checking: </a:t>
            </a:r>
            <a:r>
              <a:rPr lang="en-GB" sz="2200" dirty="0" err="1">
                <a:latin typeface="Consolas" panose="020B0609020204030204" pitchFamily="49" charset="0"/>
                <a:cs typeface="Consolas" panose="020B0609020204030204" pitchFamily="49" charset="0"/>
              </a:rPr>
              <a:t>this.DataObject.Core.OriginalDataSrc</a:t>
            </a:r>
            <a:r>
              <a:rPr lang="en-GB" dirty="0"/>
              <a:t> as this value can be set manually</a:t>
            </a:r>
          </a:p>
          <a:p>
            <a:pPr marL="0" indent="0">
              <a:lnSpc>
                <a:spcPct val="120000"/>
              </a:lnSpc>
              <a:buNone/>
            </a:pPr>
            <a:endParaRPr lang="en-GB" dirty="0"/>
          </a:p>
        </p:txBody>
      </p:sp>
    </p:spTree>
    <p:extLst>
      <p:ext uri="{BB962C8B-B14F-4D97-AF65-F5344CB8AC3E}">
        <p14:creationId xmlns:p14="http://schemas.microsoft.com/office/powerpoint/2010/main" val="40305308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484" y="1247826"/>
            <a:ext cx="8835655" cy="803594"/>
          </a:xfrm>
        </p:spPr>
        <p:txBody>
          <a:bodyPr>
            <a:noAutofit/>
          </a:bodyPr>
          <a:lstStyle/>
          <a:p>
            <a:r>
              <a:rPr lang="en-GB" dirty="0"/>
              <a:t>Iterating through System Codes</a:t>
            </a:r>
          </a:p>
        </p:txBody>
      </p:sp>
      <p:sp>
        <p:nvSpPr>
          <p:cNvPr id="3" name="Content Placeholder 2"/>
          <p:cNvSpPr>
            <a:spLocks noGrp="1"/>
          </p:cNvSpPr>
          <p:nvPr>
            <p:ph idx="1"/>
          </p:nvPr>
        </p:nvSpPr>
        <p:spPr>
          <a:xfrm>
            <a:off x="622483" y="2369346"/>
            <a:ext cx="8835655" cy="4701305"/>
          </a:xfrm>
        </p:spPr>
        <p:txBody>
          <a:bodyPr>
            <a:normAutofit fontScale="77500" lnSpcReduction="20000"/>
          </a:bodyPr>
          <a:lstStyle/>
          <a:p>
            <a:pPr>
              <a:lnSpc>
                <a:spcPct val="110000"/>
              </a:lnSpc>
            </a:pPr>
            <a:r>
              <a:rPr lang="en-GB" dirty="0"/>
              <a:t>Workflow rule sets can have rules that iterate through all of a record’s system codes</a:t>
            </a:r>
          </a:p>
          <a:p>
            <a:pPr>
              <a:lnSpc>
                <a:spcPct val="110000"/>
              </a:lnSpc>
            </a:pPr>
            <a:r>
              <a:rPr lang="en-GB" dirty="0"/>
              <a:t>Uses a concept called chaining</a:t>
            </a:r>
          </a:p>
          <a:p>
            <a:pPr lvl="1">
              <a:lnSpc>
                <a:spcPct val="110000"/>
              </a:lnSpc>
            </a:pPr>
            <a:r>
              <a:rPr lang="en-GB" dirty="0"/>
              <a:t>Access and evaluate the current system code via:</a:t>
            </a:r>
          </a:p>
          <a:p>
            <a:pPr lvl="2">
              <a:lnSpc>
                <a:spcPct val="110000"/>
              </a:lnSpc>
            </a:pPr>
            <a:r>
              <a:rPr lang="en-GB" dirty="0" err="1"/>
              <a:t>this.SystemCodes.Current</a:t>
            </a:r>
            <a:endParaRPr lang="en-GB" dirty="0"/>
          </a:p>
          <a:p>
            <a:pPr lvl="1">
              <a:lnSpc>
                <a:spcPct val="110000"/>
              </a:lnSpc>
            </a:pPr>
            <a:endParaRPr lang="en-GB" dirty="0"/>
          </a:p>
          <a:p>
            <a:pPr lvl="1">
              <a:lnSpc>
                <a:spcPct val="110000"/>
              </a:lnSpc>
            </a:pPr>
            <a:r>
              <a:rPr lang="en-GB" dirty="0"/>
              <a:t>Move to the next system code via:</a:t>
            </a:r>
          </a:p>
          <a:p>
            <a:pPr lvl="2">
              <a:lnSpc>
                <a:spcPct val="110000"/>
              </a:lnSpc>
            </a:pPr>
            <a:r>
              <a:rPr lang="en-GB" dirty="0"/>
              <a:t>Condition: </a:t>
            </a:r>
            <a:r>
              <a:rPr lang="en-GB" dirty="0" err="1"/>
              <a:t>this.CurrentChain</a:t>
            </a:r>
            <a:r>
              <a:rPr lang="en-GB" dirty="0"/>
              <a:t> != null</a:t>
            </a:r>
          </a:p>
          <a:p>
            <a:pPr lvl="2">
              <a:lnSpc>
                <a:spcPct val="110000"/>
              </a:lnSpc>
            </a:pPr>
            <a:r>
              <a:rPr lang="en-GB" dirty="0"/>
              <a:t>Action: </a:t>
            </a:r>
            <a:r>
              <a:rPr lang="en-GB" dirty="0" err="1"/>
              <a:t>this.SystemCodes.MoveCurrentToNext</a:t>
            </a:r>
            <a:endParaRPr lang="en-GB" dirty="0"/>
          </a:p>
          <a:p>
            <a:pPr lvl="1">
              <a:lnSpc>
                <a:spcPct val="110000"/>
              </a:lnSpc>
            </a:pPr>
            <a:endParaRPr lang="en-GB" dirty="0"/>
          </a:p>
          <a:p>
            <a:pPr lvl="1">
              <a:lnSpc>
                <a:spcPct val="110000"/>
              </a:lnSpc>
            </a:pPr>
            <a:r>
              <a:rPr lang="en-GB" dirty="0"/>
              <a:t>Reset ‘current’ to point back to the first system code in the list:</a:t>
            </a:r>
          </a:p>
          <a:p>
            <a:pPr lvl="2">
              <a:lnSpc>
                <a:spcPct val="110000"/>
              </a:lnSpc>
            </a:pPr>
            <a:r>
              <a:rPr lang="en-GB" dirty="0" err="1"/>
              <a:t>This.SystemCodes.ResetCurrent</a:t>
            </a:r>
            <a:endParaRPr lang="en-GB" dirty="0"/>
          </a:p>
          <a:p>
            <a:pPr lvl="2">
              <a:lnSpc>
                <a:spcPct val="110000"/>
              </a:lnSpc>
            </a:pPr>
            <a:endParaRPr lang="en-GB" dirty="0"/>
          </a:p>
          <a:p>
            <a:pPr>
              <a:lnSpc>
                <a:spcPct val="110000"/>
              </a:lnSpc>
            </a:pPr>
            <a:r>
              <a:rPr lang="en-GB" dirty="0"/>
              <a:t>For chaining to work all rules in the rule set need re-evaluation set to ‘Always’</a:t>
            </a:r>
          </a:p>
          <a:p>
            <a:pPr lvl="1">
              <a:lnSpc>
                <a:spcPct val="110000"/>
              </a:lnSpc>
            </a:pPr>
            <a:r>
              <a:rPr lang="en-GB" dirty="0"/>
              <a:t>To ensure rules don’t go recursive ensure your condition checks data values being set are not equal to existing data values</a:t>
            </a:r>
          </a:p>
        </p:txBody>
      </p:sp>
    </p:spTree>
    <p:extLst>
      <p:ext uri="{BB962C8B-B14F-4D97-AF65-F5344CB8AC3E}">
        <p14:creationId xmlns:p14="http://schemas.microsoft.com/office/powerpoint/2010/main" val="298775938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043" y="1157267"/>
            <a:ext cx="8694539" cy="803594"/>
          </a:xfrm>
        </p:spPr>
        <p:txBody>
          <a:bodyPr>
            <a:noAutofit/>
          </a:bodyPr>
          <a:lstStyle/>
          <a:p>
            <a:r>
              <a:rPr lang="en-GB" dirty="0"/>
              <a:t>Iterating through SSI steps</a:t>
            </a:r>
          </a:p>
        </p:txBody>
      </p:sp>
      <p:sp>
        <p:nvSpPr>
          <p:cNvPr id="3" name="Content Placeholder 2"/>
          <p:cNvSpPr>
            <a:spLocks noGrp="1"/>
          </p:cNvSpPr>
          <p:nvPr>
            <p:ph idx="1"/>
          </p:nvPr>
        </p:nvSpPr>
        <p:spPr>
          <a:xfrm>
            <a:off x="693044" y="2225030"/>
            <a:ext cx="8694539" cy="4866886"/>
          </a:xfrm>
        </p:spPr>
        <p:txBody>
          <a:bodyPr>
            <a:normAutofit fontScale="77500" lnSpcReduction="20000"/>
          </a:bodyPr>
          <a:lstStyle/>
          <a:p>
            <a:r>
              <a:rPr lang="en-GB" dirty="0"/>
              <a:t>Workflow rule sets can have rules that iterate through all of an SSIs settlement chain entries (steps)</a:t>
            </a:r>
          </a:p>
          <a:p>
            <a:pPr lvl="1"/>
            <a:r>
              <a:rPr lang="en-GB" strike="sngStrike" dirty="0" err="1"/>
              <a:t>this.Ssi.SettlementChainEntries</a:t>
            </a:r>
            <a:endParaRPr lang="en-GB" strike="sngStrike" dirty="0"/>
          </a:p>
          <a:p>
            <a:endParaRPr lang="en-GB" dirty="0"/>
          </a:p>
          <a:p>
            <a:r>
              <a:rPr lang="en-GB" dirty="0"/>
              <a:t>Uses the same chaining concept</a:t>
            </a:r>
          </a:p>
          <a:p>
            <a:pPr lvl="1"/>
            <a:r>
              <a:rPr lang="en-GB" dirty="0"/>
              <a:t>Access and evaluate the current step via:</a:t>
            </a:r>
          </a:p>
          <a:p>
            <a:pPr lvl="2"/>
            <a:r>
              <a:rPr lang="en-GB" dirty="0" err="1"/>
              <a:t>this.CurrentChain</a:t>
            </a:r>
            <a:endParaRPr lang="en-GB" dirty="0"/>
          </a:p>
          <a:p>
            <a:pPr lvl="1"/>
            <a:endParaRPr lang="en-GB" dirty="0"/>
          </a:p>
          <a:p>
            <a:pPr lvl="1"/>
            <a:r>
              <a:rPr lang="en-GB" dirty="0"/>
              <a:t>Move to the next step via</a:t>
            </a:r>
          </a:p>
          <a:p>
            <a:pPr lvl="2"/>
            <a:r>
              <a:rPr lang="en-GB" dirty="0"/>
              <a:t>Condition: </a:t>
            </a:r>
            <a:r>
              <a:rPr lang="en-GB" dirty="0" err="1"/>
              <a:t>this.CurrentChain</a:t>
            </a:r>
            <a:r>
              <a:rPr lang="en-GB" dirty="0"/>
              <a:t> != null</a:t>
            </a:r>
          </a:p>
          <a:p>
            <a:pPr lvl="2"/>
            <a:r>
              <a:rPr lang="en-GB" dirty="0"/>
              <a:t>Action: </a:t>
            </a:r>
            <a:r>
              <a:rPr lang="en-GB" dirty="0" err="1"/>
              <a:t>this.MoveCurrentChainToNext</a:t>
            </a:r>
            <a:r>
              <a:rPr lang="en-GB" dirty="0"/>
              <a:t>()</a:t>
            </a:r>
          </a:p>
          <a:p>
            <a:pPr marL="914354" lvl="2" indent="0">
              <a:buNone/>
            </a:pPr>
            <a:r>
              <a:rPr lang="en-GB" dirty="0"/>
              <a:t> </a:t>
            </a:r>
          </a:p>
          <a:p>
            <a:pPr lvl="1"/>
            <a:r>
              <a:rPr lang="en-GB" dirty="0"/>
              <a:t>Reset ‘</a:t>
            </a:r>
            <a:r>
              <a:rPr lang="en-GB" dirty="0" err="1"/>
              <a:t>CurrentChain</a:t>
            </a:r>
            <a:r>
              <a:rPr lang="en-GB" dirty="0"/>
              <a:t>’ to point back to the first step on the SSI:</a:t>
            </a:r>
          </a:p>
          <a:p>
            <a:pPr lvl="2"/>
            <a:r>
              <a:rPr lang="en-GB" dirty="0" err="1"/>
              <a:t>this.ResetCurrentChain</a:t>
            </a:r>
            <a:r>
              <a:rPr lang="en-GB" dirty="0"/>
              <a:t>()</a:t>
            </a:r>
          </a:p>
          <a:p>
            <a:pPr lvl="2"/>
            <a:endParaRPr lang="en-GB" dirty="0"/>
          </a:p>
          <a:p>
            <a:r>
              <a:rPr lang="en-GB" dirty="0"/>
              <a:t>For chaining to work all rules in the rule set need re-evaluation set to ‘Always’</a:t>
            </a:r>
          </a:p>
          <a:p>
            <a:endParaRPr lang="en-GB" dirty="0"/>
          </a:p>
          <a:p>
            <a:r>
              <a:rPr lang="en-GB" dirty="0"/>
              <a:t>To ensure rules don’t go recursive ensure your condition checks data values being set are not equal to existing data values</a:t>
            </a:r>
          </a:p>
          <a:p>
            <a:endParaRPr lang="en-GB" dirty="0"/>
          </a:p>
        </p:txBody>
      </p:sp>
      <p:cxnSp>
        <p:nvCxnSpPr>
          <p:cNvPr id="5" name="Straight Arrow Connector 4"/>
          <p:cNvCxnSpPr/>
          <p:nvPr/>
        </p:nvCxnSpPr>
        <p:spPr>
          <a:xfrm flipH="1" flipV="1">
            <a:off x="4774349" y="2925362"/>
            <a:ext cx="1881807" cy="146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656156" y="2851676"/>
            <a:ext cx="2428870" cy="441339"/>
          </a:xfrm>
          <a:prstGeom prst="rect">
            <a:avLst/>
          </a:prstGeom>
        </p:spPr>
        <p:txBody>
          <a:bodyPr wrap="none">
            <a:spAutoFit/>
          </a:bodyPr>
          <a:lstStyle/>
          <a:p>
            <a:r>
              <a:rPr lang="en-GB" sz="2268" dirty="0">
                <a:latin typeface="Consolas" panose="020B0609020204030204" pitchFamily="49" charset="0"/>
                <a:cs typeface="Consolas" panose="020B0609020204030204" pitchFamily="49" charset="0"/>
              </a:rPr>
              <a:t>Don’t use this</a:t>
            </a:r>
            <a:endParaRPr lang="en-GB" sz="2268" dirty="0"/>
          </a:p>
        </p:txBody>
      </p:sp>
    </p:spTree>
    <p:extLst>
      <p:ext uri="{BB962C8B-B14F-4D97-AF65-F5344CB8AC3E}">
        <p14:creationId xmlns:p14="http://schemas.microsoft.com/office/powerpoint/2010/main" val="219693356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317170"/>
            <a:ext cx="7886700" cy="803594"/>
          </a:xfrm>
        </p:spPr>
        <p:txBody>
          <a:bodyPr/>
          <a:lstStyle/>
          <a:p>
            <a:r>
              <a:rPr lang="en-GB" dirty="0"/>
              <a:t>Worked Example 4</a:t>
            </a:r>
          </a:p>
        </p:txBody>
      </p:sp>
      <p:sp>
        <p:nvSpPr>
          <p:cNvPr id="3" name="Content Placeholder 2"/>
          <p:cNvSpPr>
            <a:spLocks noGrp="1"/>
          </p:cNvSpPr>
          <p:nvPr>
            <p:ph idx="1"/>
          </p:nvPr>
        </p:nvSpPr>
        <p:spPr>
          <a:xfrm>
            <a:off x="799620" y="2392326"/>
            <a:ext cx="8401879" cy="4600478"/>
          </a:xfrm>
        </p:spPr>
        <p:txBody>
          <a:bodyPr>
            <a:normAutofit/>
          </a:bodyPr>
          <a:lstStyle/>
          <a:p>
            <a:pPr marL="514324" indent="-514324">
              <a:lnSpc>
                <a:spcPct val="120000"/>
              </a:lnSpc>
              <a:buFont typeface="+mj-lt"/>
              <a:buAutoNum type="alphaUcPeriod"/>
            </a:pPr>
            <a:r>
              <a:rPr lang="en-GB" dirty="0"/>
              <a:t>Create a client side workflow rule to pad the account number on SSI Steps</a:t>
            </a:r>
          </a:p>
          <a:p>
            <a:pPr lvl="1">
              <a:lnSpc>
                <a:spcPct val="120000"/>
              </a:lnSpc>
            </a:pPr>
            <a:r>
              <a:rPr lang="en-GB" dirty="0"/>
              <a:t>Make the rule iterate through all SSI steps so that it pads the start of all account numbers with 0's so that all account numbers are all 9 digits long</a:t>
            </a:r>
          </a:p>
          <a:p>
            <a:pPr lvl="1">
              <a:lnSpc>
                <a:spcPct val="120000"/>
              </a:lnSpc>
            </a:pPr>
            <a:r>
              <a:rPr lang="en-GB" dirty="0"/>
              <a:t>Verify your change doesn’t lock up the iMeta SSI GUI and fix your rule if it does</a:t>
            </a:r>
          </a:p>
          <a:p>
            <a:pPr>
              <a:lnSpc>
                <a:spcPct val="120000"/>
              </a:lnSpc>
            </a:pPr>
            <a:endParaRPr lang="en-GB" sz="1700" dirty="0"/>
          </a:p>
        </p:txBody>
      </p:sp>
    </p:spTree>
    <p:extLst>
      <p:ext uri="{BB962C8B-B14F-4D97-AF65-F5344CB8AC3E}">
        <p14:creationId xmlns:p14="http://schemas.microsoft.com/office/powerpoint/2010/main" val="165276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l"/>
            <a:r>
              <a:rPr lang="en-GB" dirty="0"/>
              <a:t>© iMeta Technologies Ltd.</a:t>
            </a:r>
          </a:p>
        </p:txBody>
      </p:sp>
      <p:sp>
        <p:nvSpPr>
          <p:cNvPr id="5" name="Title 1"/>
          <p:cNvSpPr>
            <a:spLocks noGrp="1"/>
          </p:cNvSpPr>
          <p:nvPr>
            <p:ph type="title"/>
          </p:nvPr>
        </p:nvSpPr>
        <p:spPr/>
        <p:txBody>
          <a:bodyPr>
            <a:normAutofit/>
          </a:bodyPr>
          <a:lstStyle/>
          <a:p>
            <a:r>
              <a:rPr lang="en-GB" dirty="0"/>
              <a:t>Non Cash SSI steps in the real world</a:t>
            </a:r>
          </a:p>
        </p:txBody>
      </p:sp>
      <p:graphicFrame>
        <p:nvGraphicFramePr>
          <p:cNvPr id="7" name="Object 6"/>
          <p:cNvGraphicFramePr>
            <a:graphicFrameLocks noChangeAspect="1"/>
          </p:cNvGraphicFramePr>
          <p:nvPr>
            <p:extLst/>
          </p:nvPr>
        </p:nvGraphicFramePr>
        <p:xfrm>
          <a:off x="461356" y="2999750"/>
          <a:ext cx="8730812" cy="1433919"/>
        </p:xfrm>
        <a:graphic>
          <a:graphicData uri="http://schemas.openxmlformats.org/presentationml/2006/ole">
            <mc:AlternateContent xmlns:mc="http://schemas.openxmlformats.org/markup-compatibility/2006">
              <mc:Choice xmlns:v="urn:schemas-microsoft-com:vml" Requires="v">
                <p:oleObj spid="_x0000_s17502" name="Visio" r:id="rId3" imgW="12916062" imgH="1962061" progId="Visio.Drawing.15">
                  <p:embed/>
                </p:oleObj>
              </mc:Choice>
              <mc:Fallback>
                <p:oleObj name="Visio" r:id="rId3" imgW="12916062" imgH="1962061" progId="Visio.Drawing.15">
                  <p:embed/>
                  <p:pic>
                    <p:nvPicPr>
                      <p:cNvPr id="7" name="Object 6"/>
                      <p:cNvPicPr/>
                      <p:nvPr/>
                    </p:nvPicPr>
                    <p:blipFill>
                      <a:blip r:embed="rId4"/>
                      <a:stretch>
                        <a:fillRect/>
                      </a:stretch>
                    </p:blipFill>
                    <p:spPr>
                      <a:xfrm>
                        <a:off x="461356" y="2999750"/>
                        <a:ext cx="8730812" cy="1433919"/>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61356" y="5386362"/>
          <a:ext cx="8730812" cy="1349383"/>
        </p:xfrm>
        <a:graphic>
          <a:graphicData uri="http://schemas.openxmlformats.org/presentationml/2006/ole">
            <mc:AlternateContent xmlns:mc="http://schemas.openxmlformats.org/markup-compatibility/2006">
              <mc:Choice xmlns:v="urn:schemas-microsoft-com:vml" Requires="v">
                <p:oleObj spid="_x0000_s17503" name="Visio" r:id="rId5" imgW="12916062" imgH="1962061" progId="Visio.Drawing.15">
                  <p:embed/>
                </p:oleObj>
              </mc:Choice>
              <mc:Fallback>
                <p:oleObj name="Visio" r:id="rId5" imgW="12916062" imgH="1962061" progId="Visio.Drawing.15">
                  <p:embed/>
                  <p:pic>
                    <p:nvPicPr>
                      <p:cNvPr id="8" name="Object 7"/>
                      <p:cNvPicPr/>
                      <p:nvPr/>
                    </p:nvPicPr>
                    <p:blipFill>
                      <a:blip r:embed="rId6"/>
                      <a:stretch>
                        <a:fillRect/>
                      </a:stretch>
                    </p:blipFill>
                    <p:spPr>
                      <a:xfrm>
                        <a:off x="461356" y="5386362"/>
                        <a:ext cx="8730812" cy="1349383"/>
                      </a:xfrm>
                      <a:prstGeom prst="rect">
                        <a:avLst/>
                      </a:prstGeom>
                    </p:spPr>
                  </p:pic>
                </p:oleObj>
              </mc:Fallback>
            </mc:AlternateContent>
          </a:graphicData>
        </a:graphic>
      </p:graphicFrame>
      <p:sp>
        <p:nvSpPr>
          <p:cNvPr id="12" name="TextBox 11"/>
          <p:cNvSpPr txBox="1"/>
          <p:nvPr/>
        </p:nvSpPr>
        <p:spPr>
          <a:xfrm>
            <a:off x="2810421" y="4407971"/>
            <a:ext cx="6455613" cy="329770"/>
          </a:xfrm>
          <a:prstGeom prst="rect">
            <a:avLst/>
          </a:prstGeom>
          <a:noFill/>
        </p:spPr>
        <p:txBody>
          <a:bodyPr wrap="none" rtlCol="0">
            <a:spAutoFit/>
          </a:bodyPr>
          <a:lstStyle/>
          <a:p>
            <a:r>
              <a:rPr lang="en-GB" sz="1543" dirty="0"/>
              <a:t>Note: It is common for the DEAG/REAG and DECU/RECU to be the same</a:t>
            </a:r>
          </a:p>
        </p:txBody>
      </p:sp>
      <p:sp>
        <p:nvSpPr>
          <p:cNvPr id="13" name="TextBox 12"/>
          <p:cNvSpPr txBox="1"/>
          <p:nvPr/>
        </p:nvSpPr>
        <p:spPr>
          <a:xfrm>
            <a:off x="543966" y="2157484"/>
            <a:ext cx="4609211" cy="329770"/>
          </a:xfrm>
          <a:prstGeom prst="rect">
            <a:avLst/>
          </a:prstGeom>
          <a:noFill/>
        </p:spPr>
        <p:txBody>
          <a:bodyPr wrap="none" rtlCol="0">
            <a:spAutoFit/>
          </a:bodyPr>
          <a:lstStyle/>
          <a:p>
            <a:r>
              <a:rPr lang="en-GB" sz="1543" dirty="0"/>
              <a:t>Shown with examples of different levels of clearing</a:t>
            </a:r>
          </a:p>
        </p:txBody>
      </p:sp>
    </p:spTree>
    <p:extLst>
      <p:ext uri="{BB962C8B-B14F-4D97-AF65-F5344CB8AC3E}">
        <p14:creationId xmlns:p14="http://schemas.microsoft.com/office/powerpoint/2010/main" val="84330772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Worked Example 4 Answer – A</a:t>
            </a:r>
          </a:p>
        </p:txBody>
      </p:sp>
      <p:sp>
        <p:nvSpPr>
          <p:cNvPr id="3" name="Content Placeholder 2"/>
          <p:cNvSpPr>
            <a:spLocks noGrp="1"/>
          </p:cNvSpPr>
          <p:nvPr>
            <p:ph idx="1"/>
          </p:nvPr>
        </p:nvSpPr>
        <p:spPr>
          <a:xfrm>
            <a:off x="693044" y="5486399"/>
            <a:ext cx="8694539" cy="1658679"/>
          </a:xfrm>
        </p:spPr>
        <p:txBody>
          <a:bodyPr>
            <a:normAutofit/>
          </a:bodyPr>
          <a:lstStyle/>
          <a:p>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258407523"/>
              </p:ext>
            </p:extLst>
          </p:nvPr>
        </p:nvGraphicFramePr>
        <p:xfrm>
          <a:off x="223843" y="3699473"/>
          <a:ext cx="9536844" cy="1651000"/>
        </p:xfrm>
        <a:graphic>
          <a:graphicData uri="http://schemas.openxmlformats.org/drawingml/2006/table">
            <a:tbl>
              <a:tblPr firstRow="1" bandRow="1">
                <a:tableStyleId>{5C22544A-7EE6-4342-B048-85BDC9FD1C3A}</a:tableStyleId>
              </a:tblPr>
              <a:tblGrid>
                <a:gridCol w="1594324">
                  <a:extLst>
                    <a:ext uri="{9D8B030D-6E8A-4147-A177-3AD203B41FA5}">
                      <a16:colId xmlns:a16="http://schemas.microsoft.com/office/drawing/2014/main" val="2903929428"/>
                    </a:ext>
                  </a:extLst>
                </a:gridCol>
                <a:gridCol w="723014">
                  <a:extLst>
                    <a:ext uri="{9D8B030D-6E8A-4147-A177-3AD203B41FA5}">
                      <a16:colId xmlns:a16="http://schemas.microsoft.com/office/drawing/2014/main" val="1173108697"/>
                    </a:ext>
                  </a:extLst>
                </a:gridCol>
                <a:gridCol w="744279">
                  <a:extLst>
                    <a:ext uri="{9D8B030D-6E8A-4147-A177-3AD203B41FA5}">
                      <a16:colId xmlns:a16="http://schemas.microsoft.com/office/drawing/2014/main" val="3852049347"/>
                    </a:ext>
                  </a:extLst>
                </a:gridCol>
                <a:gridCol w="3019647">
                  <a:extLst>
                    <a:ext uri="{9D8B030D-6E8A-4147-A177-3AD203B41FA5}">
                      <a16:colId xmlns:a16="http://schemas.microsoft.com/office/drawing/2014/main" val="2445329919"/>
                    </a:ext>
                  </a:extLst>
                </a:gridCol>
                <a:gridCol w="3455580">
                  <a:extLst>
                    <a:ext uri="{9D8B030D-6E8A-4147-A177-3AD203B41FA5}">
                      <a16:colId xmlns:a16="http://schemas.microsoft.com/office/drawing/2014/main" val="4114054099"/>
                    </a:ext>
                  </a:extLst>
                </a:gridCol>
              </a:tblGrid>
              <a:tr h="0">
                <a:tc>
                  <a:txBody>
                    <a:bodyPr/>
                    <a:lstStyle/>
                    <a:p>
                      <a:r>
                        <a:rPr lang="en-GB" sz="1200" dirty="0"/>
                        <a:t>Step name</a:t>
                      </a:r>
                    </a:p>
                  </a:txBody>
                  <a:tcPr/>
                </a:tc>
                <a:tc>
                  <a:txBody>
                    <a:bodyPr/>
                    <a:lstStyle/>
                    <a:p>
                      <a:r>
                        <a:rPr lang="en-GB" sz="1200" dirty="0"/>
                        <a:t>Priority</a:t>
                      </a:r>
                    </a:p>
                  </a:txBody>
                  <a:tcPr/>
                </a:tc>
                <a:tc>
                  <a:txBody>
                    <a:bodyPr/>
                    <a:lstStyle/>
                    <a:p>
                      <a:r>
                        <a:rPr lang="en-GB" sz="1200" dirty="0" err="1"/>
                        <a:t>Reeval</a:t>
                      </a:r>
                      <a:endParaRPr lang="en-GB" sz="1200" dirty="0"/>
                    </a:p>
                  </a:txBody>
                  <a:tcPr/>
                </a:tc>
                <a:tc>
                  <a:txBody>
                    <a:bodyPr/>
                    <a:lstStyle/>
                    <a:p>
                      <a:r>
                        <a:rPr lang="en-GB" sz="1200" dirty="0"/>
                        <a:t>Condition</a:t>
                      </a:r>
                    </a:p>
                  </a:txBody>
                  <a:tcPr/>
                </a:tc>
                <a:tc>
                  <a:txBody>
                    <a:bodyPr/>
                    <a:lstStyle/>
                    <a:p>
                      <a:r>
                        <a:rPr lang="en-GB" sz="1200" dirty="0"/>
                        <a:t>Then</a:t>
                      </a:r>
                    </a:p>
                  </a:txBody>
                  <a:tcPr/>
                </a:tc>
                <a:extLst>
                  <a:ext uri="{0D108BD9-81ED-4DB2-BD59-A6C34878D82A}">
                    <a16:rowId xmlns:a16="http://schemas.microsoft.com/office/drawing/2014/main" val="2752979413"/>
                  </a:ext>
                </a:extLst>
              </a:tr>
              <a:tr h="370840">
                <a:tc>
                  <a:txBody>
                    <a:bodyPr/>
                    <a:lstStyle/>
                    <a:p>
                      <a:r>
                        <a:rPr lang="en-GB" sz="1200" dirty="0"/>
                        <a:t>Pad account number</a:t>
                      </a:r>
                    </a:p>
                  </a:txBody>
                  <a:tcPr/>
                </a:tc>
                <a:tc>
                  <a:txBody>
                    <a:bodyPr/>
                    <a:lstStyle/>
                    <a:p>
                      <a:r>
                        <a:rPr lang="en-GB" sz="1200" dirty="0"/>
                        <a:t>20</a:t>
                      </a:r>
                    </a:p>
                  </a:txBody>
                  <a:tcPr/>
                </a:tc>
                <a:tc>
                  <a:txBody>
                    <a:bodyPr/>
                    <a:lstStyle/>
                    <a:p>
                      <a:r>
                        <a:rPr lang="en-GB" sz="1200" dirty="0"/>
                        <a:t>Always</a:t>
                      </a:r>
                    </a:p>
                  </a:txBody>
                  <a:tcPr/>
                </a:tc>
                <a:tc>
                  <a:txBody>
                    <a:bodyPr/>
                    <a:lstStyle/>
                    <a:p>
                      <a:r>
                        <a:rPr lang="en-GB" sz="1200" dirty="0" err="1"/>
                        <a:t>this.CurrentChain</a:t>
                      </a:r>
                      <a:r>
                        <a:rPr lang="en-GB" sz="1200" dirty="0"/>
                        <a:t> != null &amp;&amp; !</a:t>
                      </a:r>
                      <a:r>
                        <a:rPr lang="en-GB" sz="1200" dirty="0" err="1"/>
                        <a:t>string.IsNullOrEmpty</a:t>
                      </a:r>
                      <a:r>
                        <a:rPr lang="en-GB" sz="1200" dirty="0"/>
                        <a:t>(</a:t>
                      </a:r>
                      <a:r>
                        <a:rPr lang="en-GB" sz="1200" dirty="0" err="1"/>
                        <a:t>this.CurrentChain.AccountNumber</a:t>
                      </a:r>
                      <a:r>
                        <a:rPr lang="en-GB" sz="1200" dirty="0"/>
                        <a:t>) &amp;&amp; </a:t>
                      </a:r>
                      <a:r>
                        <a:rPr lang="en-GB" sz="1200" dirty="0" err="1"/>
                        <a:t>this.CurrentChain.AccountNumber.Length</a:t>
                      </a:r>
                      <a:r>
                        <a:rPr lang="en-GB" sz="1200" dirty="0"/>
                        <a:t> != 9</a:t>
                      </a:r>
                    </a:p>
                  </a:txBody>
                  <a:tcPr/>
                </a:tc>
                <a:tc>
                  <a:txBody>
                    <a:bodyPr/>
                    <a:lstStyle/>
                    <a:p>
                      <a:r>
                        <a:rPr lang="en-GB" sz="1200" dirty="0" err="1"/>
                        <a:t>this.CurrentChain.AccountNumber</a:t>
                      </a:r>
                      <a:r>
                        <a:rPr lang="en-GB" sz="1200" dirty="0"/>
                        <a:t> = </a:t>
                      </a:r>
                      <a:r>
                        <a:rPr lang="en-GB" sz="1200" dirty="0" err="1"/>
                        <a:t>this.CurrentChain.AccountNumber.PadLeft</a:t>
                      </a:r>
                      <a:r>
                        <a:rPr lang="en-GB" sz="1200" dirty="0"/>
                        <a:t>(9, '0')</a:t>
                      </a:r>
                    </a:p>
                    <a:p>
                      <a:r>
                        <a:rPr lang="en-GB" sz="1200" dirty="0" err="1"/>
                        <a:t>this.CurrentChain.AccountNumberSource</a:t>
                      </a:r>
                      <a:r>
                        <a:rPr lang="en-GB" sz="1200" dirty="0"/>
                        <a:t> = </a:t>
                      </a:r>
                      <a:r>
                        <a:rPr lang="en-GB" sz="1200" dirty="0" err="1"/>
                        <a:t>com.iMeta.Assassin.Model.Core.Editor.Internal</a:t>
                      </a:r>
                      <a:endParaRPr lang="en-GB" sz="1200" dirty="0"/>
                    </a:p>
                  </a:txBody>
                  <a:tcPr/>
                </a:tc>
                <a:extLst>
                  <a:ext uri="{0D108BD9-81ED-4DB2-BD59-A6C34878D82A}">
                    <a16:rowId xmlns:a16="http://schemas.microsoft.com/office/drawing/2014/main" val="175025049"/>
                  </a:ext>
                </a:extLst>
              </a:tr>
              <a:tr h="370840">
                <a:tc>
                  <a:txBody>
                    <a:bodyPr/>
                    <a:lstStyle/>
                    <a:p>
                      <a:r>
                        <a:rPr lang="en-GB" sz="1200" dirty="0"/>
                        <a:t>Move to next</a:t>
                      </a:r>
                    </a:p>
                  </a:txBody>
                  <a:tcPr/>
                </a:tc>
                <a:tc>
                  <a:txBody>
                    <a:bodyPr/>
                    <a:lstStyle/>
                    <a:p>
                      <a:r>
                        <a:rPr lang="en-GB" sz="1200" dirty="0"/>
                        <a:t>10</a:t>
                      </a:r>
                    </a:p>
                  </a:txBody>
                  <a:tcPr/>
                </a:tc>
                <a:tc>
                  <a:txBody>
                    <a:bodyPr/>
                    <a:lstStyle/>
                    <a:p>
                      <a:r>
                        <a:rPr lang="en-GB" sz="1200" dirty="0"/>
                        <a:t>Always</a:t>
                      </a:r>
                    </a:p>
                  </a:txBody>
                  <a:tcPr/>
                </a:tc>
                <a:tc>
                  <a:txBody>
                    <a:bodyPr/>
                    <a:lstStyle/>
                    <a:p>
                      <a:r>
                        <a:rPr lang="en-GB" sz="1200" dirty="0" err="1"/>
                        <a:t>this.CurrentChain</a:t>
                      </a:r>
                      <a:r>
                        <a:rPr lang="en-GB" sz="1200" dirty="0"/>
                        <a:t> != null</a:t>
                      </a:r>
                    </a:p>
                  </a:txBody>
                  <a:tcPr/>
                </a:tc>
                <a:tc>
                  <a:txBody>
                    <a:bodyPr/>
                    <a:lstStyle/>
                    <a:p>
                      <a:r>
                        <a:rPr lang="en-GB" sz="1200" dirty="0" err="1"/>
                        <a:t>this.MoveCurrentChainToNext</a:t>
                      </a:r>
                      <a:r>
                        <a:rPr lang="en-GB" sz="1200" dirty="0"/>
                        <a:t>()</a:t>
                      </a:r>
                    </a:p>
                  </a:txBody>
                  <a:tcPr/>
                </a:tc>
                <a:extLst>
                  <a:ext uri="{0D108BD9-81ED-4DB2-BD59-A6C34878D82A}">
                    <a16:rowId xmlns:a16="http://schemas.microsoft.com/office/drawing/2014/main" val="2314568545"/>
                  </a:ext>
                </a:extLst>
              </a:tr>
            </a:tbl>
          </a:graphicData>
        </a:graphic>
      </p:graphicFrame>
      <p:pic>
        <p:nvPicPr>
          <p:cNvPr id="5" name="Picture 4"/>
          <p:cNvPicPr>
            <a:picLocks noChangeAspect="1"/>
          </p:cNvPicPr>
          <p:nvPr/>
        </p:nvPicPr>
        <p:blipFill>
          <a:blip r:embed="rId2"/>
          <a:stretch>
            <a:fillRect/>
          </a:stretch>
        </p:blipFill>
        <p:spPr>
          <a:xfrm>
            <a:off x="1106488" y="2038663"/>
            <a:ext cx="7867650" cy="1066800"/>
          </a:xfrm>
          <a:prstGeom prst="rect">
            <a:avLst/>
          </a:prstGeom>
        </p:spPr>
      </p:pic>
      <p:sp>
        <p:nvSpPr>
          <p:cNvPr id="6" name="Rectangle 5"/>
          <p:cNvSpPr/>
          <p:nvPr/>
        </p:nvSpPr>
        <p:spPr>
          <a:xfrm>
            <a:off x="7049391" y="2342609"/>
            <a:ext cx="935665" cy="7703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6629010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a:t>Using elevated permissions</a:t>
            </a:r>
          </a:p>
        </p:txBody>
      </p:sp>
      <p:sp>
        <p:nvSpPr>
          <p:cNvPr id="3" name="Content Placeholder 2"/>
          <p:cNvSpPr>
            <a:spLocks noGrp="1"/>
          </p:cNvSpPr>
          <p:nvPr>
            <p:ph idx="1"/>
          </p:nvPr>
        </p:nvSpPr>
        <p:spPr>
          <a:xfrm>
            <a:off x="693044" y="2225029"/>
            <a:ext cx="8694539" cy="4834989"/>
          </a:xfrm>
        </p:spPr>
        <p:txBody>
          <a:bodyPr>
            <a:normAutofit fontScale="70000" lnSpcReduction="20000"/>
          </a:bodyPr>
          <a:lstStyle/>
          <a:p>
            <a:pPr>
              <a:lnSpc>
                <a:spcPct val="120000"/>
              </a:lnSpc>
            </a:pPr>
            <a:r>
              <a:rPr lang="en-GB" dirty="0"/>
              <a:t>Client side rules execute using the identity of the logged on user and their permissions</a:t>
            </a:r>
          </a:p>
          <a:p>
            <a:pPr>
              <a:lnSpc>
                <a:spcPct val="120000"/>
              </a:lnSpc>
            </a:pPr>
            <a:endParaRPr lang="en-GB" dirty="0"/>
          </a:p>
          <a:p>
            <a:pPr>
              <a:lnSpc>
                <a:spcPct val="120000"/>
              </a:lnSpc>
            </a:pPr>
            <a:r>
              <a:rPr lang="en-GB" dirty="0"/>
              <a:t>Server side rules execute using the identity of  the user who initiated the change to the Reference Data record</a:t>
            </a:r>
          </a:p>
          <a:p>
            <a:pPr>
              <a:lnSpc>
                <a:spcPct val="120000"/>
              </a:lnSpc>
            </a:pPr>
            <a:endParaRPr lang="en-GB" dirty="0"/>
          </a:p>
          <a:p>
            <a:pPr>
              <a:lnSpc>
                <a:spcPct val="120000"/>
              </a:lnSpc>
            </a:pPr>
            <a:r>
              <a:rPr lang="en-GB" dirty="0"/>
              <a:t>An operation from Alert for example would assume the identity of the system user who has an elevated set of user permissions (such as the ability to auto approve changes)</a:t>
            </a:r>
          </a:p>
          <a:p>
            <a:pPr>
              <a:lnSpc>
                <a:spcPct val="120000"/>
              </a:lnSpc>
            </a:pPr>
            <a:endParaRPr lang="en-GB" dirty="0"/>
          </a:p>
          <a:p>
            <a:pPr>
              <a:lnSpc>
                <a:spcPct val="120000"/>
              </a:lnSpc>
            </a:pPr>
            <a:r>
              <a:rPr lang="en-GB" dirty="0"/>
              <a:t>A user’s permissions can be elevated to system temporarily by making the following calls in the rule action:</a:t>
            </a:r>
          </a:p>
          <a:p>
            <a:pPr marL="0" indent="0">
              <a:lnSpc>
                <a:spcPct val="120000"/>
              </a:lnSpc>
              <a:buNone/>
            </a:pPr>
            <a:endParaRPr lang="en-GB" dirty="0"/>
          </a:p>
          <a:p>
            <a:pPr marL="0" indent="0">
              <a:lnSpc>
                <a:spcPct val="120000"/>
              </a:lnSpc>
              <a:buNone/>
            </a:pPr>
            <a:r>
              <a:rPr lang="en-GB" sz="2300" dirty="0">
                <a:latin typeface="Consolas" panose="020B0609020204030204" pitchFamily="49" charset="0"/>
                <a:cs typeface="Consolas" panose="020B0609020204030204" pitchFamily="49" charset="0"/>
              </a:rPr>
              <a:t>	</a:t>
            </a:r>
            <a:r>
              <a:rPr lang="en-GB" sz="2300" dirty="0" err="1">
                <a:latin typeface="Consolas" panose="020B0609020204030204" pitchFamily="49" charset="0"/>
                <a:cs typeface="Consolas" panose="020B0609020204030204" pitchFamily="49" charset="0"/>
              </a:rPr>
              <a:t>this.StartRunAsSystem</a:t>
            </a:r>
            <a:r>
              <a:rPr lang="en-GB" sz="2300" dirty="0">
                <a:latin typeface="Consolas" panose="020B0609020204030204" pitchFamily="49" charset="0"/>
                <a:cs typeface="Consolas" panose="020B0609020204030204" pitchFamily="49" charset="0"/>
              </a:rPr>
              <a:t>();</a:t>
            </a:r>
          </a:p>
          <a:p>
            <a:pPr marL="0" indent="0">
              <a:lnSpc>
                <a:spcPct val="120000"/>
              </a:lnSpc>
              <a:buNone/>
            </a:pPr>
            <a:r>
              <a:rPr lang="en-GB" sz="2300" dirty="0">
                <a:latin typeface="Consolas" panose="020B0609020204030204" pitchFamily="49" charset="0"/>
                <a:cs typeface="Consolas" panose="020B0609020204030204" pitchFamily="49" charset="0"/>
              </a:rPr>
              <a:t>	// Operations which require elevated privileges executed here</a:t>
            </a:r>
          </a:p>
          <a:p>
            <a:pPr marL="457177" lvl="1" indent="0">
              <a:lnSpc>
                <a:spcPct val="120000"/>
              </a:lnSpc>
              <a:buNone/>
            </a:pPr>
            <a:r>
              <a:rPr lang="en-GB" sz="2300" dirty="0">
                <a:latin typeface="Consolas" panose="020B0609020204030204" pitchFamily="49" charset="0"/>
                <a:cs typeface="Consolas" panose="020B0609020204030204" pitchFamily="49" charset="0"/>
              </a:rPr>
              <a:t>	</a:t>
            </a:r>
            <a:r>
              <a:rPr lang="en-GB" sz="2300" dirty="0" err="1">
                <a:latin typeface="Consolas" panose="020B0609020204030204" pitchFamily="49" charset="0"/>
                <a:cs typeface="Consolas" panose="020B0609020204030204" pitchFamily="49" charset="0"/>
              </a:rPr>
              <a:t>this.EndRunAsSystem</a:t>
            </a:r>
            <a:r>
              <a:rPr lang="en-GB" sz="2300" dirty="0">
                <a:latin typeface="Consolas" panose="020B0609020204030204" pitchFamily="49" charset="0"/>
                <a:cs typeface="Consolas" panose="020B0609020204030204" pitchFamily="49" charset="0"/>
              </a:rPr>
              <a:t>();</a:t>
            </a:r>
          </a:p>
          <a:p>
            <a:pPr>
              <a:lnSpc>
                <a:spcPct val="120000"/>
              </a:lnSpc>
            </a:pPr>
            <a:endParaRPr lang="en-GB" dirty="0"/>
          </a:p>
        </p:txBody>
      </p:sp>
    </p:spTree>
    <p:extLst>
      <p:ext uri="{BB962C8B-B14F-4D97-AF65-F5344CB8AC3E}">
        <p14:creationId xmlns:p14="http://schemas.microsoft.com/office/powerpoint/2010/main" val="235534562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Cloning</a:t>
            </a:r>
          </a:p>
        </p:txBody>
      </p:sp>
      <p:sp>
        <p:nvSpPr>
          <p:cNvPr id="3" name="Content Placeholder 2"/>
          <p:cNvSpPr>
            <a:spLocks noGrp="1"/>
          </p:cNvSpPr>
          <p:nvPr>
            <p:ph idx="1"/>
          </p:nvPr>
        </p:nvSpPr>
        <p:spPr/>
        <p:txBody>
          <a:bodyPr>
            <a:normAutofit/>
          </a:bodyPr>
          <a:lstStyle/>
          <a:p>
            <a:r>
              <a:rPr lang="en-GB" dirty="0"/>
              <a:t>There are two forms of cloning in iMeta SSI</a:t>
            </a:r>
          </a:p>
          <a:p>
            <a:pPr lvl="1"/>
            <a:r>
              <a:rPr lang="en-GB" dirty="0"/>
              <a:t>Cloning</a:t>
            </a:r>
          </a:p>
          <a:p>
            <a:pPr lvl="2"/>
            <a:r>
              <a:rPr lang="en-GB" dirty="0"/>
              <a:t>Records are copied with a reference to their source</a:t>
            </a:r>
          </a:p>
          <a:p>
            <a:pPr lvl="2"/>
            <a:r>
              <a:rPr lang="en-GB" dirty="0"/>
              <a:t>Approved changes to the source SSI updates all clones</a:t>
            </a:r>
          </a:p>
          <a:p>
            <a:pPr lvl="2"/>
            <a:r>
              <a:rPr lang="en-GB" dirty="0"/>
              <a:t>Simple cloning scenarios can be achieved by workflow rules</a:t>
            </a:r>
          </a:p>
          <a:p>
            <a:pPr lvl="3"/>
            <a:r>
              <a:rPr lang="en-GB" dirty="0"/>
              <a:t>But development will need enhancements from iMeta to prevent creation of duplicate records</a:t>
            </a:r>
          </a:p>
          <a:p>
            <a:pPr lvl="2"/>
            <a:r>
              <a:rPr lang="en-GB" dirty="0"/>
              <a:t>Advanced cloning scenarios will need to be coded by iMeta</a:t>
            </a:r>
          </a:p>
          <a:p>
            <a:pPr lvl="3"/>
            <a:r>
              <a:rPr lang="en-GB" dirty="0"/>
              <a:t>E.g.</a:t>
            </a:r>
          </a:p>
          <a:p>
            <a:pPr lvl="4"/>
            <a:r>
              <a:rPr lang="en-GB" dirty="0"/>
              <a:t>Cloning SSIs based on priority</a:t>
            </a:r>
          </a:p>
          <a:p>
            <a:pPr lvl="4"/>
            <a:r>
              <a:rPr lang="en-GB" dirty="0"/>
              <a:t>Maintaining a specific set of SSIs with specific securities </a:t>
            </a:r>
          </a:p>
          <a:p>
            <a:pPr lvl="1"/>
            <a:r>
              <a:rPr lang="en-GB" dirty="0"/>
              <a:t>Explosion Cloning</a:t>
            </a:r>
          </a:p>
          <a:p>
            <a:pPr lvl="2"/>
            <a:r>
              <a:rPr lang="en-GB" dirty="0"/>
              <a:t>Configured by iMeta</a:t>
            </a:r>
          </a:p>
          <a:p>
            <a:pPr lvl="2"/>
            <a:r>
              <a:rPr lang="en-GB" dirty="0"/>
              <a:t>Causes SSIs to be cloned at the point they flow downstream</a:t>
            </a:r>
          </a:p>
          <a:p>
            <a:pPr lvl="2"/>
            <a:endParaRPr lang="en-GB" dirty="0"/>
          </a:p>
        </p:txBody>
      </p:sp>
    </p:spTree>
    <p:extLst>
      <p:ext uri="{BB962C8B-B14F-4D97-AF65-F5344CB8AC3E}">
        <p14:creationId xmlns:p14="http://schemas.microsoft.com/office/powerpoint/2010/main" val="308435873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Cloning in Workflow rules</a:t>
            </a:r>
          </a:p>
        </p:txBody>
      </p:sp>
      <p:sp>
        <p:nvSpPr>
          <p:cNvPr id="3" name="Content Placeholder 2"/>
          <p:cNvSpPr>
            <a:spLocks noGrp="1"/>
          </p:cNvSpPr>
          <p:nvPr>
            <p:ph idx="1"/>
          </p:nvPr>
        </p:nvSpPr>
        <p:spPr>
          <a:xfrm>
            <a:off x="1096962" y="2038663"/>
            <a:ext cx="8149590" cy="5042621"/>
          </a:xfrm>
        </p:spPr>
        <p:txBody>
          <a:bodyPr>
            <a:normAutofit fontScale="62500" lnSpcReduction="20000"/>
          </a:bodyPr>
          <a:lstStyle/>
          <a:p>
            <a:pPr>
              <a:lnSpc>
                <a:spcPct val="120000"/>
              </a:lnSpc>
            </a:pPr>
            <a:r>
              <a:rPr lang="en-GB" dirty="0"/>
              <a:t>Check a clone doesn’t already or isn’t about to be created by Alert</a:t>
            </a:r>
          </a:p>
          <a:p>
            <a:pPr lvl="1">
              <a:lnSpc>
                <a:spcPct val="120000"/>
              </a:lnSpc>
            </a:pPr>
            <a:r>
              <a:rPr lang="en-GB" dirty="0"/>
              <a:t>Supply iMeta with the cloning requirement</a:t>
            </a:r>
          </a:p>
          <a:p>
            <a:pPr lvl="2">
              <a:lnSpc>
                <a:spcPct val="120000"/>
              </a:lnSpc>
            </a:pPr>
            <a:r>
              <a:rPr lang="en-GB" dirty="0"/>
              <a:t>iMeta can add required SSI existence checking methods to SCBs workflow rule API</a:t>
            </a:r>
          </a:p>
          <a:p>
            <a:pPr lvl="1">
              <a:lnSpc>
                <a:spcPct val="120000"/>
              </a:lnSpc>
            </a:pPr>
            <a:r>
              <a:rPr lang="en-GB" dirty="0"/>
              <a:t>Bear in mind that the order market filter sets is processed can’t be guaranteed</a:t>
            </a:r>
          </a:p>
          <a:p>
            <a:pPr lvl="2">
              <a:lnSpc>
                <a:spcPct val="120000"/>
              </a:lnSpc>
            </a:pPr>
            <a:r>
              <a:rPr lang="en-GB" dirty="0"/>
              <a:t>If a clone could exist in the trading account’s market filter set then you will need iMeta to develop a coded solution</a:t>
            </a:r>
          </a:p>
          <a:p>
            <a:pPr lvl="1">
              <a:lnSpc>
                <a:spcPct val="120000"/>
              </a:lnSpc>
            </a:pPr>
            <a:endParaRPr lang="en-GB" dirty="0"/>
          </a:p>
          <a:p>
            <a:pPr>
              <a:lnSpc>
                <a:spcPct val="120000"/>
              </a:lnSpc>
            </a:pPr>
            <a:r>
              <a:rPr lang="en-GB" dirty="0"/>
              <a:t>Create a Clone record:</a:t>
            </a:r>
          </a:p>
          <a:p>
            <a:pPr lvl="1">
              <a:lnSpc>
                <a:spcPct val="120000"/>
              </a:lnSpc>
            </a:pPr>
            <a:r>
              <a:rPr lang="en-GB" sz="1800" dirty="0" err="1">
                <a:latin typeface="Consolas" panose="020B0609020204030204" pitchFamily="49" charset="0"/>
                <a:cs typeface="Consolas" panose="020B0609020204030204" pitchFamily="49" charset="0"/>
              </a:rPr>
              <a:t>this.Cloning.CreateClone</a:t>
            </a:r>
            <a:r>
              <a:rPr lang="en-GB" sz="1800" dirty="0">
                <a:latin typeface="Consolas" panose="020B0609020204030204" pitchFamily="49" charset="0"/>
                <a:cs typeface="Consolas" panose="020B0609020204030204" pitchFamily="49" charset="0"/>
              </a:rPr>
              <a:t>(</a:t>
            </a:r>
          </a:p>
          <a:p>
            <a:pPr marL="914354" lvl="2" indent="0">
              <a:lnSpc>
                <a:spcPct val="120000"/>
              </a:lnSpc>
              <a:buNone/>
            </a:pPr>
            <a:r>
              <a:rPr lang="en-GB" sz="1800" dirty="0" err="1">
                <a:latin typeface="Consolas" panose="020B0609020204030204" pitchFamily="49" charset="0"/>
                <a:cs typeface="Consolas" panose="020B0609020204030204" pitchFamily="49" charset="0"/>
              </a:rPr>
              <a:t>DataUpdateAction</a:t>
            </a: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OverwriteWhenFieldChanged</a:t>
            </a:r>
            <a:r>
              <a:rPr lang="en-GB" sz="1800" dirty="0">
                <a:latin typeface="Consolas" panose="020B0609020204030204" pitchFamily="49" charset="0"/>
                <a:cs typeface="Consolas" panose="020B0609020204030204" pitchFamily="49" charset="0"/>
              </a:rPr>
              <a:t>)</a:t>
            </a:r>
          </a:p>
          <a:p>
            <a:pPr lvl="2">
              <a:lnSpc>
                <a:spcPct val="120000"/>
              </a:lnSpc>
            </a:pPr>
            <a:r>
              <a:rPr lang="en-GB" dirty="0"/>
              <a:t>When the clone’s parent is updated the fields that have changed will be copied onto the clone overwriting the clone’s field values </a:t>
            </a:r>
          </a:p>
          <a:p>
            <a:pPr lvl="2">
              <a:lnSpc>
                <a:spcPct val="120000"/>
              </a:lnSpc>
            </a:pPr>
            <a:r>
              <a:rPr lang="en-GB" dirty="0"/>
              <a:t>(SSIs don’t change country, security or method or currency)</a:t>
            </a:r>
          </a:p>
          <a:p>
            <a:pPr lvl="2">
              <a:lnSpc>
                <a:spcPct val="120000"/>
              </a:lnSpc>
            </a:pPr>
            <a:endParaRPr lang="en-GB" dirty="0"/>
          </a:p>
          <a:p>
            <a:pPr>
              <a:lnSpc>
                <a:spcPct val="120000"/>
              </a:lnSpc>
            </a:pPr>
            <a:r>
              <a:rPr lang="en-GB" dirty="0"/>
              <a:t>Update a property of the clone e.g.</a:t>
            </a:r>
          </a:p>
          <a:p>
            <a:pPr lvl="1">
              <a:lnSpc>
                <a:spcPct val="120000"/>
              </a:lnSpc>
            </a:pPr>
            <a:r>
              <a:rPr lang="en-GB" sz="1800" dirty="0" err="1">
                <a:latin typeface="Consolas" panose="020B0609020204030204" pitchFamily="49" charset="0"/>
                <a:cs typeface="Consolas" panose="020B0609020204030204" pitchFamily="49" charset="0"/>
              </a:rPr>
              <a:t>this.Clone.Ssi.Security.Reference</a:t>
            </a:r>
            <a:r>
              <a:rPr lang="en-GB" sz="1800" dirty="0">
                <a:latin typeface="Consolas" panose="020B0609020204030204" pitchFamily="49" charset="0"/>
                <a:cs typeface="Consolas" panose="020B0609020204030204" pitchFamily="49" charset="0"/>
              </a:rPr>
              <a:t> = 	</a:t>
            </a:r>
            <a:r>
              <a:rPr lang="en-GB" sz="1800" dirty="0" err="1">
                <a:latin typeface="Consolas" panose="020B0609020204030204" pitchFamily="49" charset="0"/>
                <a:cs typeface="Consolas" panose="020B0609020204030204" pitchFamily="49" charset="0"/>
              </a:rPr>
              <a:t>this.Static.Securities.FindSecurityById</a:t>
            </a:r>
            <a:r>
              <a:rPr lang="en-GB" sz="1800" dirty="0">
                <a:latin typeface="Consolas" panose="020B0609020204030204" pitchFamily="49" charset="0"/>
                <a:cs typeface="Consolas" panose="020B0609020204030204" pitchFamily="49" charset="0"/>
              </a:rPr>
              <a:t>("COB")</a:t>
            </a:r>
          </a:p>
          <a:p>
            <a:pPr lvl="1">
              <a:lnSpc>
                <a:spcPct val="120000"/>
              </a:lnSpc>
            </a:pPr>
            <a:endParaRPr lang="en-GB" sz="1800" dirty="0">
              <a:latin typeface="Consolas" panose="020B0609020204030204" pitchFamily="49" charset="0"/>
              <a:cs typeface="Consolas" panose="020B0609020204030204" pitchFamily="49" charset="0"/>
            </a:endParaRPr>
          </a:p>
          <a:p>
            <a:pPr>
              <a:lnSpc>
                <a:spcPct val="120000"/>
              </a:lnSpc>
            </a:pPr>
            <a:r>
              <a:rPr lang="en-GB" dirty="0"/>
              <a:t>Save and persist the clone </a:t>
            </a:r>
          </a:p>
          <a:p>
            <a:pPr lvl="1">
              <a:lnSpc>
                <a:spcPct val="120000"/>
              </a:lnSpc>
            </a:pPr>
            <a:r>
              <a:rPr lang="en-GB" dirty="0" err="1"/>
              <a:t>this.Cloning.SaveClone</a:t>
            </a:r>
            <a:r>
              <a:rPr lang="en-GB" dirty="0"/>
              <a:t>()</a:t>
            </a:r>
          </a:p>
          <a:p>
            <a:pPr lvl="1">
              <a:lnSpc>
                <a:spcPct val="120000"/>
              </a:lnSpc>
            </a:pPr>
            <a:endParaRPr lang="en-GB" dirty="0"/>
          </a:p>
          <a:p>
            <a:pPr>
              <a:lnSpc>
                <a:spcPct val="120000"/>
              </a:lnSpc>
            </a:pPr>
            <a:r>
              <a:rPr lang="en-GB" dirty="0"/>
              <a:t>Your server side rule needs to run on </a:t>
            </a:r>
            <a:r>
              <a:rPr lang="en-GB" dirty="0" err="1"/>
              <a:t>PostStateEntry</a:t>
            </a:r>
            <a:r>
              <a:rPr lang="en-GB" dirty="0"/>
              <a:t> of Approved State </a:t>
            </a:r>
          </a:p>
          <a:p>
            <a:pPr lvl="1">
              <a:lnSpc>
                <a:spcPct val="120000"/>
              </a:lnSpc>
            </a:pPr>
            <a:r>
              <a:rPr lang="en-GB" dirty="0"/>
              <a:t>i.e. after the SSI record you are cloning is approved</a:t>
            </a:r>
          </a:p>
          <a:p>
            <a:pPr>
              <a:lnSpc>
                <a:spcPct val="120000"/>
              </a:lnSpc>
            </a:pPr>
            <a:endParaRPr lang="en-GB" dirty="0"/>
          </a:p>
        </p:txBody>
      </p:sp>
    </p:spTree>
    <p:extLst>
      <p:ext uri="{BB962C8B-B14F-4D97-AF65-F5344CB8AC3E}">
        <p14:creationId xmlns:p14="http://schemas.microsoft.com/office/powerpoint/2010/main" val="28540028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Workflow rules in practice</a:t>
            </a:r>
          </a:p>
        </p:txBody>
      </p:sp>
      <p:sp>
        <p:nvSpPr>
          <p:cNvPr id="3" name="Content Placeholder 2"/>
          <p:cNvSpPr>
            <a:spLocks noGrp="1"/>
          </p:cNvSpPr>
          <p:nvPr>
            <p:ph idx="1"/>
          </p:nvPr>
        </p:nvSpPr>
        <p:spPr>
          <a:xfrm>
            <a:off x="1096962" y="2369344"/>
            <a:ext cx="8175716" cy="4158456"/>
          </a:xfrm>
        </p:spPr>
        <p:txBody>
          <a:bodyPr/>
          <a:lstStyle/>
          <a:p>
            <a:r>
              <a:rPr lang="en-GB" dirty="0"/>
              <a:t>Make your rules as efficient as possible </a:t>
            </a:r>
          </a:p>
          <a:p>
            <a:pPr lvl="1"/>
            <a:r>
              <a:rPr lang="en-GB" dirty="0"/>
              <a:t>Using Conditions with Halt actions </a:t>
            </a:r>
          </a:p>
          <a:p>
            <a:pPr lvl="1"/>
            <a:r>
              <a:rPr lang="en-GB" dirty="0"/>
              <a:t>Check the simplest mandatory criteria first</a:t>
            </a:r>
          </a:p>
          <a:p>
            <a:pPr lvl="2"/>
            <a:r>
              <a:rPr lang="en-GB" dirty="0"/>
              <a:t>And HALT as soon as possible if criteria not met</a:t>
            </a:r>
          </a:p>
          <a:p>
            <a:pPr lvl="1"/>
            <a:r>
              <a:rPr lang="en-GB" dirty="0"/>
              <a:t>Check more complex criteria later</a:t>
            </a:r>
          </a:p>
          <a:p>
            <a:pPr lvl="1"/>
            <a:r>
              <a:rPr lang="en-GB" dirty="0"/>
              <a:t>Then perform the actions the rule is required to do</a:t>
            </a:r>
          </a:p>
          <a:p>
            <a:endParaRPr lang="en-GB" dirty="0"/>
          </a:p>
          <a:p>
            <a:r>
              <a:rPr lang="en-GB" dirty="0"/>
              <a:t>Efficient workflow rules keeps iMeta SSI client and server performance optimal</a:t>
            </a:r>
          </a:p>
          <a:p>
            <a:pPr lvl="1"/>
            <a:endParaRPr lang="en-GB" dirty="0"/>
          </a:p>
        </p:txBody>
      </p:sp>
    </p:spTree>
    <p:extLst>
      <p:ext uri="{BB962C8B-B14F-4D97-AF65-F5344CB8AC3E}">
        <p14:creationId xmlns:p14="http://schemas.microsoft.com/office/powerpoint/2010/main" val="12916423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Workflow rules in practice</a:t>
            </a:r>
          </a:p>
        </p:txBody>
      </p:sp>
      <p:sp>
        <p:nvSpPr>
          <p:cNvPr id="3" name="Content Placeholder 2"/>
          <p:cNvSpPr>
            <a:spLocks noGrp="1"/>
          </p:cNvSpPr>
          <p:nvPr>
            <p:ph idx="1"/>
          </p:nvPr>
        </p:nvSpPr>
        <p:spPr>
          <a:xfrm>
            <a:off x="1096962" y="2369344"/>
            <a:ext cx="8175716" cy="4158456"/>
          </a:xfrm>
        </p:spPr>
        <p:txBody>
          <a:bodyPr/>
          <a:lstStyle/>
          <a:p>
            <a:r>
              <a:rPr lang="en-GB" dirty="0"/>
              <a:t>Avoid creation of recursive rules</a:t>
            </a:r>
          </a:p>
          <a:p>
            <a:pPr lvl="1"/>
            <a:r>
              <a:rPr lang="en-GB" dirty="0"/>
              <a:t>Always use re-evaluation ‘Never’ </a:t>
            </a:r>
          </a:p>
          <a:p>
            <a:pPr lvl="1"/>
            <a:r>
              <a:rPr lang="en-GB" dirty="0"/>
              <a:t>Unless intentionally requiring use of re-evaluation </a:t>
            </a:r>
          </a:p>
          <a:p>
            <a:pPr marL="914354" lvl="2" indent="0">
              <a:buNone/>
            </a:pPr>
            <a:r>
              <a:rPr lang="en-GB" dirty="0"/>
              <a:t>e.g. using chaining</a:t>
            </a:r>
          </a:p>
          <a:p>
            <a:pPr lvl="1"/>
            <a:endParaRPr lang="en-GB" dirty="0"/>
          </a:p>
          <a:p>
            <a:pPr lvl="1"/>
            <a:r>
              <a:rPr lang="en-GB" dirty="0"/>
              <a:t>Use ‘Sequential’ Mode</a:t>
            </a:r>
          </a:p>
          <a:p>
            <a:pPr lvl="2"/>
            <a:r>
              <a:rPr lang="en-GB" dirty="0"/>
              <a:t>unless intentionally requiring use of re-evaluation </a:t>
            </a:r>
          </a:p>
          <a:p>
            <a:pPr lvl="2"/>
            <a:endParaRPr lang="en-GB" dirty="0"/>
          </a:p>
          <a:p>
            <a:pPr lvl="1"/>
            <a:r>
              <a:rPr lang="en-GB" dirty="0"/>
              <a:t>Check fields do not already contain the data being set</a:t>
            </a:r>
          </a:p>
          <a:p>
            <a:pPr lvl="1"/>
            <a:endParaRPr lang="en-GB" dirty="0"/>
          </a:p>
          <a:p>
            <a:pPr lvl="1"/>
            <a:r>
              <a:rPr lang="en-GB" dirty="0"/>
              <a:t>Use Conditions with Halt actions to exit loops</a:t>
            </a:r>
          </a:p>
          <a:p>
            <a:pPr lvl="1"/>
            <a:endParaRPr lang="en-GB" dirty="0"/>
          </a:p>
        </p:txBody>
      </p:sp>
    </p:spTree>
    <p:extLst>
      <p:ext uri="{BB962C8B-B14F-4D97-AF65-F5344CB8AC3E}">
        <p14:creationId xmlns:p14="http://schemas.microsoft.com/office/powerpoint/2010/main" val="411103076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Workflow rules in practice</a:t>
            </a:r>
          </a:p>
        </p:txBody>
      </p:sp>
      <p:sp>
        <p:nvSpPr>
          <p:cNvPr id="3" name="Content Placeholder 2"/>
          <p:cNvSpPr>
            <a:spLocks noGrp="1"/>
          </p:cNvSpPr>
          <p:nvPr>
            <p:ph idx="1"/>
          </p:nvPr>
        </p:nvSpPr>
        <p:spPr>
          <a:xfrm>
            <a:off x="868363" y="2125507"/>
            <a:ext cx="8429624" cy="4702970"/>
          </a:xfrm>
        </p:spPr>
        <p:txBody>
          <a:bodyPr>
            <a:normAutofit fontScale="85000" lnSpcReduction="20000"/>
          </a:bodyPr>
          <a:lstStyle/>
          <a:p>
            <a:pPr>
              <a:lnSpc>
                <a:spcPct val="110000"/>
              </a:lnSpc>
            </a:pPr>
            <a:r>
              <a:rPr lang="en-GB" dirty="0"/>
              <a:t>Common Problems</a:t>
            </a:r>
          </a:p>
          <a:p>
            <a:pPr>
              <a:lnSpc>
                <a:spcPct val="110000"/>
              </a:lnSpc>
            </a:pPr>
            <a:endParaRPr lang="en-GB" dirty="0"/>
          </a:p>
          <a:p>
            <a:pPr lvl="1">
              <a:lnSpc>
                <a:spcPct val="110000"/>
              </a:lnSpc>
            </a:pPr>
            <a:r>
              <a:rPr lang="en-GB" dirty="0"/>
              <a:t>Null Checking</a:t>
            </a:r>
          </a:p>
          <a:p>
            <a:pPr lvl="2">
              <a:lnSpc>
                <a:spcPct val="110000"/>
              </a:lnSpc>
            </a:pPr>
            <a:r>
              <a:rPr lang="en-GB" dirty="0"/>
              <a:t>Check fields for null before using values in conditions </a:t>
            </a:r>
          </a:p>
          <a:p>
            <a:pPr lvl="2">
              <a:lnSpc>
                <a:spcPct val="110000"/>
              </a:lnSpc>
            </a:pPr>
            <a:r>
              <a:rPr lang="en-GB" dirty="0"/>
              <a:t>Check </a:t>
            </a:r>
            <a:r>
              <a:rPr lang="en-GB" dirty="0" err="1">
                <a:latin typeface="Consolas" panose="020B0609020204030204" pitchFamily="49" charset="0"/>
                <a:cs typeface="Consolas" panose="020B0609020204030204" pitchFamily="49" charset="0"/>
              </a:rPr>
              <a:t>oid</a:t>
            </a:r>
            <a:r>
              <a:rPr lang="en-GB" dirty="0" err="1"/>
              <a:t>s</a:t>
            </a:r>
            <a:r>
              <a:rPr lang="en-GB" dirty="0"/>
              <a:t> for null before using </a:t>
            </a:r>
            <a:r>
              <a:rPr lang="en-GB" dirty="0">
                <a:latin typeface="Consolas" panose="020B0609020204030204" pitchFamily="49" charset="0"/>
                <a:cs typeface="Consolas" panose="020B0609020204030204" pitchFamily="49" charset="0"/>
              </a:rPr>
              <a:t>references</a:t>
            </a:r>
          </a:p>
          <a:p>
            <a:pPr lvl="2">
              <a:lnSpc>
                <a:spcPct val="110000"/>
              </a:lnSpc>
            </a:pPr>
            <a:r>
              <a:rPr lang="en-GB" dirty="0"/>
              <a:t>Use the </a:t>
            </a:r>
            <a:r>
              <a:rPr lang="en-GB" dirty="0" err="1">
                <a:latin typeface="Consolas" panose="020B0609020204030204" pitchFamily="49" charset="0"/>
                <a:cs typeface="Consolas" panose="020B0609020204030204" pitchFamily="49" charset="0"/>
              </a:rPr>
              <a:t>this.Static</a:t>
            </a:r>
            <a:r>
              <a:rPr lang="en-GB" dirty="0"/>
              <a:t> and </a:t>
            </a:r>
            <a:r>
              <a:rPr lang="en-GB" dirty="0" err="1">
                <a:latin typeface="Consolas" panose="020B0609020204030204" pitchFamily="49" charset="0"/>
                <a:cs typeface="Consolas" panose="020B0609020204030204" pitchFamily="49" charset="0"/>
              </a:rPr>
              <a:t>this.CustomStatic</a:t>
            </a:r>
            <a:r>
              <a:rPr lang="en-GB" dirty="0"/>
              <a:t> helpers for null safe static data checks</a:t>
            </a:r>
          </a:p>
          <a:p>
            <a:pPr lvl="2">
              <a:lnSpc>
                <a:spcPct val="110000"/>
              </a:lnSpc>
            </a:pPr>
            <a:r>
              <a:rPr lang="en-GB" dirty="0"/>
              <a:t>Access system codes using </a:t>
            </a:r>
            <a:r>
              <a:rPr lang="en-GB" dirty="0" err="1">
                <a:latin typeface="Consolas" panose="020B0609020204030204" pitchFamily="49" charset="0"/>
                <a:cs typeface="Consolas" panose="020B0609020204030204" pitchFamily="49" charset="0"/>
              </a:rPr>
              <a:t>TryGetValue</a:t>
            </a:r>
            <a:r>
              <a:rPr lang="en-GB" dirty="0">
                <a:latin typeface="Consolas" panose="020B0609020204030204" pitchFamily="49" charset="0"/>
                <a:cs typeface="Consolas" panose="020B0609020204030204" pitchFamily="49" charset="0"/>
              </a:rPr>
              <a:t>()</a:t>
            </a:r>
          </a:p>
          <a:p>
            <a:pPr lvl="2">
              <a:lnSpc>
                <a:spcPct val="110000"/>
              </a:lnSpc>
            </a:pPr>
            <a:r>
              <a:rPr lang="en-GB" dirty="0"/>
              <a:t>Do not use </a:t>
            </a:r>
            <a:r>
              <a:rPr lang="en-GB" dirty="0" err="1">
                <a:latin typeface="Consolas" panose="020B0609020204030204" pitchFamily="49" charset="0"/>
                <a:cs typeface="Consolas" panose="020B0609020204030204" pitchFamily="49" charset="0"/>
              </a:rPr>
              <a:t>HasValue</a:t>
            </a:r>
            <a:r>
              <a:rPr lang="en-GB" dirty="0">
                <a:latin typeface="Consolas" panose="020B0609020204030204" pitchFamily="49" charset="0"/>
                <a:cs typeface="Consolas" panose="020B0609020204030204" pitchFamily="49" charset="0"/>
              </a:rPr>
              <a:t>() </a:t>
            </a:r>
            <a:r>
              <a:rPr lang="en-GB" dirty="0"/>
              <a:t>methods</a:t>
            </a:r>
          </a:p>
          <a:p>
            <a:pPr lvl="1">
              <a:lnSpc>
                <a:spcPct val="110000"/>
              </a:lnSpc>
            </a:pPr>
            <a:endParaRPr lang="en-GB" dirty="0"/>
          </a:p>
          <a:p>
            <a:pPr lvl="1">
              <a:lnSpc>
                <a:spcPct val="110000"/>
              </a:lnSpc>
            </a:pPr>
            <a:r>
              <a:rPr lang="en-GB" dirty="0"/>
              <a:t>Use </a:t>
            </a:r>
            <a:r>
              <a:rPr lang="en-GB" dirty="0" err="1"/>
              <a:t>this.StringUtil.IsNullOrWhiteSpace</a:t>
            </a:r>
            <a:r>
              <a:rPr lang="en-GB" dirty="0"/>
              <a:t>( your string )</a:t>
            </a:r>
          </a:p>
          <a:p>
            <a:pPr lvl="2">
              <a:lnSpc>
                <a:spcPct val="110000"/>
              </a:lnSpc>
            </a:pPr>
            <a:r>
              <a:rPr lang="en-GB" dirty="0"/>
              <a:t>The </a:t>
            </a:r>
            <a:r>
              <a:rPr lang="en-GB" dirty="0" err="1"/>
              <a:t>.net</a:t>
            </a:r>
            <a:r>
              <a:rPr lang="en-GB" dirty="0"/>
              <a:t> </a:t>
            </a:r>
            <a:r>
              <a:rPr lang="en-GB" dirty="0" err="1"/>
              <a:t>string.IsNullOrWhiteSpace</a:t>
            </a:r>
            <a:r>
              <a:rPr lang="en-GB" dirty="0"/>
              <a:t>() is not supported and will exception</a:t>
            </a:r>
          </a:p>
          <a:p>
            <a:pPr lvl="1">
              <a:lnSpc>
                <a:spcPct val="110000"/>
              </a:lnSpc>
            </a:pPr>
            <a:endParaRPr lang="en-GB" dirty="0"/>
          </a:p>
          <a:p>
            <a:pPr lvl="1">
              <a:lnSpc>
                <a:spcPct val="110000"/>
              </a:lnSpc>
            </a:pPr>
            <a:r>
              <a:rPr lang="en-GB" dirty="0"/>
              <a:t>When checking or manipulating strings</a:t>
            </a:r>
          </a:p>
          <a:p>
            <a:pPr lvl="2">
              <a:lnSpc>
                <a:spcPct val="110000"/>
              </a:lnSpc>
            </a:pPr>
            <a:r>
              <a:rPr lang="en-GB" dirty="0"/>
              <a:t>Space is a special character</a:t>
            </a:r>
          </a:p>
          <a:p>
            <a:pPr lvl="2">
              <a:lnSpc>
                <a:spcPct val="110000"/>
              </a:lnSpc>
            </a:pPr>
            <a:r>
              <a:rPr lang="en-GB" dirty="0"/>
              <a:t>Access or Set a Space character by using:  	</a:t>
            </a:r>
            <a:r>
              <a:rPr lang="en-GB" dirty="0" err="1">
                <a:latin typeface="Consolas" panose="020B0609020204030204" pitchFamily="49" charset="0"/>
                <a:cs typeface="Consolas" panose="020B0609020204030204" pitchFamily="49" charset="0"/>
              </a:rPr>
              <a:t>this.StringUtil.Space</a:t>
            </a:r>
            <a:endParaRPr lang="en-GB" dirty="0">
              <a:latin typeface="Consolas" panose="020B0609020204030204" pitchFamily="49" charset="0"/>
              <a:cs typeface="Consolas" panose="020B0609020204030204" pitchFamily="49" charset="0"/>
            </a:endParaRPr>
          </a:p>
          <a:p>
            <a:pPr lvl="1">
              <a:lnSpc>
                <a:spcPct val="110000"/>
              </a:lnSpc>
            </a:pPr>
            <a:endParaRPr lang="en-GB" dirty="0"/>
          </a:p>
          <a:p>
            <a:pPr lvl="1">
              <a:lnSpc>
                <a:spcPct val="110000"/>
              </a:lnSpc>
            </a:pPr>
            <a:r>
              <a:rPr lang="en-GB" dirty="0"/>
              <a:t>Remember to click ‘apply’ for your rule to be persisted</a:t>
            </a:r>
          </a:p>
          <a:p>
            <a:pPr lvl="2">
              <a:lnSpc>
                <a:spcPct val="110000"/>
              </a:lnSpc>
            </a:pPr>
            <a:endParaRPr lang="en-GB"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8972235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Workflow rules in practice </a:t>
            </a:r>
          </a:p>
        </p:txBody>
      </p:sp>
      <p:sp>
        <p:nvSpPr>
          <p:cNvPr id="3" name="Content Placeholder 2"/>
          <p:cNvSpPr>
            <a:spLocks noGrp="1"/>
          </p:cNvSpPr>
          <p:nvPr>
            <p:ph idx="1"/>
          </p:nvPr>
        </p:nvSpPr>
        <p:spPr/>
        <p:txBody>
          <a:bodyPr>
            <a:normAutofit/>
          </a:bodyPr>
          <a:lstStyle/>
          <a:p>
            <a:pPr>
              <a:lnSpc>
                <a:spcPct val="110000"/>
              </a:lnSpc>
            </a:pPr>
            <a:r>
              <a:rPr lang="en-GB" dirty="0"/>
              <a:t>Keep workflow rules simple</a:t>
            </a:r>
          </a:p>
          <a:p>
            <a:pPr>
              <a:lnSpc>
                <a:spcPct val="110000"/>
              </a:lnSpc>
            </a:pPr>
            <a:endParaRPr lang="en-GB" dirty="0"/>
          </a:p>
          <a:p>
            <a:pPr>
              <a:lnSpc>
                <a:spcPct val="110000"/>
              </a:lnSpc>
            </a:pPr>
            <a:r>
              <a:rPr lang="en-GB" dirty="0"/>
              <a:t>Give each rule and rule set an understandable name</a:t>
            </a:r>
          </a:p>
          <a:p>
            <a:pPr>
              <a:lnSpc>
                <a:spcPct val="110000"/>
              </a:lnSpc>
            </a:pPr>
            <a:endParaRPr lang="en-GB" dirty="0"/>
          </a:p>
          <a:p>
            <a:pPr>
              <a:lnSpc>
                <a:spcPct val="110000"/>
              </a:lnSpc>
            </a:pPr>
            <a:r>
              <a:rPr lang="en-GB" dirty="0"/>
              <a:t>Make the most of rule set priority ordering</a:t>
            </a:r>
          </a:p>
          <a:p>
            <a:pPr marL="457177" lvl="1" indent="0">
              <a:lnSpc>
                <a:spcPct val="110000"/>
              </a:lnSpc>
              <a:buNone/>
            </a:pPr>
            <a:r>
              <a:rPr lang="en-GB" dirty="0"/>
              <a:t>	(High numbers are processed first e.g. 99 before 0)</a:t>
            </a:r>
          </a:p>
          <a:p>
            <a:pPr marL="457177" lvl="1" indent="0">
              <a:lnSpc>
                <a:spcPct val="110000"/>
              </a:lnSpc>
              <a:buNone/>
            </a:pPr>
            <a:endParaRPr lang="en-GB" dirty="0"/>
          </a:p>
          <a:p>
            <a:pPr>
              <a:lnSpc>
                <a:spcPct val="110000"/>
              </a:lnSpc>
            </a:pPr>
            <a:r>
              <a:rPr lang="en-GB" dirty="0"/>
              <a:t>Be aware some rules may depend on the output of others running earlier using ‘Run Order’</a:t>
            </a:r>
          </a:p>
          <a:p>
            <a:pPr marL="457177" lvl="1" indent="0">
              <a:lnSpc>
                <a:spcPct val="110000"/>
              </a:lnSpc>
              <a:buNone/>
            </a:pPr>
            <a:r>
              <a:rPr lang="en-GB" dirty="0"/>
              <a:t>	(Low numbers are processed first e.g. 0 before 1)</a:t>
            </a:r>
          </a:p>
          <a:p>
            <a:pPr>
              <a:lnSpc>
                <a:spcPct val="110000"/>
              </a:lnSpc>
            </a:pPr>
            <a:endParaRPr lang="en-GB" dirty="0"/>
          </a:p>
        </p:txBody>
      </p:sp>
    </p:spTree>
    <p:extLst>
      <p:ext uri="{BB962C8B-B14F-4D97-AF65-F5344CB8AC3E}">
        <p14:creationId xmlns:p14="http://schemas.microsoft.com/office/powerpoint/2010/main" val="113466110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Workflow rules in practice </a:t>
            </a:r>
          </a:p>
        </p:txBody>
      </p:sp>
      <p:sp>
        <p:nvSpPr>
          <p:cNvPr id="3" name="Content Placeholder 2"/>
          <p:cNvSpPr>
            <a:spLocks noGrp="1"/>
          </p:cNvSpPr>
          <p:nvPr>
            <p:ph idx="1"/>
          </p:nvPr>
        </p:nvSpPr>
        <p:spPr>
          <a:xfrm>
            <a:off x="1096965" y="2369343"/>
            <a:ext cx="8167007" cy="4410286"/>
          </a:xfrm>
        </p:spPr>
        <p:txBody>
          <a:bodyPr>
            <a:normAutofit fontScale="85000" lnSpcReduction="20000"/>
          </a:bodyPr>
          <a:lstStyle/>
          <a:p>
            <a:pPr>
              <a:lnSpc>
                <a:spcPct val="110000"/>
              </a:lnSpc>
            </a:pPr>
            <a:r>
              <a:rPr lang="en-GB" dirty="0"/>
              <a:t>Debug trace is generated when workflow rules are run</a:t>
            </a:r>
          </a:p>
          <a:p>
            <a:pPr>
              <a:lnSpc>
                <a:spcPct val="110000"/>
              </a:lnSpc>
            </a:pPr>
            <a:endParaRPr lang="en-GB" dirty="0"/>
          </a:p>
          <a:p>
            <a:pPr>
              <a:lnSpc>
                <a:spcPct val="110000"/>
              </a:lnSpc>
            </a:pPr>
            <a:r>
              <a:rPr lang="en-GB" dirty="0"/>
              <a:t>Make use of debug logging during development</a:t>
            </a:r>
          </a:p>
          <a:p>
            <a:pPr marL="0" indent="0">
              <a:lnSpc>
                <a:spcPct val="110000"/>
              </a:lnSpc>
              <a:buNone/>
            </a:pPr>
            <a:r>
              <a:rPr lang="en-GB" sz="2000" dirty="0"/>
              <a:t>	(By all means remove it before publishing to SIT/UAT) </a:t>
            </a:r>
          </a:p>
          <a:p>
            <a:pPr>
              <a:lnSpc>
                <a:spcPct val="110000"/>
              </a:lnSpc>
            </a:pPr>
            <a:endParaRPr lang="en-GB" dirty="0"/>
          </a:p>
          <a:p>
            <a:pPr>
              <a:lnSpc>
                <a:spcPct val="110000"/>
              </a:lnSpc>
            </a:pPr>
            <a:r>
              <a:rPr lang="en-GB" dirty="0"/>
              <a:t>Client log location:</a:t>
            </a:r>
          </a:p>
          <a:p>
            <a:pPr marL="457177" lvl="1" indent="0">
              <a:lnSpc>
                <a:spcPct val="110000"/>
              </a:lnSpc>
              <a:buNone/>
            </a:pPr>
            <a:r>
              <a:rPr lang="en-GB" dirty="0"/>
              <a:t>%</a:t>
            </a:r>
            <a:r>
              <a:rPr lang="en-GB" dirty="0" err="1"/>
              <a:t>tmp</a:t>
            </a:r>
            <a:r>
              <a:rPr lang="en-GB" dirty="0"/>
              <a:t>%\</a:t>
            </a:r>
            <a:r>
              <a:rPr lang="en-GB" dirty="0" err="1"/>
              <a:t>AssassinLogs</a:t>
            </a:r>
            <a:r>
              <a:rPr lang="en-GB" dirty="0"/>
              <a:t>\Log.txt</a:t>
            </a:r>
          </a:p>
          <a:p>
            <a:pPr marL="457177" lvl="1" indent="0">
              <a:lnSpc>
                <a:spcPct val="110000"/>
              </a:lnSpc>
              <a:buNone/>
            </a:pPr>
            <a:endParaRPr lang="en-GB" dirty="0"/>
          </a:p>
          <a:p>
            <a:pPr>
              <a:lnSpc>
                <a:spcPct val="110000"/>
              </a:lnSpc>
            </a:pPr>
            <a:r>
              <a:rPr lang="en-GB" dirty="0"/>
              <a:t>Server log location:</a:t>
            </a:r>
          </a:p>
          <a:p>
            <a:pPr marL="0" indent="0">
              <a:lnSpc>
                <a:spcPct val="110000"/>
              </a:lnSpc>
              <a:buNone/>
            </a:pPr>
            <a:r>
              <a:rPr lang="en-GB" dirty="0"/>
              <a:t>	</a:t>
            </a:r>
            <a:r>
              <a:rPr lang="en-GB" sz="2400" dirty="0"/>
              <a:t>[Assassin Installation Location]\Services\Log\</a:t>
            </a:r>
          </a:p>
          <a:p>
            <a:pPr marL="0" indent="0">
              <a:lnSpc>
                <a:spcPct val="110000"/>
              </a:lnSpc>
              <a:buNone/>
            </a:pPr>
            <a:endParaRPr lang="en-GB" sz="2400" dirty="0"/>
          </a:p>
          <a:p>
            <a:pPr>
              <a:lnSpc>
                <a:spcPct val="110000"/>
              </a:lnSpc>
            </a:pPr>
            <a:r>
              <a:rPr lang="en-GB" dirty="0"/>
              <a:t>Avoid use of Error logging</a:t>
            </a:r>
          </a:p>
          <a:p>
            <a:pPr lvl="1">
              <a:lnSpc>
                <a:spcPct val="110000"/>
              </a:lnSpc>
            </a:pPr>
            <a:r>
              <a:rPr lang="en-GB" dirty="0"/>
              <a:t>Errors should cause SCB IT to be alerted and should be investigated – workflow rules should only log errors if they fail</a:t>
            </a:r>
          </a:p>
        </p:txBody>
      </p:sp>
    </p:spTree>
    <p:extLst>
      <p:ext uri="{BB962C8B-B14F-4D97-AF65-F5344CB8AC3E}">
        <p14:creationId xmlns:p14="http://schemas.microsoft.com/office/powerpoint/2010/main" val="13806812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Workflow rules in practice </a:t>
            </a:r>
          </a:p>
        </p:txBody>
      </p:sp>
      <p:sp>
        <p:nvSpPr>
          <p:cNvPr id="3" name="Content Placeholder 2"/>
          <p:cNvSpPr>
            <a:spLocks noGrp="1"/>
          </p:cNvSpPr>
          <p:nvPr>
            <p:ph idx="1"/>
          </p:nvPr>
        </p:nvSpPr>
        <p:spPr>
          <a:xfrm>
            <a:off x="1096962" y="2369344"/>
            <a:ext cx="8184424" cy="4158456"/>
          </a:xfrm>
        </p:spPr>
        <p:txBody>
          <a:bodyPr/>
          <a:lstStyle/>
          <a:p>
            <a:r>
              <a:rPr lang="en-GB" dirty="0"/>
              <a:t>Extracting and importing workflow rules</a:t>
            </a:r>
          </a:p>
          <a:p>
            <a:pPr lvl="1"/>
            <a:r>
              <a:rPr lang="en-GB" dirty="0"/>
              <a:t>A specific rule can be exported in CSV format</a:t>
            </a:r>
          </a:p>
          <a:p>
            <a:pPr lvl="1"/>
            <a:r>
              <a:rPr lang="en-GB" dirty="0"/>
              <a:t>All rules can be exported as CSV</a:t>
            </a:r>
          </a:p>
          <a:p>
            <a:endParaRPr lang="en-GB" dirty="0"/>
          </a:p>
          <a:p>
            <a:r>
              <a:rPr lang="en-GB" dirty="0"/>
              <a:t>Importing a rule is as simple as copying all text from an export into the “Import Rule” dialog</a:t>
            </a:r>
          </a:p>
          <a:p>
            <a:pPr lvl="1"/>
            <a:endParaRPr lang="en-GB" dirty="0"/>
          </a:p>
          <a:p>
            <a:pPr lvl="1"/>
            <a:r>
              <a:rPr lang="en-GB" dirty="0"/>
              <a:t>Remember to click ‘apply’ for your rule to be persisted</a:t>
            </a:r>
          </a:p>
        </p:txBody>
      </p:sp>
    </p:spTree>
    <p:extLst>
      <p:ext uri="{BB962C8B-B14F-4D97-AF65-F5344CB8AC3E}">
        <p14:creationId xmlns:p14="http://schemas.microsoft.com/office/powerpoint/2010/main" val="1798817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15133"/>
            <a:ext cx="7886700" cy="985142"/>
          </a:xfrm>
        </p:spPr>
        <p:txBody>
          <a:bodyPr/>
          <a:lstStyle/>
          <a:p>
            <a:r>
              <a:rPr lang="en-GB" dirty="0"/>
              <a:t>SSI View Screen</a:t>
            </a:r>
          </a:p>
        </p:txBody>
      </p:sp>
      <p:pic>
        <p:nvPicPr>
          <p:cNvPr id="5" name="Picture 4"/>
          <p:cNvPicPr>
            <a:picLocks noChangeAspect="1"/>
          </p:cNvPicPr>
          <p:nvPr/>
        </p:nvPicPr>
        <p:blipFill>
          <a:blip r:embed="rId3"/>
          <a:stretch>
            <a:fillRect/>
          </a:stretch>
        </p:blipFill>
        <p:spPr>
          <a:xfrm>
            <a:off x="1105269" y="2200275"/>
            <a:ext cx="3992197" cy="4395302"/>
          </a:xfrm>
          <a:prstGeom prst="rect">
            <a:avLst/>
          </a:prstGeom>
        </p:spPr>
      </p:pic>
      <p:pic>
        <p:nvPicPr>
          <p:cNvPr id="6" name="Picture 5"/>
          <p:cNvPicPr>
            <a:picLocks noChangeAspect="1"/>
          </p:cNvPicPr>
          <p:nvPr/>
        </p:nvPicPr>
        <p:blipFill>
          <a:blip r:embed="rId4"/>
          <a:stretch>
            <a:fillRect/>
          </a:stretch>
        </p:blipFill>
        <p:spPr>
          <a:xfrm>
            <a:off x="5230391" y="2200279"/>
            <a:ext cx="3829892" cy="2131865"/>
          </a:xfrm>
          <a:prstGeom prst="rect">
            <a:avLst/>
          </a:prstGeom>
        </p:spPr>
      </p:pic>
      <p:pic>
        <p:nvPicPr>
          <p:cNvPr id="7" name="Picture 6"/>
          <p:cNvPicPr>
            <a:picLocks noChangeAspect="1"/>
          </p:cNvPicPr>
          <p:nvPr/>
        </p:nvPicPr>
        <p:blipFill>
          <a:blip r:embed="rId5"/>
          <a:stretch>
            <a:fillRect/>
          </a:stretch>
        </p:blipFill>
        <p:spPr>
          <a:xfrm>
            <a:off x="5230391" y="4452332"/>
            <a:ext cx="3829892" cy="2143249"/>
          </a:xfrm>
          <a:prstGeom prst="rect">
            <a:avLst/>
          </a:prstGeom>
        </p:spPr>
      </p:pic>
    </p:spTree>
    <p:extLst>
      <p:ext uri="{BB962C8B-B14F-4D97-AF65-F5344CB8AC3E}">
        <p14:creationId xmlns:p14="http://schemas.microsoft.com/office/powerpoint/2010/main" val="62905118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Workflow rules in practice </a:t>
            </a:r>
          </a:p>
        </p:txBody>
      </p:sp>
      <p:sp>
        <p:nvSpPr>
          <p:cNvPr id="3" name="Content Placeholder 2"/>
          <p:cNvSpPr>
            <a:spLocks noGrp="1"/>
          </p:cNvSpPr>
          <p:nvPr>
            <p:ph idx="1"/>
          </p:nvPr>
        </p:nvSpPr>
        <p:spPr>
          <a:xfrm>
            <a:off x="693044" y="2220392"/>
            <a:ext cx="8493486" cy="4680137"/>
          </a:xfrm>
        </p:spPr>
        <p:txBody>
          <a:bodyPr>
            <a:normAutofit/>
          </a:bodyPr>
          <a:lstStyle/>
          <a:p>
            <a:r>
              <a:rPr lang="en-GB" sz="2400" dirty="0"/>
              <a:t>Workflow &amp; Validation rule development process:</a:t>
            </a:r>
          </a:p>
          <a:p>
            <a:pPr lvl="1"/>
            <a:endParaRPr lang="en-GB" sz="2200" dirty="0"/>
          </a:p>
          <a:p>
            <a:pPr lvl="1"/>
            <a:r>
              <a:rPr lang="en-GB" sz="2200" dirty="0"/>
              <a:t>Develop rules in an iMeta SSI development instance, that is a replica of production</a:t>
            </a:r>
          </a:p>
          <a:p>
            <a:pPr lvl="1"/>
            <a:endParaRPr lang="en-GB" sz="2200" dirty="0"/>
          </a:p>
          <a:p>
            <a:pPr lvl="1"/>
            <a:r>
              <a:rPr lang="en-GB" sz="2200" dirty="0"/>
              <a:t>Export the rule you created </a:t>
            </a:r>
          </a:p>
          <a:p>
            <a:pPr lvl="1"/>
            <a:endParaRPr lang="en-GB" sz="2200" dirty="0"/>
          </a:p>
          <a:p>
            <a:pPr lvl="1"/>
            <a:r>
              <a:rPr lang="en-GB" sz="2200" dirty="0"/>
              <a:t>Import the rule into Test/UAT (also replica of production) for formal testing </a:t>
            </a:r>
          </a:p>
          <a:p>
            <a:pPr lvl="1"/>
            <a:endParaRPr lang="en-GB" sz="2200" dirty="0"/>
          </a:p>
          <a:p>
            <a:pPr lvl="1"/>
            <a:r>
              <a:rPr lang="en-GB" sz="2200" dirty="0"/>
              <a:t>Import the rule into Production when all testing is complete </a:t>
            </a:r>
          </a:p>
          <a:p>
            <a:endParaRPr lang="en-GB" dirty="0"/>
          </a:p>
        </p:txBody>
      </p:sp>
    </p:spTree>
    <p:extLst>
      <p:ext uri="{BB962C8B-B14F-4D97-AF65-F5344CB8AC3E}">
        <p14:creationId xmlns:p14="http://schemas.microsoft.com/office/powerpoint/2010/main" val="187000523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622" y="1123009"/>
            <a:ext cx="8948057" cy="1148080"/>
          </a:xfrm>
        </p:spPr>
        <p:txBody>
          <a:bodyPr>
            <a:noAutofit/>
          </a:bodyPr>
          <a:lstStyle/>
          <a:p>
            <a:r>
              <a:rPr lang="en-GB" sz="3200" dirty="0"/>
              <a:t>Post rule deployment Automated data clean-up / retrospective script advice</a:t>
            </a:r>
          </a:p>
        </p:txBody>
      </p:sp>
      <p:sp>
        <p:nvSpPr>
          <p:cNvPr id="3" name="Content Placeholder 2"/>
          <p:cNvSpPr>
            <a:spLocks noGrp="1"/>
          </p:cNvSpPr>
          <p:nvPr>
            <p:ph idx="1"/>
          </p:nvPr>
        </p:nvSpPr>
        <p:spPr>
          <a:xfrm>
            <a:off x="578622" y="2271089"/>
            <a:ext cx="9107638" cy="4948418"/>
          </a:xfrm>
        </p:spPr>
        <p:txBody>
          <a:bodyPr>
            <a:normAutofit fontScale="77500" lnSpcReduction="20000"/>
          </a:bodyPr>
          <a:lstStyle/>
          <a:p>
            <a:pPr>
              <a:lnSpc>
                <a:spcPct val="110000"/>
              </a:lnSpc>
            </a:pPr>
            <a:r>
              <a:rPr lang="en-GB" sz="2000" dirty="0"/>
              <a:t>Changes to workflow and validation rules are not applied to records retrospectively</a:t>
            </a:r>
          </a:p>
          <a:p>
            <a:pPr>
              <a:lnSpc>
                <a:spcPct val="110000"/>
              </a:lnSpc>
            </a:pPr>
            <a:endParaRPr lang="en-GB" sz="2000" dirty="0"/>
          </a:p>
          <a:p>
            <a:pPr>
              <a:lnSpc>
                <a:spcPct val="110000"/>
              </a:lnSpc>
            </a:pPr>
            <a:r>
              <a:rPr lang="en-GB" sz="2000" dirty="0"/>
              <a:t>To queue a revalidation of a population of Records use this template:</a:t>
            </a:r>
          </a:p>
          <a:p>
            <a:pPr lvl="1">
              <a:lnSpc>
                <a:spcPct val="110000"/>
              </a:lnSpc>
            </a:pPr>
            <a:r>
              <a:rPr lang="en-GB" sz="1800" dirty="0"/>
              <a:t>Queries\</a:t>
            </a:r>
            <a:r>
              <a:rPr lang="en-GB" sz="1800" dirty="0" err="1"/>
              <a:t>RevalidateSSIsByValidationRule.sql</a:t>
            </a:r>
            <a:endParaRPr lang="en-GB" sz="1800" dirty="0"/>
          </a:p>
          <a:p>
            <a:pPr lvl="1">
              <a:lnSpc>
                <a:spcPct val="110000"/>
              </a:lnSpc>
            </a:pPr>
            <a:endParaRPr lang="en-GB" sz="1800" dirty="0"/>
          </a:p>
          <a:p>
            <a:pPr>
              <a:lnSpc>
                <a:spcPct val="110000"/>
              </a:lnSpc>
            </a:pPr>
            <a:r>
              <a:rPr lang="en-GB" sz="2000" dirty="0"/>
              <a:t>This script </a:t>
            </a:r>
            <a:r>
              <a:rPr lang="en-GB" sz="2000" b="1" dirty="0"/>
              <a:t>MUST</a:t>
            </a:r>
            <a:r>
              <a:rPr lang="en-GB" sz="2000" dirty="0"/>
              <a:t> be configured as required</a:t>
            </a:r>
          </a:p>
          <a:p>
            <a:pPr>
              <a:lnSpc>
                <a:spcPct val="110000"/>
              </a:lnSpc>
            </a:pPr>
            <a:endParaRPr lang="en-GB" sz="2000" dirty="0"/>
          </a:p>
          <a:p>
            <a:pPr>
              <a:lnSpc>
                <a:spcPct val="110000"/>
              </a:lnSpc>
            </a:pPr>
            <a:r>
              <a:rPr lang="en-GB" sz="2000" dirty="0"/>
              <a:t>It can be setup to act on any </a:t>
            </a:r>
            <a:r>
              <a:rPr lang="en-GB" sz="2000" dirty="0" err="1"/>
              <a:t>AssassinObject</a:t>
            </a:r>
            <a:r>
              <a:rPr lang="en-GB" sz="2000" dirty="0"/>
              <a:t> record type: SSI, TA, CP</a:t>
            </a:r>
          </a:p>
          <a:p>
            <a:pPr lvl="1">
              <a:lnSpc>
                <a:spcPct val="110000"/>
              </a:lnSpc>
            </a:pPr>
            <a:r>
              <a:rPr lang="en-GB" sz="1800" dirty="0"/>
              <a:t>Change the SQL query at the top that returns OIDs</a:t>
            </a:r>
          </a:p>
          <a:p>
            <a:pPr lvl="1">
              <a:lnSpc>
                <a:spcPct val="110000"/>
              </a:lnSpc>
            </a:pPr>
            <a:endParaRPr lang="en-GB" sz="1800" dirty="0"/>
          </a:p>
          <a:p>
            <a:pPr>
              <a:lnSpc>
                <a:spcPct val="110000"/>
              </a:lnSpc>
            </a:pPr>
            <a:r>
              <a:rPr lang="en-GB" sz="2000" dirty="0"/>
              <a:t>It can be setup to queue any state machine action on the </a:t>
            </a:r>
            <a:r>
              <a:rPr lang="en-GB" sz="2000" dirty="0" err="1"/>
              <a:t>AssassinObject</a:t>
            </a:r>
            <a:r>
              <a:rPr lang="en-GB" sz="2000" dirty="0"/>
              <a:t> record, common </a:t>
            </a:r>
            <a:r>
              <a:rPr lang="en-GB" sz="2000" dirty="0" err="1"/>
              <a:t>ChangeActions</a:t>
            </a:r>
            <a:r>
              <a:rPr lang="en-GB" sz="2000" dirty="0"/>
              <a:t> are:</a:t>
            </a:r>
          </a:p>
          <a:p>
            <a:pPr lvl="1">
              <a:lnSpc>
                <a:spcPct val="110000"/>
              </a:lnSpc>
            </a:pPr>
            <a:r>
              <a:rPr lang="en-GB" sz="1600" dirty="0"/>
              <a:t>Use 0 = ‘Change’  - When you need to re-apply workflow rules to a record</a:t>
            </a:r>
          </a:p>
          <a:p>
            <a:pPr lvl="1">
              <a:lnSpc>
                <a:spcPct val="110000"/>
              </a:lnSpc>
            </a:pPr>
            <a:r>
              <a:rPr lang="en-GB" sz="1600" dirty="0"/>
              <a:t>Use 23 = ‘Revalidate’ – When you need to re-validate a record after changing, adding or deactivating a validation rule</a:t>
            </a:r>
          </a:p>
          <a:p>
            <a:pPr lvl="1">
              <a:lnSpc>
                <a:spcPct val="110000"/>
              </a:lnSpc>
            </a:pPr>
            <a:r>
              <a:rPr lang="en-GB" sz="1600" dirty="0"/>
              <a:t>Use 46 = ‘Resubmit’ – When you need to re-send a record’s last approved version downstream</a:t>
            </a:r>
          </a:p>
          <a:p>
            <a:pPr lvl="1">
              <a:lnSpc>
                <a:spcPct val="110000"/>
              </a:lnSpc>
            </a:pPr>
            <a:r>
              <a:rPr lang="en-GB" sz="1600" dirty="0"/>
              <a:t>Use 47 = ‘</a:t>
            </a:r>
            <a:r>
              <a:rPr lang="en-GB" sz="1600" dirty="0" err="1"/>
              <a:t>ResubmitChildren</a:t>
            </a:r>
            <a:r>
              <a:rPr lang="en-GB" sz="1600" dirty="0"/>
              <a:t>’ – When you need to re-send all SSI last approved versions under a trading account downstream</a:t>
            </a:r>
          </a:p>
          <a:p>
            <a:pPr lvl="1">
              <a:lnSpc>
                <a:spcPct val="110000"/>
              </a:lnSpc>
            </a:pPr>
            <a:r>
              <a:rPr lang="en-GB" sz="1600" dirty="0"/>
              <a:t>Please consult with iMeta before using others </a:t>
            </a:r>
          </a:p>
          <a:p>
            <a:pPr lvl="1">
              <a:lnSpc>
                <a:spcPct val="110000"/>
              </a:lnSpc>
            </a:pPr>
            <a:endParaRPr lang="en-GB" sz="1600" dirty="0"/>
          </a:p>
          <a:p>
            <a:pPr>
              <a:lnSpc>
                <a:spcPct val="110000"/>
              </a:lnSpc>
            </a:pPr>
            <a:r>
              <a:rPr lang="en-GB" sz="2000" dirty="0"/>
              <a:t>Plan when these scripts are run because they affect downstream. (SSIs entering the approved state will flow downstream)</a:t>
            </a:r>
          </a:p>
          <a:p>
            <a:pPr>
              <a:lnSpc>
                <a:spcPct val="110000"/>
              </a:lnSpc>
            </a:pPr>
            <a:endParaRPr lang="en-GB" sz="2000" dirty="0"/>
          </a:p>
          <a:p>
            <a:pPr>
              <a:lnSpc>
                <a:spcPct val="110000"/>
              </a:lnSpc>
            </a:pPr>
            <a:r>
              <a:rPr lang="en-GB" sz="2000" dirty="0"/>
              <a:t>NOTE: </a:t>
            </a:r>
            <a:r>
              <a:rPr lang="en-GB" sz="2000" b="1" dirty="0"/>
              <a:t>This approach is not always the best</a:t>
            </a:r>
          </a:p>
          <a:p>
            <a:pPr lvl="1">
              <a:lnSpc>
                <a:spcPct val="110000"/>
              </a:lnSpc>
            </a:pPr>
            <a:r>
              <a:rPr lang="en-GB" sz="1800" dirty="0"/>
              <a:t>If large volumes of SSIs are impacted retrospective updates should be achieve by other means</a:t>
            </a:r>
          </a:p>
          <a:p>
            <a:pPr lvl="1">
              <a:lnSpc>
                <a:spcPct val="110000"/>
              </a:lnSpc>
            </a:pPr>
            <a:r>
              <a:rPr lang="en-GB" sz="1800" dirty="0"/>
              <a:t>If in doubt please consult iMeta</a:t>
            </a:r>
          </a:p>
        </p:txBody>
      </p:sp>
    </p:spTree>
    <p:extLst>
      <p:ext uri="{BB962C8B-B14F-4D97-AF65-F5344CB8AC3E}">
        <p14:creationId xmlns:p14="http://schemas.microsoft.com/office/powerpoint/2010/main" val="185401201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normAutofit/>
          </a:bodyPr>
          <a:lstStyle/>
          <a:p>
            <a:r>
              <a:rPr lang="en-GB" dirty="0"/>
              <a:t>Review &amp; Questions</a:t>
            </a:r>
          </a:p>
        </p:txBody>
      </p:sp>
      <p:sp>
        <p:nvSpPr>
          <p:cNvPr id="3" name="Subtitle 2"/>
          <p:cNvSpPr>
            <a:spLocks noGrp="1"/>
          </p:cNvSpPr>
          <p:nvPr>
            <p:ph type="subTitle" idx="1"/>
          </p:nvPr>
        </p:nvSpPr>
        <p:spPr>
          <a:xfrm>
            <a:off x="1569122" y="4641709"/>
            <a:ext cx="6957802" cy="1791317"/>
          </a:xfrm>
        </p:spPr>
        <p:txBody>
          <a:bodyPr/>
          <a:lstStyle/>
          <a:p>
            <a:endParaRPr lang="en-GB" dirty="0"/>
          </a:p>
        </p:txBody>
      </p:sp>
      <p:sp>
        <p:nvSpPr>
          <p:cNvPr id="4" name="TextBox 3"/>
          <p:cNvSpPr txBox="1"/>
          <p:nvPr/>
        </p:nvSpPr>
        <p:spPr>
          <a:xfrm>
            <a:off x="468316" y="6901064"/>
            <a:ext cx="771365" cy="307777"/>
          </a:xfrm>
          <a:prstGeom prst="rect">
            <a:avLst/>
          </a:prstGeom>
          <a:noFill/>
        </p:spPr>
        <p:txBody>
          <a:bodyPr wrap="none" rtlCol="0">
            <a:spAutoFit/>
          </a:bodyPr>
          <a:lstStyle/>
          <a:p>
            <a:r>
              <a:rPr lang="en-GB" sz="1400" dirty="0">
                <a:solidFill>
                  <a:schemeClr val="bg1">
                    <a:lumMod val="65000"/>
                  </a:schemeClr>
                </a:solidFill>
              </a:rPr>
              <a:t>3:30pm</a:t>
            </a:r>
          </a:p>
        </p:txBody>
      </p:sp>
    </p:spTree>
    <p:extLst>
      <p:ext uri="{BB962C8B-B14F-4D97-AF65-F5344CB8AC3E}">
        <p14:creationId xmlns:p14="http://schemas.microsoft.com/office/powerpoint/2010/main" val="284696923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Review – Day 2</a:t>
            </a:r>
          </a:p>
        </p:txBody>
      </p:sp>
      <p:sp>
        <p:nvSpPr>
          <p:cNvPr id="3" name="Content Placeholder 2"/>
          <p:cNvSpPr>
            <a:spLocks noGrp="1"/>
          </p:cNvSpPr>
          <p:nvPr>
            <p:ph idx="1"/>
          </p:nvPr>
        </p:nvSpPr>
        <p:spPr/>
        <p:txBody>
          <a:bodyPr/>
          <a:lstStyle/>
          <a:p>
            <a:pPr fontAlgn="t"/>
            <a:r>
              <a:rPr lang="en-GB" dirty="0"/>
              <a:t>Database part 2</a:t>
            </a:r>
          </a:p>
          <a:p>
            <a:pPr fontAlgn="t"/>
            <a:r>
              <a:rPr lang="en-GB" dirty="0"/>
              <a:t>Validation</a:t>
            </a:r>
          </a:p>
          <a:p>
            <a:pPr fontAlgn="t"/>
            <a:r>
              <a:rPr lang="en-GB" dirty="0"/>
              <a:t>Workflow</a:t>
            </a:r>
          </a:p>
          <a:p>
            <a:endParaRPr lang="en-GB" dirty="0"/>
          </a:p>
        </p:txBody>
      </p:sp>
    </p:spTree>
    <p:extLst>
      <p:ext uri="{BB962C8B-B14F-4D97-AF65-F5344CB8AC3E}">
        <p14:creationId xmlns:p14="http://schemas.microsoft.com/office/powerpoint/2010/main" val="224847050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Questions</a:t>
            </a:r>
          </a:p>
        </p:txBody>
      </p:sp>
      <p:pic>
        <p:nvPicPr>
          <p:cNvPr id="7" name="Content Placeholder 6" descr="File:Tango-style question icon.svg - Wikimedia Commons"/>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61484" y="2370141"/>
            <a:ext cx="4157663" cy="4157663"/>
          </a:xfrm>
        </p:spPr>
      </p:pic>
    </p:spTree>
    <p:extLst>
      <p:ext uri="{BB962C8B-B14F-4D97-AF65-F5344CB8AC3E}">
        <p14:creationId xmlns:p14="http://schemas.microsoft.com/office/powerpoint/2010/main" val="203339410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Agenda – Day 3</a:t>
            </a:r>
          </a:p>
        </p:txBody>
      </p:sp>
      <p:graphicFrame>
        <p:nvGraphicFramePr>
          <p:cNvPr id="5" name="Table 4"/>
          <p:cNvGraphicFramePr>
            <a:graphicFrameLocks noGrp="1"/>
          </p:cNvGraphicFramePr>
          <p:nvPr/>
        </p:nvGraphicFramePr>
        <p:xfrm>
          <a:off x="1096962" y="2200276"/>
          <a:ext cx="7886700" cy="4759960"/>
        </p:xfrm>
        <a:graphic>
          <a:graphicData uri="http://schemas.openxmlformats.org/drawingml/2006/table">
            <a:tbl>
              <a:tblPr firstRow="1" bandRow="1">
                <a:tableStyleId>{5C22544A-7EE6-4342-B048-85BDC9FD1C3A}</a:tableStyleId>
              </a:tblPr>
              <a:tblGrid>
                <a:gridCol w="1666875">
                  <a:extLst>
                    <a:ext uri="{9D8B030D-6E8A-4147-A177-3AD203B41FA5}">
                      <a16:colId xmlns:a16="http://schemas.microsoft.com/office/drawing/2014/main" val="2188570378"/>
                    </a:ext>
                  </a:extLst>
                </a:gridCol>
                <a:gridCol w="4381500">
                  <a:extLst>
                    <a:ext uri="{9D8B030D-6E8A-4147-A177-3AD203B41FA5}">
                      <a16:colId xmlns:a16="http://schemas.microsoft.com/office/drawing/2014/main" val="247408480"/>
                    </a:ext>
                  </a:extLst>
                </a:gridCol>
                <a:gridCol w="1838325">
                  <a:extLst>
                    <a:ext uri="{9D8B030D-6E8A-4147-A177-3AD203B41FA5}">
                      <a16:colId xmlns:a16="http://schemas.microsoft.com/office/drawing/2014/main" val="4112845568"/>
                    </a:ext>
                  </a:extLst>
                </a:gridCol>
              </a:tblGrid>
              <a:tr h="370840">
                <a:tc>
                  <a:txBody>
                    <a:bodyPr/>
                    <a:lstStyle/>
                    <a:p>
                      <a:r>
                        <a:rPr lang="en-GB" sz="1600" dirty="0"/>
                        <a:t>Start Time</a:t>
                      </a:r>
                    </a:p>
                  </a:txBody>
                  <a:tcPr/>
                </a:tc>
                <a:tc>
                  <a:txBody>
                    <a:bodyPr/>
                    <a:lstStyle/>
                    <a:p>
                      <a:r>
                        <a:rPr lang="en-GB" sz="1600" dirty="0"/>
                        <a:t>Topic</a:t>
                      </a:r>
                    </a:p>
                  </a:txBody>
                  <a:tcPr/>
                </a:tc>
                <a:tc>
                  <a:txBody>
                    <a:bodyPr/>
                    <a:lstStyle/>
                    <a:p>
                      <a:r>
                        <a:rPr lang="en-GB" sz="1600" dirty="0"/>
                        <a:t>Duration</a:t>
                      </a:r>
                    </a:p>
                  </a:txBody>
                  <a:tcPr/>
                </a:tc>
                <a:extLst>
                  <a:ext uri="{0D108BD9-81ED-4DB2-BD59-A6C34878D82A}">
                    <a16:rowId xmlns:a16="http://schemas.microsoft.com/office/drawing/2014/main" val="3456679293"/>
                  </a:ext>
                </a:extLst>
              </a:tr>
              <a:tr h="370840">
                <a:tc>
                  <a:txBody>
                    <a:bodyPr/>
                    <a:lstStyle/>
                    <a:p>
                      <a:r>
                        <a:rPr lang="en-GB" sz="1600" dirty="0"/>
                        <a:t>9:30am</a:t>
                      </a:r>
                    </a:p>
                  </a:txBody>
                  <a:tcPr/>
                </a:tc>
                <a:tc>
                  <a:txBody>
                    <a:bodyPr/>
                    <a:lstStyle/>
                    <a:p>
                      <a:r>
                        <a:rPr lang="en-GB" sz="1600" dirty="0"/>
                        <a:t>Recap &amp; Questions</a:t>
                      </a:r>
                    </a:p>
                  </a:txBody>
                  <a:tcPr/>
                </a:tc>
                <a:tc>
                  <a:txBody>
                    <a:bodyPr/>
                    <a:lstStyle/>
                    <a:p>
                      <a:r>
                        <a:rPr lang="en-GB" sz="1600" dirty="0"/>
                        <a:t>30 minutes</a:t>
                      </a:r>
                    </a:p>
                  </a:txBody>
                  <a:tcPr/>
                </a:tc>
                <a:extLst>
                  <a:ext uri="{0D108BD9-81ED-4DB2-BD59-A6C34878D82A}">
                    <a16:rowId xmlns:a16="http://schemas.microsoft.com/office/drawing/2014/main" val="2437440799"/>
                  </a:ext>
                </a:extLst>
              </a:tr>
              <a:tr h="370840">
                <a:tc>
                  <a:txBody>
                    <a:bodyPr/>
                    <a:lstStyle/>
                    <a:p>
                      <a:r>
                        <a:rPr lang="en-GB" sz="1600" dirty="0"/>
                        <a:t>10:00am</a:t>
                      </a:r>
                    </a:p>
                  </a:txBody>
                  <a:tcPr/>
                </a:tc>
                <a:tc>
                  <a:txBody>
                    <a:bodyPr/>
                    <a:lstStyle/>
                    <a:p>
                      <a:r>
                        <a:rPr lang="en-GB" sz="1600" dirty="0"/>
                        <a:t>Logging</a:t>
                      </a:r>
                    </a:p>
                  </a:txBody>
                  <a:tcPr/>
                </a:tc>
                <a:tc>
                  <a:txBody>
                    <a:bodyPr/>
                    <a:lstStyle/>
                    <a:p>
                      <a:r>
                        <a:rPr lang="en-GB" sz="1600" dirty="0"/>
                        <a:t>45 minutes</a:t>
                      </a:r>
                    </a:p>
                  </a:txBody>
                  <a:tcPr/>
                </a:tc>
                <a:extLst>
                  <a:ext uri="{0D108BD9-81ED-4DB2-BD59-A6C34878D82A}">
                    <a16:rowId xmlns:a16="http://schemas.microsoft.com/office/drawing/2014/main" val="648254946"/>
                  </a:ext>
                </a:extLst>
              </a:tr>
              <a:tr h="370840">
                <a:tc>
                  <a:txBody>
                    <a:bodyPr/>
                    <a:lstStyle/>
                    <a:p>
                      <a:r>
                        <a:rPr lang="en-GB" sz="1600" dirty="0"/>
                        <a:t>10:45am</a:t>
                      </a:r>
                    </a:p>
                  </a:txBody>
                  <a:tcPr/>
                </a:tc>
                <a:tc>
                  <a:txBody>
                    <a:bodyPr/>
                    <a:lstStyle/>
                    <a:p>
                      <a:r>
                        <a:rPr lang="en-GB" sz="1600" dirty="0"/>
                        <a:t>Monitoring</a:t>
                      </a:r>
                    </a:p>
                  </a:txBody>
                  <a:tcPr/>
                </a:tc>
                <a:tc>
                  <a:txBody>
                    <a:bodyPr/>
                    <a:lstStyle/>
                    <a:p>
                      <a:r>
                        <a:rPr lang="en-GB" sz="1600" dirty="0"/>
                        <a:t>30 minutes</a:t>
                      </a:r>
                    </a:p>
                  </a:txBody>
                  <a:tcPr/>
                </a:tc>
                <a:extLst>
                  <a:ext uri="{0D108BD9-81ED-4DB2-BD59-A6C34878D82A}">
                    <a16:rowId xmlns:a16="http://schemas.microsoft.com/office/drawing/2014/main" val="679025597"/>
                  </a:ext>
                </a:extLst>
              </a:tr>
              <a:tr h="335280">
                <a:tc>
                  <a:txBody>
                    <a:bodyPr/>
                    <a:lstStyle/>
                    <a:p>
                      <a:r>
                        <a:rPr lang="en-GB" sz="1600" dirty="0"/>
                        <a:t>11:15am</a:t>
                      </a:r>
                    </a:p>
                  </a:txBody>
                  <a:tcPr/>
                </a:tc>
                <a:tc>
                  <a:txBody>
                    <a:bodyPr/>
                    <a:lstStyle/>
                    <a:p>
                      <a:r>
                        <a:rPr lang="en-GB" sz="1600" dirty="0"/>
                        <a:t>Documentation</a:t>
                      </a:r>
                    </a:p>
                  </a:txBody>
                  <a:tcPr/>
                </a:tc>
                <a:tc>
                  <a:txBody>
                    <a:bodyPr/>
                    <a:lstStyle/>
                    <a:p>
                      <a:r>
                        <a:rPr lang="en-GB" sz="1600" dirty="0"/>
                        <a:t>15 minutes</a:t>
                      </a:r>
                    </a:p>
                  </a:txBody>
                  <a:tcPr/>
                </a:tc>
                <a:extLst>
                  <a:ext uri="{0D108BD9-81ED-4DB2-BD59-A6C34878D82A}">
                    <a16:rowId xmlns:a16="http://schemas.microsoft.com/office/drawing/2014/main" val="3283818855"/>
                  </a:ext>
                </a:extLst>
              </a:tr>
              <a:tr h="579120">
                <a:tc>
                  <a:txBody>
                    <a:bodyPr/>
                    <a:lstStyle/>
                    <a:p>
                      <a:r>
                        <a:rPr lang="en-GB" sz="1600" dirty="0"/>
                        <a:t>11:30am</a:t>
                      </a:r>
                    </a:p>
                  </a:txBody>
                  <a:tcPr/>
                </a:tc>
                <a:tc>
                  <a:txBody>
                    <a:bodyPr/>
                    <a:lstStyle/>
                    <a:p>
                      <a:r>
                        <a:rPr lang="en-GB" sz="1600" dirty="0"/>
                        <a:t>Environment &amp; Deployment</a:t>
                      </a:r>
                    </a:p>
                    <a:p>
                      <a:endParaRPr lang="en-GB" sz="1600" dirty="0"/>
                    </a:p>
                  </a:txBody>
                  <a:tcPr/>
                </a:tc>
                <a:tc>
                  <a:txBody>
                    <a:bodyPr/>
                    <a:lstStyle/>
                    <a:p>
                      <a:r>
                        <a:rPr lang="en-GB" sz="1600" dirty="0"/>
                        <a:t>60 minutes</a:t>
                      </a:r>
                    </a:p>
                  </a:txBody>
                  <a:tcPr/>
                </a:tc>
                <a:extLst>
                  <a:ext uri="{0D108BD9-81ED-4DB2-BD59-A6C34878D82A}">
                    <a16:rowId xmlns:a16="http://schemas.microsoft.com/office/drawing/2014/main" val="3336672777"/>
                  </a:ext>
                </a:extLst>
              </a:tr>
              <a:tr h="579120">
                <a:tc>
                  <a:txBody>
                    <a:bodyPr/>
                    <a:lstStyle/>
                    <a:p>
                      <a:r>
                        <a:rPr lang="en-GB" sz="1600" dirty="0"/>
                        <a:t>12:30pm</a:t>
                      </a:r>
                    </a:p>
                  </a:txBody>
                  <a:tcPr/>
                </a:tc>
                <a:tc>
                  <a:txBody>
                    <a:bodyPr/>
                    <a:lstStyle/>
                    <a:p>
                      <a:r>
                        <a:rPr lang="en-GB" sz="1600" dirty="0"/>
                        <a:t>Lunch</a:t>
                      </a:r>
                    </a:p>
                    <a:p>
                      <a:endParaRPr lang="en-GB" sz="1600" dirty="0"/>
                    </a:p>
                  </a:txBody>
                  <a:tcPr/>
                </a:tc>
                <a:tc>
                  <a:txBody>
                    <a:bodyPr/>
                    <a:lstStyle/>
                    <a:p>
                      <a:r>
                        <a:rPr lang="en-GB" sz="1600" dirty="0"/>
                        <a:t>60 minutes</a:t>
                      </a:r>
                    </a:p>
                  </a:txBody>
                  <a:tcPr/>
                </a:tc>
                <a:extLst>
                  <a:ext uri="{0D108BD9-81ED-4DB2-BD59-A6C34878D82A}">
                    <a16:rowId xmlns:a16="http://schemas.microsoft.com/office/drawing/2014/main" val="1424987865"/>
                  </a:ext>
                </a:extLst>
              </a:tr>
              <a:tr h="370840">
                <a:tc>
                  <a:txBody>
                    <a:bodyPr/>
                    <a:lstStyle/>
                    <a:p>
                      <a:r>
                        <a:rPr lang="en-GB" sz="1600" dirty="0"/>
                        <a:t>1:30pm</a:t>
                      </a:r>
                    </a:p>
                  </a:txBody>
                  <a:tcPr/>
                </a:tc>
                <a:tc>
                  <a:txBody>
                    <a:bodyPr/>
                    <a:lstStyle/>
                    <a:p>
                      <a:r>
                        <a:rPr lang="en-GB" sz="1600" dirty="0"/>
                        <a:t>Past</a:t>
                      </a:r>
                      <a:r>
                        <a:rPr lang="en-GB" sz="1600" baseline="0" dirty="0"/>
                        <a:t> / Common Issues</a:t>
                      </a:r>
                      <a:endParaRPr lang="en-GB" sz="1600" dirty="0"/>
                    </a:p>
                  </a:txBody>
                  <a:tcPr/>
                </a:tc>
                <a:tc>
                  <a:txBody>
                    <a:bodyPr/>
                    <a:lstStyle/>
                    <a:p>
                      <a:r>
                        <a:rPr lang="en-GB" sz="1600" dirty="0"/>
                        <a:t>60 minutes</a:t>
                      </a:r>
                    </a:p>
                  </a:txBody>
                  <a:tcPr/>
                </a:tc>
                <a:extLst>
                  <a:ext uri="{0D108BD9-81ED-4DB2-BD59-A6C34878D82A}">
                    <a16:rowId xmlns:a16="http://schemas.microsoft.com/office/drawing/2014/main" val="1206534812"/>
                  </a:ext>
                </a:extLst>
              </a:tr>
              <a:tr h="335280">
                <a:tc>
                  <a:txBody>
                    <a:bodyPr/>
                    <a:lstStyle/>
                    <a:p>
                      <a:r>
                        <a:rPr lang="en-GB" sz="1600" dirty="0"/>
                        <a:t>2:30pm</a:t>
                      </a:r>
                    </a:p>
                  </a:txBody>
                  <a:tcPr/>
                </a:tc>
                <a:tc>
                  <a:txBody>
                    <a:bodyPr/>
                    <a:lstStyle/>
                    <a:p>
                      <a:r>
                        <a:rPr lang="en-GB" sz="1600" dirty="0"/>
                        <a:t>SCB Customisations</a:t>
                      </a:r>
                    </a:p>
                  </a:txBody>
                  <a:tcPr/>
                </a:tc>
                <a:tc>
                  <a:txBody>
                    <a:bodyPr/>
                    <a:lstStyle/>
                    <a:p>
                      <a:r>
                        <a:rPr lang="en-GB" sz="1600" dirty="0"/>
                        <a:t>20 minutes</a:t>
                      </a:r>
                    </a:p>
                  </a:txBody>
                  <a:tcPr/>
                </a:tc>
                <a:extLst>
                  <a:ext uri="{0D108BD9-81ED-4DB2-BD59-A6C34878D82A}">
                    <a16:rowId xmlns:a16="http://schemas.microsoft.com/office/drawing/2014/main" val="2246131288"/>
                  </a:ext>
                </a:extLst>
              </a:tr>
              <a:tr h="335280">
                <a:tc>
                  <a:txBody>
                    <a:bodyPr/>
                    <a:lstStyle/>
                    <a:p>
                      <a:r>
                        <a:rPr lang="en-GB" sz="1600" dirty="0"/>
                        <a:t>2:50pm</a:t>
                      </a:r>
                    </a:p>
                  </a:txBody>
                  <a:tcPr/>
                </a:tc>
                <a:tc>
                  <a:txBody>
                    <a:bodyPr/>
                    <a:lstStyle/>
                    <a:p>
                      <a:r>
                        <a:rPr lang="en-GB" sz="1600" dirty="0"/>
                        <a:t>What’s new</a:t>
                      </a:r>
                      <a:r>
                        <a:rPr lang="en-GB" sz="1600" baseline="0" dirty="0"/>
                        <a:t> in iMeta SSI v3.6</a:t>
                      </a:r>
                      <a:endParaRPr lang="en-GB" sz="1600" dirty="0"/>
                    </a:p>
                  </a:txBody>
                  <a:tcPr/>
                </a:tc>
                <a:tc>
                  <a:txBody>
                    <a:bodyPr/>
                    <a:lstStyle/>
                    <a:p>
                      <a:r>
                        <a:rPr lang="en-GB" sz="1600" dirty="0"/>
                        <a:t>20 minutes</a:t>
                      </a:r>
                    </a:p>
                  </a:txBody>
                  <a:tcPr/>
                </a:tc>
                <a:extLst>
                  <a:ext uri="{0D108BD9-81ED-4DB2-BD59-A6C34878D82A}">
                    <a16:rowId xmlns:a16="http://schemas.microsoft.com/office/drawing/2014/main" val="3544033478"/>
                  </a:ext>
                </a:extLst>
              </a:tr>
              <a:tr h="370840">
                <a:tc>
                  <a:txBody>
                    <a:bodyPr/>
                    <a:lstStyle/>
                    <a:p>
                      <a:r>
                        <a:rPr lang="en-GB" sz="1600" dirty="0"/>
                        <a:t>3:10pm</a:t>
                      </a:r>
                    </a:p>
                  </a:txBody>
                  <a:tcPr/>
                </a:tc>
                <a:tc>
                  <a:txBody>
                    <a:bodyPr/>
                    <a:lstStyle/>
                    <a:p>
                      <a:r>
                        <a:rPr lang="en-GB" sz="1600" dirty="0"/>
                        <a:t>Review &amp; Questions</a:t>
                      </a:r>
                    </a:p>
                  </a:txBody>
                  <a:tcPr/>
                </a:tc>
                <a:tc>
                  <a:txBody>
                    <a:bodyPr/>
                    <a:lstStyle/>
                    <a:p>
                      <a:r>
                        <a:rPr lang="en-GB" sz="1600" dirty="0"/>
                        <a:t>30 minutes</a:t>
                      </a:r>
                    </a:p>
                  </a:txBody>
                  <a:tcPr/>
                </a:tc>
                <a:extLst>
                  <a:ext uri="{0D108BD9-81ED-4DB2-BD59-A6C34878D82A}">
                    <a16:rowId xmlns:a16="http://schemas.microsoft.com/office/drawing/2014/main" val="928520163"/>
                  </a:ext>
                </a:extLst>
              </a:tr>
              <a:tr h="370840">
                <a:tc>
                  <a:txBody>
                    <a:bodyPr/>
                    <a:lstStyle/>
                    <a:p>
                      <a:r>
                        <a:rPr lang="en-GB" sz="1600" dirty="0"/>
                        <a:t>3:40pm</a:t>
                      </a:r>
                    </a:p>
                  </a:txBody>
                  <a:tcPr/>
                </a:tc>
                <a:tc>
                  <a:txBody>
                    <a:bodyPr/>
                    <a:lstStyle/>
                    <a:p>
                      <a:r>
                        <a:rPr lang="en-GB" sz="1600" dirty="0"/>
                        <a:t>Closing</a:t>
                      </a:r>
                    </a:p>
                  </a:txBody>
                  <a:tcPr/>
                </a:tc>
                <a:tc>
                  <a:txBody>
                    <a:bodyPr/>
                    <a:lstStyle/>
                    <a:p>
                      <a:r>
                        <a:rPr lang="en-GB" sz="1600" dirty="0"/>
                        <a:t>20 minutes</a:t>
                      </a:r>
                    </a:p>
                  </a:txBody>
                  <a:tcPr/>
                </a:tc>
                <a:extLst>
                  <a:ext uri="{0D108BD9-81ED-4DB2-BD59-A6C34878D82A}">
                    <a16:rowId xmlns:a16="http://schemas.microsoft.com/office/drawing/2014/main" val="340150915"/>
                  </a:ext>
                </a:extLst>
              </a:tr>
            </a:tbl>
          </a:graphicData>
        </a:graphic>
      </p:graphicFrame>
    </p:spTree>
    <p:extLst>
      <p:ext uri="{BB962C8B-B14F-4D97-AF65-F5344CB8AC3E}">
        <p14:creationId xmlns:p14="http://schemas.microsoft.com/office/powerpoint/2010/main" val="189002704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lstStyle/>
          <a:p>
            <a:r>
              <a:rPr lang="en-GB" dirty="0"/>
              <a:t>iMeta SSI for SCB</a:t>
            </a:r>
          </a:p>
        </p:txBody>
      </p:sp>
      <p:sp>
        <p:nvSpPr>
          <p:cNvPr id="3" name="Subtitle 2"/>
          <p:cNvSpPr>
            <a:spLocks noGrp="1"/>
          </p:cNvSpPr>
          <p:nvPr>
            <p:ph type="subTitle" idx="1"/>
          </p:nvPr>
        </p:nvSpPr>
        <p:spPr>
          <a:xfrm>
            <a:off x="1569122" y="4641709"/>
            <a:ext cx="6957802" cy="1791317"/>
          </a:xfrm>
        </p:spPr>
        <p:txBody>
          <a:bodyPr/>
          <a:lstStyle/>
          <a:p>
            <a:r>
              <a:rPr lang="en-GB" dirty="0"/>
              <a:t>Technical Training</a:t>
            </a:r>
          </a:p>
          <a:p>
            <a:r>
              <a:rPr lang="en-GB" dirty="0"/>
              <a:t>Day 3</a:t>
            </a:r>
          </a:p>
        </p:txBody>
      </p:sp>
      <p:sp>
        <p:nvSpPr>
          <p:cNvPr id="4" name="TextBox 3"/>
          <p:cNvSpPr txBox="1"/>
          <p:nvPr/>
        </p:nvSpPr>
        <p:spPr>
          <a:xfrm>
            <a:off x="468313" y="6901064"/>
            <a:ext cx="756938" cy="307777"/>
          </a:xfrm>
          <a:prstGeom prst="rect">
            <a:avLst/>
          </a:prstGeom>
          <a:noFill/>
        </p:spPr>
        <p:txBody>
          <a:bodyPr wrap="none" rtlCol="0">
            <a:spAutoFit/>
          </a:bodyPr>
          <a:lstStyle/>
          <a:p>
            <a:r>
              <a:rPr lang="en-GB" sz="1400" dirty="0">
                <a:solidFill>
                  <a:schemeClr val="bg1">
                    <a:lumMod val="65000"/>
                  </a:schemeClr>
                </a:solidFill>
              </a:rPr>
              <a:t>9:30am</a:t>
            </a:r>
          </a:p>
        </p:txBody>
      </p:sp>
    </p:spTree>
    <p:extLst>
      <p:ext uri="{BB962C8B-B14F-4D97-AF65-F5344CB8AC3E}">
        <p14:creationId xmlns:p14="http://schemas.microsoft.com/office/powerpoint/2010/main" val="276337207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Agenda – Day 3</a:t>
            </a:r>
          </a:p>
        </p:txBody>
      </p:sp>
      <p:graphicFrame>
        <p:nvGraphicFramePr>
          <p:cNvPr id="5" name="Table 4"/>
          <p:cNvGraphicFramePr>
            <a:graphicFrameLocks noGrp="1"/>
          </p:cNvGraphicFramePr>
          <p:nvPr/>
        </p:nvGraphicFramePr>
        <p:xfrm>
          <a:off x="1096962" y="2200276"/>
          <a:ext cx="7886700" cy="4759960"/>
        </p:xfrm>
        <a:graphic>
          <a:graphicData uri="http://schemas.openxmlformats.org/drawingml/2006/table">
            <a:tbl>
              <a:tblPr firstRow="1" bandRow="1">
                <a:tableStyleId>{5C22544A-7EE6-4342-B048-85BDC9FD1C3A}</a:tableStyleId>
              </a:tblPr>
              <a:tblGrid>
                <a:gridCol w="1666875">
                  <a:extLst>
                    <a:ext uri="{9D8B030D-6E8A-4147-A177-3AD203B41FA5}">
                      <a16:colId xmlns:a16="http://schemas.microsoft.com/office/drawing/2014/main" val="2188570378"/>
                    </a:ext>
                  </a:extLst>
                </a:gridCol>
                <a:gridCol w="4381500">
                  <a:extLst>
                    <a:ext uri="{9D8B030D-6E8A-4147-A177-3AD203B41FA5}">
                      <a16:colId xmlns:a16="http://schemas.microsoft.com/office/drawing/2014/main" val="247408480"/>
                    </a:ext>
                  </a:extLst>
                </a:gridCol>
                <a:gridCol w="1838325">
                  <a:extLst>
                    <a:ext uri="{9D8B030D-6E8A-4147-A177-3AD203B41FA5}">
                      <a16:colId xmlns:a16="http://schemas.microsoft.com/office/drawing/2014/main" val="4112845568"/>
                    </a:ext>
                  </a:extLst>
                </a:gridCol>
              </a:tblGrid>
              <a:tr h="370840">
                <a:tc>
                  <a:txBody>
                    <a:bodyPr/>
                    <a:lstStyle/>
                    <a:p>
                      <a:r>
                        <a:rPr lang="en-GB" sz="1600" dirty="0"/>
                        <a:t>Start Time</a:t>
                      </a:r>
                    </a:p>
                  </a:txBody>
                  <a:tcPr/>
                </a:tc>
                <a:tc>
                  <a:txBody>
                    <a:bodyPr/>
                    <a:lstStyle/>
                    <a:p>
                      <a:r>
                        <a:rPr lang="en-GB" sz="1600" dirty="0"/>
                        <a:t>Topic</a:t>
                      </a:r>
                    </a:p>
                  </a:txBody>
                  <a:tcPr/>
                </a:tc>
                <a:tc>
                  <a:txBody>
                    <a:bodyPr/>
                    <a:lstStyle/>
                    <a:p>
                      <a:r>
                        <a:rPr lang="en-GB" sz="1600" dirty="0"/>
                        <a:t>Duration</a:t>
                      </a:r>
                    </a:p>
                  </a:txBody>
                  <a:tcPr/>
                </a:tc>
                <a:extLst>
                  <a:ext uri="{0D108BD9-81ED-4DB2-BD59-A6C34878D82A}">
                    <a16:rowId xmlns:a16="http://schemas.microsoft.com/office/drawing/2014/main" val="3456679293"/>
                  </a:ext>
                </a:extLst>
              </a:tr>
              <a:tr h="370840">
                <a:tc>
                  <a:txBody>
                    <a:bodyPr/>
                    <a:lstStyle/>
                    <a:p>
                      <a:r>
                        <a:rPr lang="en-GB" sz="1600" dirty="0"/>
                        <a:t>9:30am</a:t>
                      </a:r>
                    </a:p>
                  </a:txBody>
                  <a:tcPr/>
                </a:tc>
                <a:tc>
                  <a:txBody>
                    <a:bodyPr/>
                    <a:lstStyle/>
                    <a:p>
                      <a:r>
                        <a:rPr lang="en-GB" sz="1600" dirty="0"/>
                        <a:t>Recap &amp; Questions</a:t>
                      </a:r>
                    </a:p>
                  </a:txBody>
                  <a:tcPr/>
                </a:tc>
                <a:tc>
                  <a:txBody>
                    <a:bodyPr/>
                    <a:lstStyle/>
                    <a:p>
                      <a:r>
                        <a:rPr lang="en-GB" sz="1600" dirty="0"/>
                        <a:t>30 minutes</a:t>
                      </a:r>
                    </a:p>
                  </a:txBody>
                  <a:tcPr/>
                </a:tc>
                <a:extLst>
                  <a:ext uri="{0D108BD9-81ED-4DB2-BD59-A6C34878D82A}">
                    <a16:rowId xmlns:a16="http://schemas.microsoft.com/office/drawing/2014/main" val="2437440799"/>
                  </a:ext>
                </a:extLst>
              </a:tr>
              <a:tr h="370840">
                <a:tc>
                  <a:txBody>
                    <a:bodyPr/>
                    <a:lstStyle/>
                    <a:p>
                      <a:r>
                        <a:rPr lang="en-GB" sz="1600" dirty="0"/>
                        <a:t>10:00am</a:t>
                      </a:r>
                    </a:p>
                  </a:txBody>
                  <a:tcPr/>
                </a:tc>
                <a:tc>
                  <a:txBody>
                    <a:bodyPr/>
                    <a:lstStyle/>
                    <a:p>
                      <a:r>
                        <a:rPr lang="en-GB" sz="1600" dirty="0"/>
                        <a:t>Logging</a:t>
                      </a:r>
                    </a:p>
                  </a:txBody>
                  <a:tcPr/>
                </a:tc>
                <a:tc>
                  <a:txBody>
                    <a:bodyPr/>
                    <a:lstStyle/>
                    <a:p>
                      <a:r>
                        <a:rPr lang="en-GB" sz="1600" dirty="0"/>
                        <a:t>45 minutes</a:t>
                      </a:r>
                    </a:p>
                  </a:txBody>
                  <a:tcPr/>
                </a:tc>
                <a:extLst>
                  <a:ext uri="{0D108BD9-81ED-4DB2-BD59-A6C34878D82A}">
                    <a16:rowId xmlns:a16="http://schemas.microsoft.com/office/drawing/2014/main" val="648254946"/>
                  </a:ext>
                </a:extLst>
              </a:tr>
              <a:tr h="370840">
                <a:tc>
                  <a:txBody>
                    <a:bodyPr/>
                    <a:lstStyle/>
                    <a:p>
                      <a:r>
                        <a:rPr lang="en-GB" sz="1600" dirty="0"/>
                        <a:t>10:45am</a:t>
                      </a:r>
                    </a:p>
                  </a:txBody>
                  <a:tcPr/>
                </a:tc>
                <a:tc>
                  <a:txBody>
                    <a:bodyPr/>
                    <a:lstStyle/>
                    <a:p>
                      <a:r>
                        <a:rPr lang="en-GB" sz="1600" dirty="0"/>
                        <a:t>Monitoring</a:t>
                      </a:r>
                    </a:p>
                  </a:txBody>
                  <a:tcPr/>
                </a:tc>
                <a:tc>
                  <a:txBody>
                    <a:bodyPr/>
                    <a:lstStyle/>
                    <a:p>
                      <a:r>
                        <a:rPr lang="en-GB" sz="1600" dirty="0"/>
                        <a:t>30 minutes</a:t>
                      </a:r>
                    </a:p>
                  </a:txBody>
                  <a:tcPr/>
                </a:tc>
                <a:extLst>
                  <a:ext uri="{0D108BD9-81ED-4DB2-BD59-A6C34878D82A}">
                    <a16:rowId xmlns:a16="http://schemas.microsoft.com/office/drawing/2014/main" val="679025597"/>
                  </a:ext>
                </a:extLst>
              </a:tr>
              <a:tr h="335280">
                <a:tc>
                  <a:txBody>
                    <a:bodyPr/>
                    <a:lstStyle/>
                    <a:p>
                      <a:r>
                        <a:rPr lang="en-GB" sz="1600" dirty="0"/>
                        <a:t>11:15am</a:t>
                      </a:r>
                    </a:p>
                  </a:txBody>
                  <a:tcPr/>
                </a:tc>
                <a:tc>
                  <a:txBody>
                    <a:bodyPr/>
                    <a:lstStyle/>
                    <a:p>
                      <a:r>
                        <a:rPr lang="en-GB" sz="1600" dirty="0"/>
                        <a:t>Documentation</a:t>
                      </a:r>
                    </a:p>
                  </a:txBody>
                  <a:tcPr/>
                </a:tc>
                <a:tc>
                  <a:txBody>
                    <a:bodyPr/>
                    <a:lstStyle/>
                    <a:p>
                      <a:r>
                        <a:rPr lang="en-GB" sz="1600" dirty="0"/>
                        <a:t>15 minutes</a:t>
                      </a:r>
                    </a:p>
                  </a:txBody>
                  <a:tcPr/>
                </a:tc>
                <a:extLst>
                  <a:ext uri="{0D108BD9-81ED-4DB2-BD59-A6C34878D82A}">
                    <a16:rowId xmlns:a16="http://schemas.microsoft.com/office/drawing/2014/main" val="3283818855"/>
                  </a:ext>
                </a:extLst>
              </a:tr>
              <a:tr h="579120">
                <a:tc>
                  <a:txBody>
                    <a:bodyPr/>
                    <a:lstStyle/>
                    <a:p>
                      <a:r>
                        <a:rPr lang="en-GB" sz="1600" dirty="0"/>
                        <a:t>11:30am</a:t>
                      </a:r>
                    </a:p>
                  </a:txBody>
                  <a:tcPr/>
                </a:tc>
                <a:tc>
                  <a:txBody>
                    <a:bodyPr/>
                    <a:lstStyle/>
                    <a:p>
                      <a:r>
                        <a:rPr lang="en-GB" sz="1600" dirty="0"/>
                        <a:t>Environment &amp; Deployment</a:t>
                      </a:r>
                    </a:p>
                    <a:p>
                      <a:endParaRPr lang="en-GB" sz="1600" dirty="0"/>
                    </a:p>
                  </a:txBody>
                  <a:tcPr/>
                </a:tc>
                <a:tc>
                  <a:txBody>
                    <a:bodyPr/>
                    <a:lstStyle/>
                    <a:p>
                      <a:r>
                        <a:rPr lang="en-GB" sz="1600" dirty="0"/>
                        <a:t>60 minutes</a:t>
                      </a:r>
                    </a:p>
                  </a:txBody>
                  <a:tcPr/>
                </a:tc>
                <a:extLst>
                  <a:ext uri="{0D108BD9-81ED-4DB2-BD59-A6C34878D82A}">
                    <a16:rowId xmlns:a16="http://schemas.microsoft.com/office/drawing/2014/main" val="3336672777"/>
                  </a:ext>
                </a:extLst>
              </a:tr>
              <a:tr h="579120">
                <a:tc>
                  <a:txBody>
                    <a:bodyPr/>
                    <a:lstStyle/>
                    <a:p>
                      <a:r>
                        <a:rPr lang="en-GB" sz="1600" dirty="0"/>
                        <a:t>12:30pm</a:t>
                      </a:r>
                    </a:p>
                  </a:txBody>
                  <a:tcPr/>
                </a:tc>
                <a:tc>
                  <a:txBody>
                    <a:bodyPr/>
                    <a:lstStyle/>
                    <a:p>
                      <a:r>
                        <a:rPr lang="en-GB" sz="1600" dirty="0"/>
                        <a:t>Lunch</a:t>
                      </a:r>
                    </a:p>
                    <a:p>
                      <a:endParaRPr lang="en-GB" sz="1600" dirty="0"/>
                    </a:p>
                  </a:txBody>
                  <a:tcPr/>
                </a:tc>
                <a:tc>
                  <a:txBody>
                    <a:bodyPr/>
                    <a:lstStyle/>
                    <a:p>
                      <a:r>
                        <a:rPr lang="en-GB" sz="1600" dirty="0"/>
                        <a:t>60 minutes</a:t>
                      </a:r>
                    </a:p>
                  </a:txBody>
                  <a:tcPr/>
                </a:tc>
                <a:extLst>
                  <a:ext uri="{0D108BD9-81ED-4DB2-BD59-A6C34878D82A}">
                    <a16:rowId xmlns:a16="http://schemas.microsoft.com/office/drawing/2014/main" val="1424987865"/>
                  </a:ext>
                </a:extLst>
              </a:tr>
              <a:tr h="370840">
                <a:tc>
                  <a:txBody>
                    <a:bodyPr/>
                    <a:lstStyle/>
                    <a:p>
                      <a:r>
                        <a:rPr lang="en-GB" sz="1600" dirty="0"/>
                        <a:t>1:30pm</a:t>
                      </a:r>
                    </a:p>
                  </a:txBody>
                  <a:tcPr/>
                </a:tc>
                <a:tc>
                  <a:txBody>
                    <a:bodyPr/>
                    <a:lstStyle/>
                    <a:p>
                      <a:r>
                        <a:rPr lang="en-GB" sz="1600" dirty="0"/>
                        <a:t>Past</a:t>
                      </a:r>
                      <a:r>
                        <a:rPr lang="en-GB" sz="1600" baseline="0" dirty="0"/>
                        <a:t> / Common Issues</a:t>
                      </a:r>
                      <a:endParaRPr lang="en-GB" sz="1600" dirty="0"/>
                    </a:p>
                  </a:txBody>
                  <a:tcPr/>
                </a:tc>
                <a:tc>
                  <a:txBody>
                    <a:bodyPr/>
                    <a:lstStyle/>
                    <a:p>
                      <a:r>
                        <a:rPr lang="en-GB" sz="1600" dirty="0"/>
                        <a:t>60 minutes</a:t>
                      </a:r>
                    </a:p>
                  </a:txBody>
                  <a:tcPr/>
                </a:tc>
                <a:extLst>
                  <a:ext uri="{0D108BD9-81ED-4DB2-BD59-A6C34878D82A}">
                    <a16:rowId xmlns:a16="http://schemas.microsoft.com/office/drawing/2014/main" val="1206534812"/>
                  </a:ext>
                </a:extLst>
              </a:tr>
              <a:tr h="335280">
                <a:tc>
                  <a:txBody>
                    <a:bodyPr/>
                    <a:lstStyle/>
                    <a:p>
                      <a:r>
                        <a:rPr lang="en-GB" sz="1600" dirty="0"/>
                        <a:t>2:30pm</a:t>
                      </a:r>
                    </a:p>
                  </a:txBody>
                  <a:tcPr/>
                </a:tc>
                <a:tc>
                  <a:txBody>
                    <a:bodyPr/>
                    <a:lstStyle/>
                    <a:p>
                      <a:r>
                        <a:rPr lang="en-GB" sz="1600" dirty="0"/>
                        <a:t>SCB Customisations</a:t>
                      </a:r>
                    </a:p>
                  </a:txBody>
                  <a:tcPr/>
                </a:tc>
                <a:tc>
                  <a:txBody>
                    <a:bodyPr/>
                    <a:lstStyle/>
                    <a:p>
                      <a:r>
                        <a:rPr lang="en-GB" sz="1600" dirty="0"/>
                        <a:t>20 minutes</a:t>
                      </a:r>
                    </a:p>
                  </a:txBody>
                  <a:tcPr/>
                </a:tc>
                <a:extLst>
                  <a:ext uri="{0D108BD9-81ED-4DB2-BD59-A6C34878D82A}">
                    <a16:rowId xmlns:a16="http://schemas.microsoft.com/office/drawing/2014/main" val="2246131288"/>
                  </a:ext>
                </a:extLst>
              </a:tr>
              <a:tr h="335280">
                <a:tc>
                  <a:txBody>
                    <a:bodyPr/>
                    <a:lstStyle/>
                    <a:p>
                      <a:r>
                        <a:rPr lang="en-GB" sz="1600" dirty="0"/>
                        <a:t>2:50pm</a:t>
                      </a:r>
                    </a:p>
                  </a:txBody>
                  <a:tcPr/>
                </a:tc>
                <a:tc>
                  <a:txBody>
                    <a:bodyPr/>
                    <a:lstStyle/>
                    <a:p>
                      <a:r>
                        <a:rPr lang="en-GB" sz="1600" dirty="0"/>
                        <a:t>What’s new</a:t>
                      </a:r>
                      <a:r>
                        <a:rPr lang="en-GB" sz="1600" baseline="0" dirty="0"/>
                        <a:t> in iMeta SSI v3.6</a:t>
                      </a:r>
                      <a:endParaRPr lang="en-GB" sz="1600" dirty="0"/>
                    </a:p>
                  </a:txBody>
                  <a:tcPr/>
                </a:tc>
                <a:tc>
                  <a:txBody>
                    <a:bodyPr/>
                    <a:lstStyle/>
                    <a:p>
                      <a:r>
                        <a:rPr lang="en-GB" sz="1600" dirty="0"/>
                        <a:t>20 minutes</a:t>
                      </a:r>
                    </a:p>
                  </a:txBody>
                  <a:tcPr/>
                </a:tc>
                <a:extLst>
                  <a:ext uri="{0D108BD9-81ED-4DB2-BD59-A6C34878D82A}">
                    <a16:rowId xmlns:a16="http://schemas.microsoft.com/office/drawing/2014/main" val="3544033478"/>
                  </a:ext>
                </a:extLst>
              </a:tr>
              <a:tr h="370840">
                <a:tc>
                  <a:txBody>
                    <a:bodyPr/>
                    <a:lstStyle/>
                    <a:p>
                      <a:r>
                        <a:rPr lang="en-GB" sz="1600" dirty="0"/>
                        <a:t>3:10pm</a:t>
                      </a:r>
                    </a:p>
                  </a:txBody>
                  <a:tcPr/>
                </a:tc>
                <a:tc>
                  <a:txBody>
                    <a:bodyPr/>
                    <a:lstStyle/>
                    <a:p>
                      <a:r>
                        <a:rPr lang="en-GB" sz="1600" dirty="0"/>
                        <a:t>Review &amp; Questions</a:t>
                      </a:r>
                    </a:p>
                  </a:txBody>
                  <a:tcPr/>
                </a:tc>
                <a:tc>
                  <a:txBody>
                    <a:bodyPr/>
                    <a:lstStyle/>
                    <a:p>
                      <a:r>
                        <a:rPr lang="en-GB" sz="1600" dirty="0"/>
                        <a:t>30 minutes</a:t>
                      </a:r>
                    </a:p>
                  </a:txBody>
                  <a:tcPr/>
                </a:tc>
                <a:extLst>
                  <a:ext uri="{0D108BD9-81ED-4DB2-BD59-A6C34878D82A}">
                    <a16:rowId xmlns:a16="http://schemas.microsoft.com/office/drawing/2014/main" val="928520163"/>
                  </a:ext>
                </a:extLst>
              </a:tr>
              <a:tr h="370840">
                <a:tc>
                  <a:txBody>
                    <a:bodyPr/>
                    <a:lstStyle/>
                    <a:p>
                      <a:r>
                        <a:rPr lang="en-GB" sz="1600" dirty="0"/>
                        <a:t>3:40pm</a:t>
                      </a:r>
                    </a:p>
                  </a:txBody>
                  <a:tcPr/>
                </a:tc>
                <a:tc>
                  <a:txBody>
                    <a:bodyPr/>
                    <a:lstStyle/>
                    <a:p>
                      <a:r>
                        <a:rPr lang="en-GB" sz="1600" dirty="0"/>
                        <a:t>Closing</a:t>
                      </a:r>
                    </a:p>
                  </a:txBody>
                  <a:tcPr/>
                </a:tc>
                <a:tc>
                  <a:txBody>
                    <a:bodyPr/>
                    <a:lstStyle/>
                    <a:p>
                      <a:r>
                        <a:rPr lang="en-GB" sz="1600" dirty="0"/>
                        <a:t>20 minutes</a:t>
                      </a:r>
                    </a:p>
                  </a:txBody>
                  <a:tcPr/>
                </a:tc>
                <a:extLst>
                  <a:ext uri="{0D108BD9-81ED-4DB2-BD59-A6C34878D82A}">
                    <a16:rowId xmlns:a16="http://schemas.microsoft.com/office/drawing/2014/main" val="340150915"/>
                  </a:ext>
                </a:extLst>
              </a:tr>
            </a:tbl>
          </a:graphicData>
        </a:graphic>
      </p:graphicFrame>
    </p:spTree>
    <p:extLst>
      <p:ext uri="{BB962C8B-B14F-4D97-AF65-F5344CB8AC3E}">
        <p14:creationId xmlns:p14="http://schemas.microsoft.com/office/powerpoint/2010/main" val="307767646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Recap – Day 2</a:t>
            </a:r>
          </a:p>
        </p:txBody>
      </p:sp>
      <p:sp>
        <p:nvSpPr>
          <p:cNvPr id="3" name="Content Placeholder 2"/>
          <p:cNvSpPr>
            <a:spLocks noGrp="1"/>
          </p:cNvSpPr>
          <p:nvPr>
            <p:ph idx="1"/>
          </p:nvPr>
        </p:nvSpPr>
        <p:spPr/>
        <p:txBody>
          <a:bodyPr/>
          <a:lstStyle/>
          <a:p>
            <a:pPr fontAlgn="t"/>
            <a:r>
              <a:rPr lang="en-GB" dirty="0"/>
              <a:t>Database part 2</a:t>
            </a:r>
          </a:p>
          <a:p>
            <a:pPr fontAlgn="t"/>
            <a:r>
              <a:rPr lang="en-GB" dirty="0"/>
              <a:t>Validation</a:t>
            </a:r>
          </a:p>
          <a:p>
            <a:pPr fontAlgn="t"/>
            <a:r>
              <a:rPr lang="en-GB" dirty="0"/>
              <a:t>Workflow</a:t>
            </a:r>
          </a:p>
          <a:p>
            <a:endParaRPr lang="en-GB" dirty="0"/>
          </a:p>
        </p:txBody>
      </p:sp>
    </p:spTree>
    <p:extLst>
      <p:ext uri="{BB962C8B-B14F-4D97-AF65-F5344CB8AC3E}">
        <p14:creationId xmlns:p14="http://schemas.microsoft.com/office/powerpoint/2010/main" val="88461432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Questions</a:t>
            </a:r>
          </a:p>
        </p:txBody>
      </p:sp>
      <p:pic>
        <p:nvPicPr>
          <p:cNvPr id="7" name="Content Placeholder 6" descr="File:Tango-style question icon.svg - Wikimedia Commons"/>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61484" y="2370141"/>
            <a:ext cx="4157663" cy="4157663"/>
          </a:xfrm>
        </p:spPr>
      </p:pic>
    </p:spTree>
    <p:extLst>
      <p:ext uri="{BB962C8B-B14F-4D97-AF65-F5344CB8AC3E}">
        <p14:creationId xmlns:p14="http://schemas.microsoft.com/office/powerpoint/2010/main" val="2084823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014716"/>
            <a:ext cx="7886700" cy="985142"/>
          </a:xfrm>
        </p:spPr>
        <p:txBody>
          <a:bodyPr>
            <a:normAutofit fontScale="90000"/>
          </a:bodyPr>
          <a:lstStyle/>
          <a:p>
            <a:br>
              <a:rPr lang="en-GB" dirty="0"/>
            </a:br>
            <a:r>
              <a:rPr lang="en-GB" sz="4900" dirty="0"/>
              <a:t>SSI Business Key</a:t>
            </a:r>
          </a:p>
        </p:txBody>
      </p:sp>
      <p:sp>
        <p:nvSpPr>
          <p:cNvPr id="3" name="Content Placeholder 2"/>
          <p:cNvSpPr>
            <a:spLocks noGrp="1"/>
          </p:cNvSpPr>
          <p:nvPr>
            <p:ph idx="1"/>
          </p:nvPr>
        </p:nvSpPr>
        <p:spPr>
          <a:xfrm>
            <a:off x="1096962" y="2154585"/>
            <a:ext cx="7886700" cy="4552604"/>
          </a:xfrm>
        </p:spPr>
        <p:txBody>
          <a:bodyPr>
            <a:normAutofit fontScale="92500"/>
          </a:bodyPr>
          <a:lstStyle/>
          <a:p>
            <a:pPr>
              <a:lnSpc>
                <a:spcPct val="150000"/>
              </a:lnSpc>
            </a:pPr>
            <a:r>
              <a:rPr lang="en-GB" sz="2000" dirty="0"/>
              <a:t>From a business point of view, SSIs are uniquely identified by their ‘Business Key’</a:t>
            </a:r>
          </a:p>
          <a:p>
            <a:pPr lvl="1">
              <a:lnSpc>
                <a:spcPct val="150000"/>
              </a:lnSpc>
              <a:buFont typeface="Courier New" panose="02070309020205020404" pitchFamily="49" charset="0"/>
              <a:buChar char="o"/>
            </a:pPr>
            <a:r>
              <a:rPr lang="en-GB" sz="1600" dirty="0"/>
              <a:t>Business key contains a selection of fields which identify the SSI</a:t>
            </a:r>
          </a:p>
          <a:p>
            <a:pPr>
              <a:lnSpc>
                <a:spcPct val="150000"/>
              </a:lnSpc>
            </a:pPr>
            <a:r>
              <a:rPr lang="en-GB" sz="2000" dirty="0"/>
              <a:t>Used to define when two SSIs are considered to be duplicates, under the same Trading Account</a:t>
            </a:r>
          </a:p>
          <a:p>
            <a:pPr>
              <a:lnSpc>
                <a:spcPct val="150000"/>
              </a:lnSpc>
            </a:pPr>
            <a:r>
              <a:rPr lang="en-GB" sz="2000" dirty="0"/>
              <a:t>Business key uniqueness is enforced by the use of a Validation Rule</a:t>
            </a:r>
          </a:p>
          <a:p>
            <a:pPr>
              <a:lnSpc>
                <a:spcPct val="150000"/>
              </a:lnSpc>
            </a:pPr>
            <a:r>
              <a:rPr lang="en-GB" sz="2000" dirty="0"/>
              <a:t>The SCB business key fields are:</a:t>
            </a:r>
          </a:p>
          <a:p>
            <a:pPr lvl="1">
              <a:lnSpc>
                <a:spcPct val="150000"/>
              </a:lnSpc>
              <a:buFont typeface="Courier New" panose="02070309020205020404" pitchFamily="49" charset="0"/>
              <a:buChar char="o"/>
            </a:pPr>
            <a:r>
              <a:rPr lang="en-GB" sz="1600" dirty="0"/>
              <a:t>Country, Security, Settlement Method, Currency, Branch Id, Settlement Code, Debit/Credit, Usual Id, Safe Keep Account, Settlement Means, Settlement Account, Term, Category, Flow Nature, Instrument, Typology, Usage, Trade Custom Info</a:t>
            </a:r>
          </a:p>
          <a:p>
            <a:pPr lvl="1">
              <a:lnSpc>
                <a:spcPct val="150000"/>
              </a:lnSpc>
              <a:buFont typeface="Courier New" panose="02070309020205020404" pitchFamily="49" charset="0"/>
              <a:buChar char="o"/>
            </a:pPr>
            <a:r>
              <a:rPr lang="en-GB" sz="1600" dirty="0"/>
              <a:t>Parent Trading Account is also intrinsically part of this key </a:t>
            </a:r>
            <a:endParaRPr lang="en-GB" sz="3200" dirty="0"/>
          </a:p>
        </p:txBody>
      </p:sp>
    </p:spTree>
    <p:extLst>
      <p:ext uri="{BB962C8B-B14F-4D97-AF65-F5344CB8AC3E}">
        <p14:creationId xmlns:p14="http://schemas.microsoft.com/office/powerpoint/2010/main" val="415594076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lstStyle/>
          <a:p>
            <a:r>
              <a:rPr lang="en-GB" dirty="0"/>
              <a:t>Logging</a:t>
            </a:r>
          </a:p>
        </p:txBody>
      </p:sp>
      <p:sp>
        <p:nvSpPr>
          <p:cNvPr id="3" name="Subtitle 2"/>
          <p:cNvSpPr>
            <a:spLocks noGrp="1"/>
          </p:cNvSpPr>
          <p:nvPr>
            <p:ph type="subTitle" idx="1"/>
          </p:nvPr>
        </p:nvSpPr>
        <p:spPr>
          <a:xfrm>
            <a:off x="1569122" y="4641709"/>
            <a:ext cx="6957802" cy="1791317"/>
          </a:xfrm>
        </p:spPr>
        <p:txBody>
          <a:bodyPr/>
          <a:lstStyle/>
          <a:p>
            <a:endParaRPr lang="en-GB" dirty="0"/>
          </a:p>
        </p:txBody>
      </p:sp>
      <p:sp>
        <p:nvSpPr>
          <p:cNvPr id="4" name="TextBox 3"/>
          <p:cNvSpPr txBox="1"/>
          <p:nvPr/>
        </p:nvSpPr>
        <p:spPr>
          <a:xfrm>
            <a:off x="468316" y="6901064"/>
            <a:ext cx="853119" cy="307777"/>
          </a:xfrm>
          <a:prstGeom prst="rect">
            <a:avLst/>
          </a:prstGeom>
          <a:noFill/>
        </p:spPr>
        <p:txBody>
          <a:bodyPr wrap="none" rtlCol="0">
            <a:spAutoFit/>
          </a:bodyPr>
          <a:lstStyle/>
          <a:p>
            <a:r>
              <a:rPr lang="en-GB" sz="1400" dirty="0">
                <a:solidFill>
                  <a:schemeClr val="bg1">
                    <a:lumMod val="65000"/>
                  </a:schemeClr>
                </a:solidFill>
              </a:rPr>
              <a:t>10:00am</a:t>
            </a:r>
          </a:p>
        </p:txBody>
      </p:sp>
    </p:spTree>
    <p:extLst>
      <p:ext uri="{BB962C8B-B14F-4D97-AF65-F5344CB8AC3E}">
        <p14:creationId xmlns:p14="http://schemas.microsoft.com/office/powerpoint/2010/main" val="173203560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Logging Overview</a:t>
            </a:r>
          </a:p>
        </p:txBody>
      </p:sp>
      <p:sp>
        <p:nvSpPr>
          <p:cNvPr id="3" name="Content Placeholder 2"/>
          <p:cNvSpPr>
            <a:spLocks noGrp="1"/>
          </p:cNvSpPr>
          <p:nvPr>
            <p:ph idx="1"/>
          </p:nvPr>
        </p:nvSpPr>
        <p:spPr>
          <a:xfrm>
            <a:off x="693044" y="2225029"/>
            <a:ext cx="8694539" cy="4920049"/>
          </a:xfrm>
        </p:spPr>
        <p:txBody>
          <a:bodyPr>
            <a:normAutofit fontScale="62500" lnSpcReduction="20000"/>
          </a:bodyPr>
          <a:lstStyle/>
          <a:p>
            <a:r>
              <a:rPr lang="en-GB" dirty="0"/>
              <a:t>Each component of iMeta SSI will generate a set of log files for the different activities and events which have occurred over a period of time, including any errors</a:t>
            </a:r>
          </a:p>
          <a:p>
            <a:endParaRPr lang="en-GB" dirty="0"/>
          </a:p>
          <a:p>
            <a:r>
              <a:rPr lang="en-GB" dirty="0"/>
              <a:t>The logging in iMeta SSI is verbose – it’s designed to allow iMeta to provide effective hands-off support</a:t>
            </a:r>
          </a:p>
          <a:p>
            <a:endParaRPr lang="en-GB" dirty="0"/>
          </a:p>
          <a:p>
            <a:r>
              <a:rPr lang="en-GB" dirty="0"/>
              <a:t>The main log information is created on the iMeta SSI application server(s) in the form of text file logs with are kept in the following location</a:t>
            </a:r>
          </a:p>
          <a:p>
            <a:pPr lvl="1"/>
            <a:r>
              <a:rPr lang="en-GB" dirty="0"/>
              <a:t>Under the installation directory “Assassin\Services\Log”</a:t>
            </a:r>
          </a:p>
          <a:p>
            <a:pPr lvl="1"/>
            <a:r>
              <a:rPr lang="en-GB" dirty="0"/>
              <a:t>E.g. “C:\Program Files\ Assassin\Services\Log” if installed to the default location</a:t>
            </a:r>
          </a:p>
          <a:p>
            <a:pPr lvl="1"/>
            <a:endParaRPr lang="en-GB" dirty="0"/>
          </a:p>
          <a:p>
            <a:r>
              <a:rPr lang="en-GB" dirty="0"/>
              <a:t>When any of the text log files reach their configured maximum size it is archived by putting a number on the end of the file name e.g. “Logfile.txt.1”</a:t>
            </a:r>
          </a:p>
          <a:p>
            <a:endParaRPr lang="en-GB" dirty="0"/>
          </a:p>
          <a:p>
            <a:r>
              <a:rPr lang="en-GB" dirty="0"/>
              <a:t>The archive number will continue to increment up to the configured maximum number of archive logs</a:t>
            </a:r>
          </a:p>
          <a:p>
            <a:endParaRPr lang="en-GB" dirty="0"/>
          </a:p>
          <a:p>
            <a:r>
              <a:rPr lang="en-GB" dirty="0"/>
              <a:t>Once the maximum number has been reached by default the log files will delete the oldest archive text log</a:t>
            </a:r>
          </a:p>
          <a:p>
            <a:endParaRPr lang="en-GB" dirty="0"/>
          </a:p>
          <a:p>
            <a:r>
              <a:rPr lang="en-GB" dirty="0"/>
              <a:t>Default configuration is as follows:</a:t>
            </a:r>
          </a:p>
          <a:p>
            <a:pPr lvl="1"/>
            <a:r>
              <a:rPr lang="en-GB" dirty="0"/>
              <a:t>Maximum log file size is 10 megabyte</a:t>
            </a:r>
          </a:p>
          <a:p>
            <a:pPr lvl="1"/>
            <a:r>
              <a:rPr lang="en-GB" dirty="0"/>
              <a:t>Maximum number of archive text logs to be maintained is 99</a:t>
            </a:r>
          </a:p>
          <a:p>
            <a:pPr lvl="1"/>
            <a:endParaRPr lang="en-GB" dirty="0"/>
          </a:p>
          <a:p>
            <a:endParaRPr lang="en-GB" dirty="0"/>
          </a:p>
        </p:txBody>
      </p:sp>
    </p:spTree>
    <p:extLst>
      <p:ext uri="{BB962C8B-B14F-4D97-AF65-F5344CB8AC3E}">
        <p14:creationId xmlns:p14="http://schemas.microsoft.com/office/powerpoint/2010/main" val="348151958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Web Service Log File</a:t>
            </a:r>
          </a:p>
        </p:txBody>
      </p:sp>
      <p:sp>
        <p:nvSpPr>
          <p:cNvPr id="3" name="Content Placeholder 2"/>
          <p:cNvSpPr>
            <a:spLocks noGrp="1"/>
          </p:cNvSpPr>
          <p:nvPr>
            <p:ph idx="1"/>
          </p:nvPr>
        </p:nvSpPr>
        <p:spPr>
          <a:xfrm>
            <a:off x="574158" y="2225029"/>
            <a:ext cx="9005777" cy="4781827"/>
          </a:xfrm>
        </p:spPr>
        <p:txBody>
          <a:bodyPr>
            <a:normAutofit fontScale="70000" lnSpcReduction="20000"/>
          </a:bodyPr>
          <a:lstStyle/>
          <a:p>
            <a:r>
              <a:rPr lang="en-GB" dirty="0"/>
              <a:t>Communications between the iMeta SSI client GUI’s and the application server are handled by the web services. </a:t>
            </a:r>
          </a:p>
          <a:p>
            <a:endParaRPr lang="en-GB" dirty="0"/>
          </a:p>
          <a:p>
            <a:r>
              <a:rPr lang="en-GB" dirty="0"/>
              <a:t>Web Services perform all server side actions that a user request has initiated</a:t>
            </a:r>
          </a:p>
          <a:p>
            <a:endParaRPr lang="en-GB" dirty="0"/>
          </a:p>
          <a:p>
            <a:r>
              <a:rPr lang="en-GB" dirty="0"/>
              <a:t>Logs of this communication along with any errors associated with the client GUI’s operation, via the web service, are recorded in the “WebService.txt” file</a:t>
            </a:r>
          </a:p>
          <a:p>
            <a:pPr lvl="1"/>
            <a:r>
              <a:rPr lang="en-GB" dirty="0"/>
              <a:t>Note: Omgeo Alert activities initiated by users through the Client GUI, such as downloading an SSI manually, is recorded in the WebService.txt log file</a:t>
            </a:r>
          </a:p>
          <a:p>
            <a:endParaRPr lang="en-GB" dirty="0"/>
          </a:p>
          <a:p>
            <a:r>
              <a:rPr lang="en-GB" dirty="0"/>
              <a:t>The “WebService.txt” log file content is comprised of the following information for each entry:</a:t>
            </a:r>
          </a:p>
          <a:p>
            <a:pPr lvl="1"/>
            <a:r>
              <a:rPr lang="en-GB" dirty="0"/>
              <a:t>Timestamp (YYYY-MM-DD </a:t>
            </a:r>
            <a:r>
              <a:rPr lang="en-GB" dirty="0" err="1"/>
              <a:t>HH:MM:SS:mmm</a:t>
            </a:r>
            <a:r>
              <a:rPr lang="en-GB" dirty="0"/>
              <a:t>)</a:t>
            </a:r>
          </a:p>
          <a:p>
            <a:pPr lvl="1"/>
            <a:r>
              <a:rPr lang="en-GB" dirty="0"/>
              <a:t>Thread ID</a:t>
            </a:r>
          </a:p>
          <a:p>
            <a:pPr lvl="1"/>
            <a:r>
              <a:rPr lang="en-GB" dirty="0"/>
              <a:t>Username</a:t>
            </a:r>
          </a:p>
          <a:p>
            <a:pPr lvl="1"/>
            <a:r>
              <a:rPr lang="en-GB" dirty="0"/>
              <a:t>Request ID</a:t>
            </a:r>
          </a:p>
          <a:p>
            <a:pPr lvl="1"/>
            <a:r>
              <a:rPr lang="en-GB" dirty="0"/>
              <a:t>Log Level (E.g. Debug, Error, Warning </a:t>
            </a:r>
            <a:r>
              <a:rPr lang="en-GB" dirty="0" err="1"/>
              <a:t>etc</a:t>
            </a:r>
            <a:r>
              <a:rPr lang="en-GB" dirty="0"/>
              <a:t>)</a:t>
            </a:r>
          </a:p>
          <a:p>
            <a:pPr lvl="1"/>
            <a:r>
              <a:rPr lang="en-GB" dirty="0"/>
              <a:t>Source (component name)</a:t>
            </a:r>
          </a:p>
          <a:p>
            <a:pPr lvl="1"/>
            <a:r>
              <a:rPr lang="en-GB" dirty="0"/>
              <a:t>Message (Event or action which is being logged)</a:t>
            </a:r>
          </a:p>
          <a:p>
            <a:endParaRPr lang="en-GB" dirty="0"/>
          </a:p>
        </p:txBody>
      </p:sp>
    </p:spTree>
    <p:extLst>
      <p:ext uri="{BB962C8B-B14F-4D97-AF65-F5344CB8AC3E}">
        <p14:creationId xmlns:p14="http://schemas.microsoft.com/office/powerpoint/2010/main" val="139709455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Host Log File</a:t>
            </a:r>
          </a:p>
        </p:txBody>
      </p:sp>
      <p:sp>
        <p:nvSpPr>
          <p:cNvPr id="3" name="Content Placeholder 2"/>
          <p:cNvSpPr>
            <a:spLocks noGrp="1"/>
          </p:cNvSpPr>
          <p:nvPr>
            <p:ph idx="1"/>
          </p:nvPr>
        </p:nvSpPr>
        <p:spPr>
          <a:xfrm>
            <a:off x="693044" y="2225030"/>
            <a:ext cx="8694539" cy="4973212"/>
          </a:xfrm>
        </p:spPr>
        <p:txBody>
          <a:bodyPr>
            <a:normAutofit fontScale="70000" lnSpcReduction="20000"/>
          </a:bodyPr>
          <a:lstStyle/>
          <a:p>
            <a:r>
              <a:rPr lang="en-GB" dirty="0"/>
              <a:t>Activity performed by the various iMeta SSI server components which run under the Service Host windows service are recorded in the “ServiceHost.txt” log file</a:t>
            </a:r>
          </a:p>
          <a:p>
            <a:endParaRPr lang="en-GB" dirty="0"/>
          </a:p>
          <a:p>
            <a:r>
              <a:rPr lang="en-GB" dirty="0"/>
              <a:t>By default the server activity, as listed below, is also recorded in the ServiceHost.txt. log file:</a:t>
            </a:r>
          </a:p>
          <a:p>
            <a:pPr lvl="1"/>
            <a:r>
              <a:rPr lang="en-GB" dirty="0"/>
              <a:t>Upstream message processing activity</a:t>
            </a:r>
          </a:p>
          <a:p>
            <a:pPr lvl="1"/>
            <a:r>
              <a:rPr lang="en-GB" dirty="0"/>
              <a:t>Automated ALERT downloads as a result of an upstream message</a:t>
            </a:r>
          </a:p>
          <a:p>
            <a:pPr lvl="1"/>
            <a:r>
              <a:rPr lang="en-GB" dirty="0"/>
              <a:t>Back ground actions like the closure of child SSIs when their parent trading account is closed</a:t>
            </a:r>
          </a:p>
          <a:p>
            <a:pPr lvl="1"/>
            <a:r>
              <a:rPr lang="en-GB" dirty="0"/>
              <a:t>Scheduled spreadsheet import or export activity</a:t>
            </a:r>
          </a:p>
          <a:p>
            <a:pPr lvl="1"/>
            <a:r>
              <a:rPr lang="en-GB" dirty="0"/>
              <a:t>Changes to data triggered by workflow rules, including auto repair and cloning</a:t>
            </a:r>
          </a:p>
          <a:p>
            <a:pPr lvl="1"/>
            <a:r>
              <a:rPr lang="en-GB" dirty="0"/>
              <a:t>Downstream message activity</a:t>
            </a:r>
          </a:p>
          <a:p>
            <a:pPr lvl="1"/>
            <a:endParaRPr lang="en-GB" dirty="0"/>
          </a:p>
          <a:p>
            <a:r>
              <a:rPr lang="en-GB" dirty="0"/>
              <a:t>The “ServiceHost.txt” log file content is comprised of the following information for each entry:</a:t>
            </a:r>
          </a:p>
          <a:p>
            <a:pPr lvl="1"/>
            <a:r>
              <a:rPr lang="en-GB" dirty="0"/>
              <a:t>Timestamp (YYYY-MM-DD </a:t>
            </a:r>
            <a:r>
              <a:rPr lang="en-GB" dirty="0" err="1"/>
              <a:t>HH:MM:SS:mmm</a:t>
            </a:r>
            <a:r>
              <a:rPr lang="en-GB" dirty="0"/>
              <a:t>)</a:t>
            </a:r>
          </a:p>
          <a:p>
            <a:pPr lvl="1"/>
            <a:r>
              <a:rPr lang="en-GB" dirty="0"/>
              <a:t>Thread ID</a:t>
            </a:r>
          </a:p>
          <a:p>
            <a:pPr lvl="1"/>
            <a:r>
              <a:rPr lang="en-GB" dirty="0"/>
              <a:t>Log Level (E.g. Debug, Error, Warning)</a:t>
            </a:r>
          </a:p>
          <a:p>
            <a:pPr lvl="1"/>
            <a:r>
              <a:rPr lang="en-GB" dirty="0"/>
              <a:t>Source (component name)</a:t>
            </a:r>
          </a:p>
          <a:p>
            <a:pPr lvl="1"/>
            <a:r>
              <a:rPr lang="en-GB" dirty="0"/>
              <a:t>Message (Event or action which is being logged)</a:t>
            </a:r>
          </a:p>
          <a:p>
            <a:pPr lvl="1"/>
            <a:endParaRPr lang="en-GB" dirty="0"/>
          </a:p>
          <a:p>
            <a:endParaRPr lang="en-GB" dirty="0"/>
          </a:p>
        </p:txBody>
      </p:sp>
    </p:spTree>
    <p:extLst>
      <p:ext uri="{BB962C8B-B14F-4D97-AF65-F5344CB8AC3E}">
        <p14:creationId xmlns:p14="http://schemas.microsoft.com/office/powerpoint/2010/main" val="316109621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Alert </a:t>
            </a:r>
            <a:r>
              <a:rPr lang="en-GB" dirty="0" err="1"/>
              <a:t>Poller</a:t>
            </a:r>
            <a:r>
              <a:rPr lang="en-GB" dirty="0"/>
              <a:t> Log File</a:t>
            </a:r>
          </a:p>
        </p:txBody>
      </p:sp>
      <p:sp>
        <p:nvSpPr>
          <p:cNvPr id="3" name="Content Placeholder 2"/>
          <p:cNvSpPr>
            <a:spLocks noGrp="1"/>
          </p:cNvSpPr>
          <p:nvPr>
            <p:ph idx="1"/>
          </p:nvPr>
        </p:nvSpPr>
        <p:spPr/>
        <p:txBody>
          <a:bodyPr>
            <a:normAutofit fontScale="92500" lnSpcReduction="10000"/>
          </a:bodyPr>
          <a:lstStyle/>
          <a:p>
            <a:r>
              <a:rPr lang="en-GB" dirty="0"/>
              <a:t>Activity performed by the Alert </a:t>
            </a:r>
            <a:r>
              <a:rPr lang="en-GB" dirty="0" err="1"/>
              <a:t>Poller</a:t>
            </a:r>
            <a:r>
              <a:rPr lang="en-GB" dirty="0"/>
              <a:t> windows service is recorded in the “AlertPoll.txt” log file</a:t>
            </a:r>
          </a:p>
          <a:p>
            <a:endParaRPr lang="en-GB" dirty="0"/>
          </a:p>
          <a:p>
            <a:r>
              <a:rPr lang="en-GB" dirty="0"/>
              <a:t>Covers the downloading and persisting of Alert Messages (although not the processing of those messages)</a:t>
            </a:r>
          </a:p>
          <a:p>
            <a:endParaRPr lang="en-GB" dirty="0"/>
          </a:p>
          <a:p>
            <a:r>
              <a:rPr lang="en-GB" dirty="0"/>
              <a:t>The Alert </a:t>
            </a:r>
            <a:r>
              <a:rPr lang="en-GB" dirty="0" err="1"/>
              <a:t>Poller’s</a:t>
            </a:r>
            <a:r>
              <a:rPr lang="en-GB" dirty="0"/>
              <a:t> log file content is comprised of the following information for each entry:</a:t>
            </a:r>
          </a:p>
          <a:p>
            <a:pPr lvl="1"/>
            <a:r>
              <a:rPr lang="en-GB" dirty="0"/>
              <a:t>Timestamp (YYYY-MM-DD </a:t>
            </a:r>
            <a:r>
              <a:rPr lang="en-GB" dirty="0" err="1"/>
              <a:t>HH:MM:SS:mmm</a:t>
            </a:r>
            <a:r>
              <a:rPr lang="en-GB" dirty="0"/>
              <a:t>)</a:t>
            </a:r>
          </a:p>
          <a:p>
            <a:pPr lvl="1"/>
            <a:r>
              <a:rPr lang="en-GB" dirty="0"/>
              <a:t>Service Name</a:t>
            </a:r>
          </a:p>
          <a:p>
            <a:pPr lvl="1"/>
            <a:r>
              <a:rPr lang="en-GB" dirty="0"/>
              <a:t>Log Level (E.g. Debug, Error, Warning)</a:t>
            </a:r>
          </a:p>
          <a:p>
            <a:pPr lvl="1"/>
            <a:r>
              <a:rPr lang="en-GB" dirty="0"/>
              <a:t>Source (component name)</a:t>
            </a:r>
          </a:p>
          <a:p>
            <a:pPr lvl="1"/>
            <a:r>
              <a:rPr lang="en-GB" dirty="0"/>
              <a:t>Message (Event or action which is being logged)</a:t>
            </a:r>
          </a:p>
          <a:p>
            <a:endParaRPr lang="en-GB" dirty="0"/>
          </a:p>
        </p:txBody>
      </p:sp>
    </p:spTree>
    <p:extLst>
      <p:ext uri="{BB962C8B-B14F-4D97-AF65-F5344CB8AC3E}">
        <p14:creationId xmlns:p14="http://schemas.microsoft.com/office/powerpoint/2010/main" val="305090845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Alert Download Log File</a:t>
            </a:r>
          </a:p>
        </p:txBody>
      </p:sp>
      <p:sp>
        <p:nvSpPr>
          <p:cNvPr id="3" name="Content Placeholder 2"/>
          <p:cNvSpPr>
            <a:spLocks noGrp="1"/>
          </p:cNvSpPr>
          <p:nvPr>
            <p:ph idx="1"/>
          </p:nvPr>
        </p:nvSpPr>
        <p:spPr/>
        <p:txBody>
          <a:bodyPr>
            <a:normAutofit fontScale="92500" lnSpcReduction="10000"/>
          </a:bodyPr>
          <a:lstStyle/>
          <a:p>
            <a:r>
              <a:rPr lang="en-GB" dirty="0"/>
              <a:t>Activity performed by the Alert Download windows service is recorded in the “AlertDownload.txt” log file</a:t>
            </a:r>
          </a:p>
          <a:p>
            <a:endParaRPr lang="en-GB" dirty="0"/>
          </a:p>
          <a:p>
            <a:r>
              <a:rPr lang="en-GB" dirty="0"/>
              <a:t>Processed Alert Messages, updating iMeta SSI records when needed</a:t>
            </a:r>
          </a:p>
          <a:p>
            <a:endParaRPr lang="en-GB" dirty="0"/>
          </a:p>
          <a:p>
            <a:r>
              <a:rPr lang="en-GB" dirty="0"/>
              <a:t>The Alert Download’s log file content is comprised of the following information for each entry:</a:t>
            </a:r>
          </a:p>
          <a:p>
            <a:pPr lvl="1"/>
            <a:r>
              <a:rPr lang="en-GB" dirty="0"/>
              <a:t>Timestamp (YYYY-MM-DD </a:t>
            </a:r>
            <a:r>
              <a:rPr lang="en-GB" dirty="0" err="1"/>
              <a:t>HH:MM:SS:mmm</a:t>
            </a:r>
            <a:r>
              <a:rPr lang="en-GB" dirty="0"/>
              <a:t>)</a:t>
            </a:r>
          </a:p>
          <a:p>
            <a:pPr lvl="1"/>
            <a:r>
              <a:rPr lang="en-GB" dirty="0"/>
              <a:t>Service Name</a:t>
            </a:r>
          </a:p>
          <a:p>
            <a:pPr lvl="1"/>
            <a:r>
              <a:rPr lang="en-GB" dirty="0"/>
              <a:t>Log Level (E.g. Debug, Error, Warning)</a:t>
            </a:r>
          </a:p>
          <a:p>
            <a:pPr lvl="1"/>
            <a:r>
              <a:rPr lang="en-GB" dirty="0"/>
              <a:t>Source (component name)</a:t>
            </a:r>
          </a:p>
          <a:p>
            <a:pPr lvl="1"/>
            <a:r>
              <a:rPr lang="en-GB" dirty="0"/>
              <a:t>Message (Event or action which is being logged)</a:t>
            </a:r>
          </a:p>
          <a:p>
            <a:endParaRPr lang="en-GB" dirty="0"/>
          </a:p>
        </p:txBody>
      </p:sp>
    </p:spTree>
    <p:extLst>
      <p:ext uri="{BB962C8B-B14F-4D97-AF65-F5344CB8AC3E}">
        <p14:creationId xmlns:p14="http://schemas.microsoft.com/office/powerpoint/2010/main" val="278193517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Dataloader</a:t>
            </a:r>
            <a:r>
              <a:rPr lang="en-GB" dirty="0"/>
              <a:t> Log File</a:t>
            </a:r>
          </a:p>
        </p:txBody>
      </p:sp>
      <p:sp>
        <p:nvSpPr>
          <p:cNvPr id="3" name="Content Placeholder 2"/>
          <p:cNvSpPr>
            <a:spLocks noGrp="1"/>
          </p:cNvSpPr>
          <p:nvPr>
            <p:ph idx="1"/>
          </p:nvPr>
        </p:nvSpPr>
        <p:spPr/>
        <p:txBody>
          <a:bodyPr>
            <a:normAutofit lnSpcReduction="10000"/>
          </a:bodyPr>
          <a:lstStyle/>
          <a:p>
            <a:r>
              <a:rPr lang="en-GB" dirty="0"/>
              <a:t>Logging generated by the iMeta SSI </a:t>
            </a:r>
            <a:r>
              <a:rPr lang="en-GB" dirty="0" err="1"/>
              <a:t>dataload</a:t>
            </a:r>
            <a:r>
              <a:rPr lang="en-GB" dirty="0"/>
              <a:t> tool is recorded in the “DataLoad.txt” file</a:t>
            </a:r>
          </a:p>
          <a:p>
            <a:pPr marL="0" indent="0">
              <a:buNone/>
            </a:pPr>
            <a:endParaRPr lang="en-GB" dirty="0"/>
          </a:p>
          <a:p>
            <a:r>
              <a:rPr lang="en-GB" dirty="0"/>
              <a:t>The “DataLoad.txt” log file content is comprised of the following information for each entry:</a:t>
            </a:r>
          </a:p>
          <a:p>
            <a:pPr lvl="1"/>
            <a:r>
              <a:rPr lang="en-GB" dirty="0"/>
              <a:t>Timestamp (YYYY-MM-DD </a:t>
            </a:r>
            <a:r>
              <a:rPr lang="en-GB" dirty="0" err="1"/>
              <a:t>HH:MM:SS:mmm</a:t>
            </a:r>
            <a:r>
              <a:rPr lang="en-GB" dirty="0"/>
              <a:t>)</a:t>
            </a:r>
          </a:p>
          <a:p>
            <a:pPr lvl="1"/>
            <a:r>
              <a:rPr lang="en-GB" dirty="0"/>
              <a:t>Thread ID</a:t>
            </a:r>
          </a:p>
          <a:p>
            <a:pPr lvl="1"/>
            <a:r>
              <a:rPr lang="en-GB" dirty="0"/>
              <a:t>Username</a:t>
            </a:r>
          </a:p>
          <a:p>
            <a:pPr lvl="1"/>
            <a:r>
              <a:rPr lang="en-GB" dirty="0"/>
              <a:t>Request ID</a:t>
            </a:r>
          </a:p>
          <a:p>
            <a:pPr lvl="1"/>
            <a:r>
              <a:rPr lang="en-GB" dirty="0"/>
              <a:t>Log Level (E.g. Debug, Error, Warning </a:t>
            </a:r>
            <a:r>
              <a:rPr lang="en-GB" dirty="0" err="1"/>
              <a:t>etc</a:t>
            </a:r>
            <a:r>
              <a:rPr lang="en-GB" dirty="0"/>
              <a:t>)</a:t>
            </a:r>
          </a:p>
          <a:p>
            <a:pPr lvl="1"/>
            <a:r>
              <a:rPr lang="en-GB" dirty="0"/>
              <a:t>Source (component name)</a:t>
            </a:r>
          </a:p>
          <a:p>
            <a:pPr lvl="1"/>
            <a:r>
              <a:rPr lang="en-GB" dirty="0"/>
              <a:t>Message (Event or action which is being logged)</a:t>
            </a:r>
          </a:p>
          <a:p>
            <a:endParaRPr lang="en-GB" dirty="0"/>
          </a:p>
        </p:txBody>
      </p:sp>
    </p:spTree>
    <p:extLst>
      <p:ext uri="{BB962C8B-B14F-4D97-AF65-F5344CB8AC3E}">
        <p14:creationId xmlns:p14="http://schemas.microsoft.com/office/powerpoint/2010/main" val="338108592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Client Log File</a:t>
            </a:r>
          </a:p>
        </p:txBody>
      </p:sp>
      <p:sp>
        <p:nvSpPr>
          <p:cNvPr id="3" name="Content Placeholder 2"/>
          <p:cNvSpPr>
            <a:spLocks noGrp="1"/>
          </p:cNvSpPr>
          <p:nvPr>
            <p:ph idx="1"/>
          </p:nvPr>
        </p:nvSpPr>
        <p:spPr>
          <a:xfrm>
            <a:off x="499730" y="2225030"/>
            <a:ext cx="9154633" cy="5005110"/>
          </a:xfrm>
        </p:spPr>
        <p:txBody>
          <a:bodyPr>
            <a:noAutofit/>
          </a:bodyPr>
          <a:lstStyle/>
          <a:p>
            <a:r>
              <a:rPr lang="en-GB" sz="1800" dirty="0"/>
              <a:t>Covers all client side activity, including client workflow rules and session / authentication</a:t>
            </a:r>
          </a:p>
          <a:p>
            <a:endParaRPr lang="en-GB" sz="1800" dirty="0"/>
          </a:p>
          <a:p>
            <a:r>
              <a:rPr lang="en-GB" sz="1800" dirty="0"/>
              <a:t>Stored in that user’s “temp” directory</a:t>
            </a:r>
          </a:p>
          <a:p>
            <a:endParaRPr lang="en-GB" sz="1800" dirty="0"/>
          </a:p>
          <a:p>
            <a:pPr lvl="1"/>
            <a:r>
              <a:rPr lang="en-GB" sz="1500" dirty="0"/>
              <a:t>On Windows XP this would normally be located in the following directory path, where “[User Name]” is replaced with the users Windows login name</a:t>
            </a:r>
          </a:p>
          <a:p>
            <a:pPr lvl="2"/>
            <a:r>
              <a:rPr lang="en-GB" sz="1400" dirty="0"/>
              <a:t>C:\Documents and Settings\[User Name]\Local Settings\Temp\</a:t>
            </a:r>
            <a:r>
              <a:rPr lang="en-GB" sz="1400" dirty="0" err="1"/>
              <a:t>AssassinLogs</a:t>
            </a:r>
            <a:endParaRPr lang="en-GB" sz="1400" dirty="0"/>
          </a:p>
          <a:p>
            <a:pPr lvl="2"/>
            <a:endParaRPr lang="en-GB" sz="1800" dirty="0"/>
          </a:p>
          <a:p>
            <a:pPr lvl="1"/>
            <a:r>
              <a:rPr lang="en-GB" sz="1500" dirty="0"/>
              <a:t>On Windows Vista and Windows 7 this would normally be located in the following directory path, where “[User Name]” is replaced with the users Windows login name</a:t>
            </a:r>
          </a:p>
          <a:p>
            <a:pPr lvl="2"/>
            <a:r>
              <a:rPr lang="en-GB" sz="1400" dirty="0"/>
              <a:t>C:\Users\[User Name]\</a:t>
            </a:r>
            <a:r>
              <a:rPr lang="en-GB" sz="1400" dirty="0" err="1"/>
              <a:t>AppData</a:t>
            </a:r>
            <a:r>
              <a:rPr lang="en-GB" sz="1400" dirty="0"/>
              <a:t>\Local\Temp\</a:t>
            </a:r>
            <a:r>
              <a:rPr lang="en-GB" sz="1400" dirty="0" err="1"/>
              <a:t>AssassinLogs</a:t>
            </a:r>
            <a:endParaRPr lang="en-GB" sz="1400" dirty="0"/>
          </a:p>
          <a:p>
            <a:endParaRPr lang="en-GB" sz="1800" dirty="0"/>
          </a:p>
          <a:p>
            <a:r>
              <a:rPr lang="en-GB" sz="1800" dirty="0"/>
              <a:t>The Client log file content is comprised of the following information for each entry:</a:t>
            </a:r>
          </a:p>
          <a:p>
            <a:pPr lvl="1"/>
            <a:r>
              <a:rPr lang="en-GB" sz="1600" dirty="0"/>
              <a:t>Timestamp (YYYY-MM-DD </a:t>
            </a:r>
            <a:r>
              <a:rPr lang="en-GB" sz="1600" dirty="0" err="1"/>
              <a:t>HH:MM:SS:mmm</a:t>
            </a:r>
            <a:r>
              <a:rPr lang="en-GB" sz="1600" dirty="0"/>
              <a:t>)</a:t>
            </a:r>
          </a:p>
          <a:p>
            <a:pPr lvl="1"/>
            <a:r>
              <a:rPr lang="en-GB" sz="1600" dirty="0"/>
              <a:t>Event Title</a:t>
            </a:r>
          </a:p>
          <a:p>
            <a:pPr lvl="1"/>
            <a:r>
              <a:rPr lang="en-GB" sz="1600" dirty="0"/>
              <a:t>Username</a:t>
            </a:r>
          </a:p>
          <a:p>
            <a:pPr lvl="1"/>
            <a:r>
              <a:rPr lang="en-GB" sz="1600" dirty="0"/>
              <a:t>Request Info (When required)</a:t>
            </a:r>
          </a:p>
          <a:p>
            <a:pPr lvl="1"/>
            <a:r>
              <a:rPr lang="en-GB" sz="1600" dirty="0"/>
              <a:t>Log Level (E.g. Debug, Error, Warning)</a:t>
            </a:r>
          </a:p>
          <a:p>
            <a:pPr lvl="1"/>
            <a:r>
              <a:rPr lang="en-GB" sz="1600" dirty="0"/>
              <a:t>Source (component name)</a:t>
            </a:r>
          </a:p>
          <a:p>
            <a:pPr lvl="1"/>
            <a:r>
              <a:rPr lang="en-GB" sz="1600" dirty="0"/>
              <a:t>Message (Event or action which is being logged)</a:t>
            </a:r>
          </a:p>
          <a:p>
            <a:endParaRPr lang="en-GB" sz="1600" dirty="0"/>
          </a:p>
        </p:txBody>
      </p:sp>
    </p:spTree>
    <p:extLst>
      <p:ext uri="{BB962C8B-B14F-4D97-AF65-F5344CB8AC3E}">
        <p14:creationId xmlns:p14="http://schemas.microsoft.com/office/powerpoint/2010/main" val="231834027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log4net</a:t>
            </a:r>
          </a:p>
        </p:txBody>
      </p:sp>
      <p:sp>
        <p:nvSpPr>
          <p:cNvPr id="3" name="Content Placeholder 2"/>
          <p:cNvSpPr>
            <a:spLocks noGrp="1"/>
          </p:cNvSpPr>
          <p:nvPr>
            <p:ph idx="1"/>
          </p:nvPr>
        </p:nvSpPr>
        <p:spPr/>
        <p:txBody>
          <a:bodyPr>
            <a:normAutofit fontScale="85000" lnSpcReduction="20000"/>
          </a:bodyPr>
          <a:lstStyle/>
          <a:p>
            <a:r>
              <a:rPr lang="en-GB" dirty="0"/>
              <a:t>iMeta SSI uses a common .NET logging tool to manage it’s logging, called log4net</a:t>
            </a:r>
          </a:p>
          <a:p>
            <a:endParaRPr lang="en-GB" dirty="0"/>
          </a:p>
          <a:p>
            <a:r>
              <a:rPr lang="en-GB" dirty="0">
                <a:hlinkClick r:id="rId3"/>
              </a:rPr>
              <a:t>https://logging.apache.org/log4net/</a:t>
            </a:r>
            <a:endParaRPr lang="en-GB" dirty="0"/>
          </a:p>
          <a:p>
            <a:endParaRPr lang="en-GB" dirty="0"/>
          </a:p>
          <a:p>
            <a:r>
              <a:rPr lang="en-GB" dirty="0"/>
              <a:t>This is a .NET port of the popular log4j™ framework for Java based applications</a:t>
            </a:r>
          </a:p>
          <a:p>
            <a:endParaRPr lang="en-GB" dirty="0"/>
          </a:p>
          <a:p>
            <a:r>
              <a:rPr lang="en-GB" dirty="0"/>
              <a:t>Logging Levels</a:t>
            </a:r>
          </a:p>
          <a:p>
            <a:pPr lvl="1"/>
            <a:r>
              <a:rPr lang="en-GB" dirty="0"/>
              <a:t>DEBUG</a:t>
            </a:r>
          </a:p>
          <a:p>
            <a:pPr lvl="1"/>
            <a:r>
              <a:rPr lang="en-GB" dirty="0"/>
              <a:t>INFO</a:t>
            </a:r>
          </a:p>
          <a:p>
            <a:pPr lvl="1"/>
            <a:r>
              <a:rPr lang="en-GB" dirty="0"/>
              <a:t>WARN</a:t>
            </a:r>
          </a:p>
          <a:p>
            <a:pPr lvl="1"/>
            <a:r>
              <a:rPr lang="en-GB" dirty="0"/>
              <a:t>ERROR</a:t>
            </a:r>
          </a:p>
          <a:p>
            <a:pPr lvl="1"/>
            <a:endParaRPr lang="en-GB" dirty="0"/>
          </a:p>
          <a:p>
            <a:r>
              <a:rPr lang="en-GB" dirty="0" err="1"/>
              <a:t>Appenders</a:t>
            </a:r>
            <a:endParaRPr lang="en-GB" dirty="0"/>
          </a:p>
        </p:txBody>
      </p:sp>
    </p:spTree>
    <p:extLst>
      <p:ext uri="{BB962C8B-B14F-4D97-AF65-F5344CB8AC3E}">
        <p14:creationId xmlns:p14="http://schemas.microsoft.com/office/powerpoint/2010/main" val="155857875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log4net Configuration</a:t>
            </a:r>
          </a:p>
        </p:txBody>
      </p:sp>
      <p:sp>
        <p:nvSpPr>
          <p:cNvPr id="3" name="Content Placeholder 2"/>
          <p:cNvSpPr>
            <a:spLocks noGrp="1"/>
          </p:cNvSpPr>
          <p:nvPr>
            <p:ph idx="1"/>
          </p:nvPr>
        </p:nvSpPr>
        <p:spPr/>
        <p:txBody>
          <a:bodyPr>
            <a:normAutofit fontScale="85000" lnSpcReduction="20000"/>
          </a:bodyPr>
          <a:lstStyle/>
          <a:p>
            <a:r>
              <a:rPr lang="en-GB" dirty="0"/>
              <a:t>Can be found in the .</a:t>
            </a:r>
            <a:r>
              <a:rPr lang="en-GB" dirty="0" err="1"/>
              <a:t>config</a:t>
            </a:r>
            <a:r>
              <a:rPr lang="en-GB" dirty="0"/>
              <a:t> file for each component of iMeta SSI, in the &lt;log4net&gt; section</a:t>
            </a:r>
          </a:p>
          <a:p>
            <a:endParaRPr lang="en-GB" dirty="0"/>
          </a:p>
          <a:p>
            <a:r>
              <a:rPr lang="en-GB" dirty="0" err="1"/>
              <a:t>Appenders</a:t>
            </a:r>
            <a:r>
              <a:rPr lang="en-GB" dirty="0"/>
              <a:t> can be configured here and switched on and off</a:t>
            </a:r>
          </a:p>
          <a:p>
            <a:endParaRPr lang="en-GB" dirty="0"/>
          </a:p>
          <a:p>
            <a:r>
              <a:rPr lang="en-GB" dirty="0"/>
              <a:t>Useful </a:t>
            </a:r>
            <a:r>
              <a:rPr lang="en-GB" dirty="0" err="1"/>
              <a:t>appenders</a:t>
            </a:r>
            <a:r>
              <a:rPr lang="en-GB" dirty="0"/>
              <a:t> include:</a:t>
            </a:r>
          </a:p>
          <a:p>
            <a:pPr lvl="1"/>
            <a:r>
              <a:rPr lang="en-GB" dirty="0" err="1"/>
              <a:t>RollingFileAppender</a:t>
            </a:r>
            <a:endParaRPr lang="en-GB" dirty="0"/>
          </a:p>
          <a:p>
            <a:pPr lvl="1"/>
            <a:r>
              <a:rPr lang="en-GB" dirty="0" err="1"/>
              <a:t>EventLogAppender</a:t>
            </a:r>
            <a:endParaRPr lang="en-GB" dirty="0"/>
          </a:p>
          <a:p>
            <a:pPr lvl="1"/>
            <a:r>
              <a:rPr lang="en-GB" dirty="0" err="1"/>
              <a:t>TraceAppender</a:t>
            </a:r>
            <a:endParaRPr lang="en-GB" dirty="0"/>
          </a:p>
          <a:p>
            <a:pPr lvl="1"/>
            <a:endParaRPr lang="en-GB" dirty="0"/>
          </a:p>
          <a:p>
            <a:r>
              <a:rPr lang="en-GB" dirty="0"/>
              <a:t>Filtering</a:t>
            </a:r>
          </a:p>
          <a:p>
            <a:pPr lvl="1"/>
            <a:r>
              <a:rPr lang="en-GB" dirty="0"/>
              <a:t>Useful to remove specific log entries</a:t>
            </a:r>
          </a:p>
          <a:p>
            <a:endParaRPr lang="en-GB" dirty="0"/>
          </a:p>
          <a:p>
            <a:r>
              <a:rPr lang="en-GB" dirty="0"/>
              <a:t>The .</a:t>
            </a:r>
            <a:r>
              <a:rPr lang="en-GB" dirty="0" err="1"/>
              <a:t>config</a:t>
            </a:r>
            <a:r>
              <a:rPr lang="en-GB" dirty="0"/>
              <a:t> files are part of the iMeta SSI release, so if you change them, please ask iMeta to make the same changes in the version of the files that are included in a release</a:t>
            </a:r>
          </a:p>
        </p:txBody>
      </p:sp>
    </p:spTree>
    <p:extLst>
      <p:ext uri="{BB962C8B-B14F-4D97-AF65-F5344CB8AC3E}">
        <p14:creationId xmlns:p14="http://schemas.microsoft.com/office/powerpoint/2010/main" val="1756822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190081"/>
            <a:ext cx="7886700" cy="1010194"/>
          </a:xfrm>
        </p:spPr>
        <p:txBody>
          <a:bodyPr/>
          <a:lstStyle/>
          <a:p>
            <a:r>
              <a:rPr lang="en-GB" dirty="0"/>
              <a:t>ALERT SSIs</a:t>
            </a:r>
          </a:p>
        </p:txBody>
      </p:sp>
      <p:sp>
        <p:nvSpPr>
          <p:cNvPr id="3" name="Content Placeholder 2"/>
          <p:cNvSpPr>
            <a:spLocks noGrp="1"/>
          </p:cNvSpPr>
          <p:nvPr>
            <p:ph idx="1"/>
          </p:nvPr>
        </p:nvSpPr>
        <p:spPr>
          <a:xfrm>
            <a:off x="1096962" y="2091956"/>
            <a:ext cx="7886700" cy="4797468"/>
          </a:xfrm>
        </p:spPr>
        <p:txBody>
          <a:bodyPr>
            <a:normAutofit/>
          </a:bodyPr>
          <a:lstStyle/>
          <a:p>
            <a:pPr>
              <a:lnSpc>
                <a:spcPct val="150000"/>
              </a:lnSpc>
            </a:pPr>
            <a:r>
              <a:rPr lang="en-GB" sz="1800" dirty="0"/>
              <a:t>SSIs are downloaded from ALERT based upon the Market Filter sets in system Administration</a:t>
            </a:r>
          </a:p>
          <a:p>
            <a:pPr lvl="1">
              <a:lnSpc>
                <a:spcPct val="150000"/>
              </a:lnSpc>
            </a:pPr>
            <a:r>
              <a:rPr lang="en-GB" sz="1400" dirty="0"/>
              <a:t>Market filters specify what SSIs should be downloaded</a:t>
            </a:r>
          </a:p>
          <a:p>
            <a:pPr>
              <a:lnSpc>
                <a:spcPct val="150000"/>
              </a:lnSpc>
            </a:pPr>
            <a:r>
              <a:rPr lang="en-GB" sz="1800" dirty="0"/>
              <a:t>If there are no validation Failures when an SSI is downloaded the SSI does not need approval (based on configuration)</a:t>
            </a:r>
          </a:p>
          <a:p>
            <a:pPr>
              <a:lnSpc>
                <a:spcPct val="150000"/>
              </a:lnSpc>
            </a:pPr>
            <a:r>
              <a:rPr lang="en-GB" sz="1800" dirty="0"/>
              <a:t>Updates to ALERT SSIs are automatically downloaded from ALERT via the iMeta SSI ALERT Poller and Downloader services</a:t>
            </a:r>
          </a:p>
          <a:p>
            <a:pPr>
              <a:lnSpc>
                <a:spcPct val="150000"/>
              </a:lnSpc>
            </a:pPr>
            <a:r>
              <a:rPr lang="en-GB" sz="1800" dirty="0"/>
              <a:t>SSIs can be automatically downloaded or manually downloaded. This depends on their ‘effect’ setting in Market Filters. </a:t>
            </a:r>
          </a:p>
          <a:p>
            <a:pPr>
              <a:lnSpc>
                <a:spcPct val="150000"/>
              </a:lnSpc>
            </a:pPr>
            <a:r>
              <a:rPr lang="en-GB" sz="1800" dirty="0"/>
              <a:t>ALERT SSIs can only be downloaded when the Trading Account is an ‘ALERT trusted Source’</a:t>
            </a:r>
          </a:p>
          <a:p>
            <a:pPr>
              <a:lnSpc>
                <a:spcPct val="150000"/>
              </a:lnSpc>
            </a:pPr>
            <a:endParaRPr lang="en-GB" sz="1800" dirty="0"/>
          </a:p>
        </p:txBody>
      </p:sp>
    </p:spTree>
    <p:extLst>
      <p:ext uri="{BB962C8B-B14F-4D97-AF65-F5344CB8AC3E}">
        <p14:creationId xmlns:p14="http://schemas.microsoft.com/office/powerpoint/2010/main" val="241070969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Reading log files</a:t>
            </a:r>
          </a:p>
        </p:txBody>
      </p:sp>
      <p:sp>
        <p:nvSpPr>
          <p:cNvPr id="3" name="Content Placeholder 2"/>
          <p:cNvSpPr>
            <a:spLocks noGrp="1"/>
          </p:cNvSpPr>
          <p:nvPr>
            <p:ph idx="1"/>
          </p:nvPr>
        </p:nvSpPr>
        <p:spPr/>
        <p:txBody>
          <a:bodyPr>
            <a:normAutofit fontScale="85000" lnSpcReduction="20000"/>
          </a:bodyPr>
          <a:lstStyle/>
          <a:p>
            <a:r>
              <a:rPr lang="en-GB" dirty="0"/>
              <a:t>This can be difficult</a:t>
            </a:r>
          </a:p>
          <a:p>
            <a:endParaRPr lang="en-GB" dirty="0"/>
          </a:p>
          <a:p>
            <a:r>
              <a:rPr lang="en-GB" dirty="0"/>
              <a:t>Often it is best to search for either the id of the object that you are looking for, or simply for the phrase “ERROR”</a:t>
            </a:r>
          </a:p>
          <a:p>
            <a:endParaRPr lang="en-GB" dirty="0"/>
          </a:p>
          <a:p>
            <a:r>
              <a:rPr lang="en-GB" dirty="0"/>
              <a:t>A good text editor, like Notepad++ really helps</a:t>
            </a:r>
          </a:p>
          <a:p>
            <a:pPr lvl="1"/>
            <a:r>
              <a:rPr lang="en-GB" dirty="0"/>
              <a:t>Colour highlighting</a:t>
            </a:r>
          </a:p>
          <a:p>
            <a:pPr lvl="1"/>
            <a:r>
              <a:rPr lang="en-GB" dirty="0"/>
              <a:t>Bookmarking</a:t>
            </a:r>
          </a:p>
          <a:p>
            <a:pPr lvl="1"/>
            <a:r>
              <a:rPr lang="en-GB" dirty="0"/>
              <a:t>Find over many files</a:t>
            </a:r>
          </a:p>
          <a:p>
            <a:pPr lvl="1"/>
            <a:endParaRPr lang="en-GB" dirty="0"/>
          </a:p>
          <a:p>
            <a:r>
              <a:rPr lang="en-GB" dirty="0"/>
              <a:t>Look at the contents of the file for the date, not the timestamp on the file</a:t>
            </a:r>
          </a:p>
          <a:p>
            <a:endParaRPr lang="en-GB" dirty="0"/>
          </a:p>
          <a:p>
            <a:r>
              <a:rPr lang="en-GB" dirty="0"/>
              <a:t>Look at:</a:t>
            </a:r>
          </a:p>
          <a:p>
            <a:pPr lvl="1"/>
            <a:r>
              <a:rPr lang="en-GB" dirty="0"/>
              <a:t>Example log files</a:t>
            </a:r>
          </a:p>
          <a:p>
            <a:pPr lvl="1"/>
            <a:r>
              <a:rPr lang="en-GB" dirty="0"/>
              <a:t>.</a:t>
            </a:r>
            <a:r>
              <a:rPr lang="en-GB" dirty="0" err="1"/>
              <a:t>config</a:t>
            </a:r>
            <a:r>
              <a:rPr lang="en-GB" dirty="0"/>
              <a:t> files, containing log4net configuration</a:t>
            </a:r>
          </a:p>
          <a:p>
            <a:endParaRPr lang="en-GB" dirty="0"/>
          </a:p>
        </p:txBody>
      </p:sp>
    </p:spTree>
    <p:extLst>
      <p:ext uri="{BB962C8B-B14F-4D97-AF65-F5344CB8AC3E}">
        <p14:creationId xmlns:p14="http://schemas.microsoft.com/office/powerpoint/2010/main" val="258905962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log excerpt</a:t>
            </a:r>
          </a:p>
        </p:txBody>
      </p:sp>
      <p:sp>
        <p:nvSpPr>
          <p:cNvPr id="3" name="Content Placeholder 2"/>
          <p:cNvSpPr>
            <a:spLocks noGrp="1"/>
          </p:cNvSpPr>
          <p:nvPr>
            <p:ph idx="1"/>
          </p:nvPr>
        </p:nvSpPr>
        <p:spPr/>
        <p:txBody>
          <a:bodyPr>
            <a:normAutofit fontScale="25000" lnSpcReduction="20000"/>
          </a:bodyPr>
          <a:lstStyle/>
          <a:p>
            <a:pPr marL="0" indent="0">
              <a:buNone/>
            </a:pPr>
            <a:r>
              <a:rPr lang="en-GB" sz="3400" dirty="0"/>
              <a:t>2016-11-17 04:17:38,653 [</a:t>
            </a:r>
            <a:r>
              <a:rPr lang="en-GB" sz="3400" dirty="0" err="1"/>
              <a:t>StateMachineQueueProcessor</a:t>
            </a:r>
            <a:r>
              <a:rPr lang="en-GB" sz="3400" dirty="0"/>
              <a:t> for type Background9] DEBUG </a:t>
            </a:r>
            <a:r>
              <a:rPr lang="en-GB" sz="3400" dirty="0" err="1"/>
              <a:t>com.iMeta.Assassin.Common.Util.Poller</a:t>
            </a:r>
            <a:r>
              <a:rPr lang="en-GB" sz="3400" dirty="0"/>
              <a:t> - </a:t>
            </a:r>
            <a:r>
              <a:rPr lang="en-GB" sz="3400" dirty="0" err="1"/>
              <a:t>Poller</a:t>
            </a:r>
            <a:r>
              <a:rPr lang="en-GB" sz="3400" dirty="0"/>
              <a:t> </a:t>
            </a:r>
            <a:r>
              <a:rPr lang="en-GB" sz="3400" dirty="0" err="1"/>
              <a:t>StateMachineQueueProcessor</a:t>
            </a:r>
            <a:r>
              <a:rPr lang="en-GB" sz="3400" dirty="0"/>
              <a:t> for type Background9 calling method successfully completed, sleeping</a:t>
            </a:r>
          </a:p>
          <a:p>
            <a:pPr marL="0" indent="0">
              <a:buNone/>
            </a:pPr>
            <a:r>
              <a:rPr lang="en-GB" sz="3400" dirty="0"/>
              <a:t>2016-11-17 04:17:41,137 [</a:t>
            </a:r>
            <a:r>
              <a:rPr lang="en-GB" sz="3400" dirty="0" err="1"/>
              <a:t>ChangeHandler:Senders</a:t>
            </a:r>
            <a:r>
              <a:rPr lang="en-GB" sz="3400" dirty="0"/>
              <a:t> Correspondent Change Processor] INFO  com.iMeta.Assassin.Custom.Server.Downstream.SendersCorrespondentChangeProcessor - Completed call to </a:t>
            </a:r>
            <a:r>
              <a:rPr lang="en-GB" sz="3400" dirty="0" err="1"/>
              <a:t>cspUpdateSendersCorrespondent</a:t>
            </a:r>
            <a:endParaRPr lang="en-GB" sz="3400" dirty="0"/>
          </a:p>
          <a:p>
            <a:pPr marL="0" indent="0">
              <a:buNone/>
            </a:pPr>
            <a:r>
              <a:rPr lang="en-GB" sz="3400" dirty="0"/>
              <a:t>2016-11-17 04:17:41,294 [</a:t>
            </a:r>
            <a:r>
              <a:rPr lang="en-GB" sz="3400" dirty="0" err="1"/>
              <a:t>ChangeHandler:Senders</a:t>
            </a:r>
            <a:r>
              <a:rPr lang="en-GB" sz="3400" dirty="0"/>
              <a:t> Correspondent Change Processor] DEBUG </a:t>
            </a:r>
            <a:r>
              <a:rPr lang="en-GB" sz="3400" dirty="0" err="1"/>
              <a:t>com.iMeta.Assassin.Service.Broker.ChangeProcessorThread</a:t>
            </a:r>
            <a:r>
              <a:rPr lang="en-GB" sz="3400" dirty="0"/>
              <a:t> - Processing object change: </a:t>
            </a:r>
            <a:r>
              <a:rPr lang="en-GB" sz="3400" dirty="0" err="1"/>
              <a:t>SequenceNum</a:t>
            </a:r>
            <a:r>
              <a:rPr lang="en-GB" sz="3400" dirty="0"/>
              <a:t>=[24579388] object type=[</a:t>
            </a:r>
            <a:r>
              <a:rPr lang="en-GB" sz="3400" dirty="0" err="1"/>
              <a:t>com.iMeta.Assassin.Model.Core.TradingAccount</a:t>
            </a:r>
            <a:r>
              <a:rPr lang="en-GB" sz="3400" dirty="0"/>
              <a:t>] </a:t>
            </a:r>
            <a:r>
              <a:rPr lang="en-GB" sz="3400" dirty="0" err="1"/>
              <a:t>ObjectAssembly</a:t>
            </a:r>
            <a:r>
              <a:rPr lang="en-GB" sz="3400" dirty="0"/>
              <a:t>=[</a:t>
            </a:r>
            <a:r>
              <a:rPr lang="en-GB" sz="3400" dirty="0" err="1"/>
              <a:t>com.iMeta.Assassin.Model.Core</a:t>
            </a:r>
            <a:r>
              <a:rPr lang="en-GB" sz="3400" dirty="0"/>
              <a:t>] reference=[00000000-0000-0000-0000-00000058004e] version=[86] </a:t>
            </a:r>
            <a:r>
              <a:rPr lang="en-GB" sz="3400" dirty="0" err="1"/>
              <a:t>ChangeEditor</a:t>
            </a:r>
            <a:r>
              <a:rPr lang="en-GB" sz="3400" dirty="0"/>
              <a:t>=[Alert] </a:t>
            </a:r>
            <a:r>
              <a:rPr lang="en-GB" sz="3400" dirty="0" err="1"/>
              <a:t>ChangeType</a:t>
            </a:r>
            <a:r>
              <a:rPr lang="en-GB" sz="3400" dirty="0"/>
              <a:t>=[Modified] </a:t>
            </a:r>
            <a:r>
              <a:rPr lang="en-GB" sz="3400" dirty="0" err="1"/>
              <a:t>CreationReason</a:t>
            </a:r>
            <a:r>
              <a:rPr lang="en-GB" sz="3400" dirty="0"/>
              <a:t>=[</a:t>
            </a:r>
            <a:r>
              <a:rPr lang="en-GB" sz="3400" dirty="0" err="1"/>
              <a:t>ChangedObject</a:t>
            </a:r>
            <a:r>
              <a:rPr lang="en-GB" sz="3400" dirty="0"/>
              <a:t>] </a:t>
            </a:r>
            <a:r>
              <a:rPr lang="en-GB" sz="3400" dirty="0" err="1"/>
              <a:t>CreationDate</a:t>
            </a:r>
            <a:r>
              <a:rPr lang="en-GB" sz="3400" dirty="0"/>
              <a:t>=[11/14/2016 10:53:10 AM] </a:t>
            </a:r>
            <a:r>
              <a:rPr lang="en-GB" sz="3400" dirty="0" err="1"/>
              <a:t>LimitedRetryAttemptNum</a:t>
            </a:r>
            <a:r>
              <a:rPr lang="en-GB" sz="3400" dirty="0"/>
              <a:t>=[0] </a:t>
            </a:r>
            <a:r>
              <a:rPr lang="en-GB" sz="3400" dirty="0" err="1"/>
              <a:t>ProcessingState</a:t>
            </a:r>
            <a:r>
              <a:rPr lang="en-GB" sz="3400" dirty="0"/>
              <a:t>=[</a:t>
            </a:r>
            <a:r>
              <a:rPr lang="en-GB" sz="3400" dirty="0" err="1"/>
              <a:t>AwaitingProcessing</a:t>
            </a:r>
            <a:r>
              <a:rPr lang="en-GB" sz="3400" dirty="0"/>
              <a:t>]</a:t>
            </a:r>
          </a:p>
          <a:p>
            <a:pPr marL="0" indent="0">
              <a:buNone/>
            </a:pPr>
            <a:r>
              <a:rPr lang="en-GB" sz="3400" dirty="0"/>
              <a:t>2016-11-17 04:17:41,294 [</a:t>
            </a:r>
            <a:r>
              <a:rPr lang="en-GB" sz="3400" dirty="0" err="1"/>
              <a:t>ChangeHandler:Senders</a:t>
            </a:r>
            <a:r>
              <a:rPr lang="en-GB" sz="3400" dirty="0"/>
              <a:t> Correspondent Change Processor] INFO  com.iMeta.Assassin.Custom.Server.Downstream.SendersCorrespondentChangeProcessor - Calling </a:t>
            </a:r>
            <a:r>
              <a:rPr lang="en-GB" sz="3400" dirty="0" err="1"/>
              <a:t>cspUpdateSendersCorrespondent</a:t>
            </a:r>
            <a:r>
              <a:rPr lang="en-GB" sz="3400" dirty="0"/>
              <a:t> with command timeout: 02:00:00, transaction timeout: 02:02:00</a:t>
            </a:r>
          </a:p>
          <a:p>
            <a:pPr marL="0" indent="0">
              <a:buNone/>
            </a:pPr>
            <a:r>
              <a:rPr lang="en-GB" sz="3400" dirty="0"/>
              <a:t>2016-11-17 04:17:41,778 [</a:t>
            </a:r>
            <a:r>
              <a:rPr lang="en-GB" sz="3400" dirty="0" err="1"/>
              <a:t>StateMachineQueueProcessor</a:t>
            </a:r>
            <a:r>
              <a:rPr lang="en-GB" sz="3400" dirty="0"/>
              <a:t> for type Background7] DEBUG </a:t>
            </a:r>
            <a:r>
              <a:rPr lang="en-GB" sz="3400" dirty="0" err="1"/>
              <a:t>com.iMeta.Assassin.Common.Util.Poller</a:t>
            </a:r>
            <a:r>
              <a:rPr lang="en-GB" sz="3400" dirty="0"/>
              <a:t> - </a:t>
            </a:r>
            <a:r>
              <a:rPr lang="en-GB" sz="3400" dirty="0" err="1"/>
              <a:t>Poller</a:t>
            </a:r>
            <a:r>
              <a:rPr lang="en-GB" sz="3400" dirty="0"/>
              <a:t> </a:t>
            </a:r>
            <a:r>
              <a:rPr lang="en-GB" sz="3400" dirty="0" err="1"/>
              <a:t>StateMachineQueueProcessor</a:t>
            </a:r>
            <a:r>
              <a:rPr lang="en-GB" sz="3400" dirty="0"/>
              <a:t> for type Background7 calling poll method</a:t>
            </a:r>
          </a:p>
          <a:p>
            <a:pPr marL="0" indent="0">
              <a:buNone/>
            </a:pPr>
            <a:r>
              <a:rPr lang="en-GB" sz="3400" dirty="0"/>
              <a:t>2016-11-17 04:17:41,809 [</a:t>
            </a:r>
            <a:r>
              <a:rPr lang="en-GB" sz="3400" dirty="0" err="1"/>
              <a:t>StateMachineQueueProcessor</a:t>
            </a:r>
            <a:r>
              <a:rPr lang="en-GB" sz="3400" dirty="0"/>
              <a:t> for type Background7] DEBUG </a:t>
            </a:r>
            <a:r>
              <a:rPr lang="en-GB" sz="3400" dirty="0" err="1"/>
              <a:t>com.iMeta.Assassin.Common.Util.Poller</a:t>
            </a:r>
            <a:r>
              <a:rPr lang="en-GB" sz="3400" dirty="0"/>
              <a:t> - </a:t>
            </a:r>
            <a:r>
              <a:rPr lang="en-GB" sz="3400" dirty="0" err="1"/>
              <a:t>Poller</a:t>
            </a:r>
            <a:r>
              <a:rPr lang="en-GB" sz="3400" dirty="0"/>
              <a:t> </a:t>
            </a:r>
            <a:r>
              <a:rPr lang="en-GB" sz="3400" dirty="0" err="1"/>
              <a:t>StateMachineQueueProcessor</a:t>
            </a:r>
            <a:r>
              <a:rPr lang="en-GB" sz="3400" dirty="0"/>
              <a:t> for type Background7 calling method successfully completed, sleeping</a:t>
            </a:r>
          </a:p>
          <a:p>
            <a:pPr marL="0" indent="0">
              <a:buNone/>
            </a:pPr>
            <a:r>
              <a:rPr lang="en-GB" sz="3400" dirty="0"/>
              <a:t>2016-11-17 04:17:41,825 [</a:t>
            </a:r>
            <a:r>
              <a:rPr lang="en-GB" sz="3400" dirty="0" err="1"/>
              <a:t>AlertCachePopulationProcessor</a:t>
            </a:r>
            <a:r>
              <a:rPr lang="en-GB" sz="3400" dirty="0"/>
              <a:t>] DEBUG </a:t>
            </a:r>
            <a:r>
              <a:rPr lang="en-GB" sz="3400" dirty="0" err="1"/>
              <a:t>com.iMeta.Assassin.Common.Util.Poller</a:t>
            </a:r>
            <a:r>
              <a:rPr lang="en-GB" sz="3400" dirty="0"/>
              <a:t> - </a:t>
            </a:r>
            <a:r>
              <a:rPr lang="en-GB" sz="3400" dirty="0" err="1"/>
              <a:t>Poller</a:t>
            </a:r>
            <a:r>
              <a:rPr lang="en-GB" sz="3400" dirty="0"/>
              <a:t> </a:t>
            </a:r>
            <a:r>
              <a:rPr lang="en-GB" sz="3400" dirty="0" err="1"/>
              <a:t>AlertCachePopulationProcessor</a:t>
            </a:r>
            <a:r>
              <a:rPr lang="en-GB" sz="3400" dirty="0"/>
              <a:t> calling poll method</a:t>
            </a:r>
          </a:p>
          <a:p>
            <a:pPr marL="0" indent="0">
              <a:buNone/>
            </a:pPr>
            <a:r>
              <a:rPr lang="en-GB" sz="3400" dirty="0"/>
              <a:t>2016-11-17 04:17:41,825 [</a:t>
            </a:r>
            <a:r>
              <a:rPr lang="en-GB" sz="3400" dirty="0" err="1"/>
              <a:t>AlertCachePopulationProcessor</a:t>
            </a:r>
            <a:r>
              <a:rPr lang="en-GB" sz="3400" dirty="0"/>
              <a:t>] DEBUG </a:t>
            </a:r>
            <a:r>
              <a:rPr lang="en-GB" sz="3400" dirty="0" err="1"/>
              <a:t>com.iMeta.Assassin.Common.Util.Poller</a:t>
            </a:r>
            <a:r>
              <a:rPr lang="en-GB" sz="3400" dirty="0"/>
              <a:t> - </a:t>
            </a:r>
            <a:r>
              <a:rPr lang="en-GB" sz="3400" dirty="0" err="1"/>
              <a:t>Poller</a:t>
            </a:r>
            <a:r>
              <a:rPr lang="en-GB" sz="3400" dirty="0"/>
              <a:t> </a:t>
            </a:r>
            <a:r>
              <a:rPr lang="en-GB" sz="3400" dirty="0" err="1"/>
              <a:t>AlertCachePopulationProcessor</a:t>
            </a:r>
            <a:r>
              <a:rPr lang="en-GB" sz="3400" dirty="0"/>
              <a:t> calling method successfully completed, sleeping</a:t>
            </a:r>
          </a:p>
          <a:p>
            <a:pPr marL="0" indent="0">
              <a:buNone/>
            </a:pPr>
            <a:r>
              <a:rPr lang="en-GB" sz="3400" dirty="0"/>
              <a:t>2016-11-17 04:17:41,887 [</a:t>
            </a:r>
            <a:r>
              <a:rPr lang="en-GB" sz="3400" dirty="0" err="1"/>
              <a:t>StateMachineQueueProcessor</a:t>
            </a:r>
            <a:r>
              <a:rPr lang="en-GB" sz="3400" dirty="0"/>
              <a:t> for type Background10] DEBUG </a:t>
            </a:r>
            <a:r>
              <a:rPr lang="en-GB" sz="3400" dirty="0" err="1"/>
              <a:t>com.iMeta.Assassin.Common.Util.Poller</a:t>
            </a:r>
            <a:r>
              <a:rPr lang="en-GB" sz="3400" dirty="0"/>
              <a:t> - </a:t>
            </a:r>
            <a:r>
              <a:rPr lang="en-GB" sz="3400" dirty="0" err="1"/>
              <a:t>Poller</a:t>
            </a:r>
            <a:r>
              <a:rPr lang="en-GB" sz="3400" dirty="0"/>
              <a:t> </a:t>
            </a:r>
            <a:r>
              <a:rPr lang="en-GB" sz="3400" dirty="0" err="1"/>
              <a:t>StateMachineQueueProcessor</a:t>
            </a:r>
            <a:r>
              <a:rPr lang="en-GB" sz="3400" dirty="0"/>
              <a:t> for type Background10 calling poll method</a:t>
            </a:r>
          </a:p>
          <a:p>
            <a:pPr marL="0" indent="0">
              <a:buNone/>
            </a:pPr>
            <a:r>
              <a:rPr lang="en-GB" sz="3400" dirty="0"/>
              <a:t>2016-11-17 04:17:41,934 [</a:t>
            </a:r>
            <a:r>
              <a:rPr lang="en-GB" sz="3400" dirty="0" err="1"/>
              <a:t>StateMachineQueueProcessor</a:t>
            </a:r>
            <a:r>
              <a:rPr lang="en-GB" sz="3400" dirty="0"/>
              <a:t> for type Background10] DEBUG </a:t>
            </a:r>
            <a:r>
              <a:rPr lang="en-GB" sz="3400" dirty="0" err="1"/>
              <a:t>com.iMeta.Assassin.Common.Util.Poller</a:t>
            </a:r>
            <a:r>
              <a:rPr lang="en-GB" sz="3400" dirty="0"/>
              <a:t> - </a:t>
            </a:r>
            <a:r>
              <a:rPr lang="en-GB" sz="3400" dirty="0" err="1"/>
              <a:t>Poller</a:t>
            </a:r>
            <a:r>
              <a:rPr lang="en-GB" sz="3400" dirty="0"/>
              <a:t> </a:t>
            </a:r>
            <a:r>
              <a:rPr lang="en-GB" sz="3400" dirty="0" err="1"/>
              <a:t>StateMachineQueueProcessor</a:t>
            </a:r>
            <a:r>
              <a:rPr lang="en-GB" sz="3400" dirty="0"/>
              <a:t> for type Background10 calling method successfully completed, sleeping</a:t>
            </a:r>
          </a:p>
          <a:p>
            <a:pPr marL="0" indent="0">
              <a:buNone/>
            </a:pPr>
            <a:r>
              <a:rPr lang="en-GB" sz="3400" dirty="0"/>
              <a:t>2016-11-17 04:17:42,575 [Message Receiver: </a:t>
            </a:r>
            <a:r>
              <a:rPr lang="en-GB" sz="3400" dirty="0" err="1"/>
              <a:t>BpmsAckNackFeed</a:t>
            </a:r>
            <a:r>
              <a:rPr lang="en-GB" sz="3400" dirty="0"/>
              <a:t>] DEBUG </a:t>
            </a:r>
            <a:r>
              <a:rPr lang="en-GB" sz="3400" dirty="0" err="1"/>
              <a:t>com.iMeta.Assassin.Server.Util.WebSphereMq</a:t>
            </a:r>
            <a:r>
              <a:rPr lang="en-GB" sz="3400" dirty="0"/>
              <a:t> - Message retrieved from queue FM.BPMS.SSI.ASSN.RQSTIN, Id:'414d5120554b464d3031503120202020582094a329f5c30c', Encoding:273, CharacterSet:819, Length:715 </a:t>
            </a:r>
            <a:r>
              <a:rPr lang="en-GB" sz="3400" dirty="0" err="1"/>
              <a:t>Format:MQSTR</a:t>
            </a:r>
            <a:r>
              <a:rPr lang="en-GB" sz="3400" dirty="0"/>
              <a:t>   </a:t>
            </a:r>
          </a:p>
          <a:p>
            <a:pPr marL="0" indent="0">
              <a:buNone/>
            </a:pPr>
            <a:r>
              <a:rPr lang="en-GB" sz="3400" dirty="0"/>
              <a:t>2016-11-17 04:17:42,575 [Message Receiver: </a:t>
            </a:r>
            <a:r>
              <a:rPr lang="en-GB" sz="3400" dirty="0" err="1"/>
              <a:t>BpmsAckNackFeed</a:t>
            </a:r>
            <a:r>
              <a:rPr lang="en-GB" sz="3400" dirty="0"/>
              <a:t>] DEBUG com.iMeta.Assassin.Server.Util.Integration.MessageReceiverProcessor - Message Received: 000000000000000000000000000000000000000000000000 (Correlation Id)</a:t>
            </a:r>
          </a:p>
          <a:p>
            <a:pPr marL="0" indent="0">
              <a:buNone/>
            </a:pPr>
            <a:r>
              <a:rPr lang="en-GB" sz="3400" dirty="0"/>
              <a:t>2016-11-17 04:17:42,575 [Message Receiver: </a:t>
            </a:r>
            <a:r>
              <a:rPr lang="en-GB" sz="3400" dirty="0" err="1"/>
              <a:t>BpmsAckNackFeed</a:t>
            </a:r>
            <a:r>
              <a:rPr lang="en-GB" sz="3400" dirty="0"/>
              <a:t>] DEBUG com.iMeta.Assassin.Server.Util.Integration.MessageReceiverProcessor - Message Received: 414d5120554b464d3031503120202020582094a329f5c30c (Message Id)</a:t>
            </a:r>
          </a:p>
          <a:p>
            <a:pPr marL="0" indent="0">
              <a:buNone/>
            </a:pPr>
            <a:r>
              <a:rPr lang="en-GB" sz="3400" dirty="0"/>
              <a:t>2016-11-17 04:17:42,575 [Message Receiver: </a:t>
            </a:r>
            <a:r>
              <a:rPr lang="en-GB" sz="3400" dirty="0" err="1"/>
              <a:t>BpmsAckNackFeed</a:t>
            </a:r>
            <a:r>
              <a:rPr lang="en-GB" sz="3400" dirty="0"/>
              <a:t>] DEBUG com.iMeta.Assassin.Server.Util.Integration.MessageReceiverProcessor - Message Received: &lt;?xml version="1.0" encoding="UTF-8"?&gt;&lt;</a:t>
            </a:r>
            <a:r>
              <a:rPr lang="en-GB" sz="3400" dirty="0" err="1"/>
              <a:t>DownstreamSystemStatusByLocalId</a:t>
            </a:r>
            <a:r>
              <a:rPr lang="en-GB" sz="3400" dirty="0"/>
              <a:t> </a:t>
            </a:r>
            <a:r>
              <a:rPr lang="en-GB" sz="3400" dirty="0" err="1"/>
              <a:t>xmlns</a:t>
            </a:r>
            <a:r>
              <a:rPr lang="en-GB" sz="3400" dirty="0"/>
              <a:t>="http://imeta.co.uk/Assassin/" </a:t>
            </a:r>
            <a:r>
              <a:rPr lang="en-GB" sz="3400" dirty="0" err="1"/>
              <a:t>xmlns:model</a:t>
            </a:r>
            <a:r>
              <a:rPr lang="en-GB" sz="3400" dirty="0"/>
              <a:t>="</a:t>
            </a:r>
            <a:r>
              <a:rPr lang="en-GB" sz="3400" dirty="0" err="1"/>
              <a:t>com.iMeta.Assassin.Model.Core</a:t>
            </a:r>
            <a:r>
              <a:rPr lang="en-GB" sz="3400" dirty="0"/>
              <a:t>" </a:t>
            </a:r>
            <a:r>
              <a:rPr lang="en-GB" sz="3400" dirty="0" err="1"/>
              <a:t>xmlns:fn</a:t>
            </a:r>
            <a:r>
              <a:rPr lang="en-GB" sz="3400" dirty="0"/>
              <a:t>="http://www.w3.org/2005/xpath-functions"&gt;&lt;statusChangedAt&gt;2016-11-14 09:14:31.377&lt;/</a:t>
            </a:r>
            <a:r>
              <a:rPr lang="en-GB" sz="3400" dirty="0" err="1"/>
              <a:t>statusChangedAt</a:t>
            </a:r>
            <a:r>
              <a:rPr lang="en-GB" sz="3400" dirty="0"/>
              <a:t>&gt;&lt;</a:t>
            </a:r>
            <a:r>
              <a:rPr lang="en-GB" sz="3400" dirty="0" err="1"/>
              <a:t>assassinObjectLocalId</a:t>
            </a:r>
            <a:r>
              <a:rPr lang="en-GB" sz="3400" dirty="0"/>
              <a:t>&gt;40489155.10&lt;/</a:t>
            </a:r>
            <a:r>
              <a:rPr lang="en-GB" sz="3400" dirty="0" err="1"/>
              <a:t>assassinObjectLocalId</a:t>
            </a:r>
            <a:r>
              <a:rPr lang="en-GB" sz="3400" dirty="0"/>
              <a:t>&gt;&lt;</a:t>
            </a:r>
            <a:r>
              <a:rPr lang="en-GB" sz="3400" dirty="0" err="1"/>
              <a:t>assassinObjectVersion</a:t>
            </a:r>
            <a:r>
              <a:rPr lang="en-GB" sz="3400" dirty="0"/>
              <a:t>&gt;2&lt;/</a:t>
            </a:r>
            <a:r>
              <a:rPr lang="en-GB" sz="3400" dirty="0" err="1"/>
              <a:t>assassinObjectVersion</a:t>
            </a:r>
            <a:r>
              <a:rPr lang="en-GB" sz="3400" dirty="0"/>
              <a:t>&gt;&lt;</a:t>
            </a:r>
            <a:r>
              <a:rPr lang="en-GB" sz="3400" dirty="0" err="1"/>
              <a:t>assassinObjectType</a:t>
            </a:r>
            <a:r>
              <a:rPr lang="en-GB" sz="3400" dirty="0"/>
              <a:t>&gt;</a:t>
            </a:r>
            <a:r>
              <a:rPr lang="en-GB" sz="3400" dirty="0" err="1"/>
              <a:t>StandingSettlementInstruction</a:t>
            </a:r>
            <a:r>
              <a:rPr lang="en-GB" sz="3400" dirty="0"/>
              <a:t>&lt;/</a:t>
            </a:r>
            <a:r>
              <a:rPr lang="en-GB" sz="3400" dirty="0" err="1"/>
              <a:t>assassinObjectType</a:t>
            </a:r>
            <a:r>
              <a:rPr lang="en-GB" sz="3400" dirty="0"/>
              <a:t>&gt;&lt;</a:t>
            </a:r>
            <a:r>
              <a:rPr lang="en-GB" sz="3400" dirty="0" err="1"/>
              <a:t>downstreamSystemTypeId</a:t>
            </a:r>
            <a:r>
              <a:rPr lang="en-GB" sz="3400" dirty="0"/>
              <a:t>&gt;BPMS&lt;/</a:t>
            </a:r>
            <a:r>
              <a:rPr lang="en-GB" sz="3400" dirty="0" err="1"/>
              <a:t>downstreamSystemTypeId</a:t>
            </a:r>
            <a:r>
              <a:rPr lang="en-GB" sz="3400" dirty="0"/>
              <a:t>&gt;&lt;</a:t>
            </a:r>
            <a:r>
              <a:rPr lang="en-GB" sz="3400" dirty="0" err="1"/>
              <a:t>assassinObjectDownstreamState</a:t>
            </a:r>
            <a:r>
              <a:rPr lang="en-GB" sz="3400" dirty="0"/>
              <a:t>&gt;Accepted&lt;/</a:t>
            </a:r>
            <a:r>
              <a:rPr lang="en-GB" sz="3400" dirty="0" err="1"/>
              <a:t>assassinObjectDownstreamState</a:t>
            </a:r>
            <a:r>
              <a:rPr lang="en-GB" sz="3400" dirty="0"/>
              <a:t>&gt;&lt;</a:t>
            </a:r>
            <a:r>
              <a:rPr lang="en-GB" sz="3400" dirty="0" err="1"/>
              <a:t>errorCategory</a:t>
            </a:r>
            <a:r>
              <a:rPr lang="en-GB" sz="3400" dirty="0"/>
              <a:t>&gt;Technical&lt;/</a:t>
            </a:r>
            <a:r>
              <a:rPr lang="en-GB" sz="3400" dirty="0" err="1"/>
              <a:t>errorCategory</a:t>
            </a:r>
            <a:r>
              <a:rPr lang="en-GB" sz="3400" dirty="0"/>
              <a:t>&gt;&lt;</a:t>
            </a:r>
            <a:r>
              <a:rPr lang="en-GB" sz="3400" dirty="0" err="1"/>
              <a:t>errorSubCategory</a:t>
            </a:r>
            <a:r>
              <a:rPr lang="en-GB" sz="3400" dirty="0"/>
              <a:t>&gt;None&lt;/</a:t>
            </a:r>
            <a:r>
              <a:rPr lang="en-GB" sz="3400" dirty="0" err="1"/>
              <a:t>errorSubCategory</a:t>
            </a:r>
            <a:r>
              <a:rPr lang="en-GB" sz="3400" dirty="0"/>
              <a:t>&gt;&lt;</a:t>
            </a:r>
            <a:r>
              <a:rPr lang="en-GB" sz="3400" dirty="0" err="1"/>
              <a:t>statusUpdateStage</a:t>
            </a:r>
            <a:r>
              <a:rPr lang="en-GB" sz="3400" dirty="0"/>
              <a:t>&gt;1&lt;/</a:t>
            </a:r>
            <a:r>
              <a:rPr lang="en-GB" sz="3400" dirty="0" err="1"/>
              <a:t>statusUpdateStage</a:t>
            </a:r>
            <a:r>
              <a:rPr lang="en-GB" sz="3400" dirty="0"/>
              <a:t>&gt;&lt;/</a:t>
            </a:r>
            <a:r>
              <a:rPr lang="en-GB" sz="3400" dirty="0" err="1"/>
              <a:t>DownstreamSystemStatusByLocalId</a:t>
            </a:r>
            <a:r>
              <a:rPr lang="en-GB" sz="3400" dirty="0"/>
              <a:t>&gt;</a:t>
            </a:r>
          </a:p>
          <a:p>
            <a:endParaRPr lang="en-GB" dirty="0"/>
          </a:p>
        </p:txBody>
      </p:sp>
    </p:spTree>
    <p:extLst>
      <p:ext uri="{BB962C8B-B14F-4D97-AF65-F5344CB8AC3E}">
        <p14:creationId xmlns:p14="http://schemas.microsoft.com/office/powerpoint/2010/main" val="357912161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lstStyle/>
          <a:p>
            <a:r>
              <a:rPr lang="en-GB" dirty="0"/>
              <a:t>Monitoring</a:t>
            </a:r>
          </a:p>
        </p:txBody>
      </p:sp>
      <p:sp>
        <p:nvSpPr>
          <p:cNvPr id="3" name="Subtitle 2"/>
          <p:cNvSpPr>
            <a:spLocks noGrp="1"/>
          </p:cNvSpPr>
          <p:nvPr>
            <p:ph type="subTitle" idx="1"/>
          </p:nvPr>
        </p:nvSpPr>
        <p:spPr>
          <a:xfrm>
            <a:off x="1569122" y="4641709"/>
            <a:ext cx="6957802" cy="1791317"/>
          </a:xfrm>
        </p:spPr>
        <p:txBody>
          <a:bodyPr/>
          <a:lstStyle/>
          <a:p>
            <a:r>
              <a:rPr lang="en-GB" dirty="0"/>
              <a:t>System Health</a:t>
            </a:r>
          </a:p>
          <a:p>
            <a:r>
              <a:rPr lang="en-GB" dirty="0"/>
              <a:t>Measuring Performance</a:t>
            </a:r>
          </a:p>
        </p:txBody>
      </p:sp>
      <p:sp>
        <p:nvSpPr>
          <p:cNvPr id="4" name="TextBox 3"/>
          <p:cNvSpPr txBox="1"/>
          <p:nvPr/>
        </p:nvSpPr>
        <p:spPr>
          <a:xfrm>
            <a:off x="468316" y="6901064"/>
            <a:ext cx="853119" cy="307777"/>
          </a:xfrm>
          <a:prstGeom prst="rect">
            <a:avLst/>
          </a:prstGeom>
          <a:noFill/>
        </p:spPr>
        <p:txBody>
          <a:bodyPr wrap="none" rtlCol="0">
            <a:spAutoFit/>
          </a:bodyPr>
          <a:lstStyle/>
          <a:p>
            <a:r>
              <a:rPr lang="en-GB" sz="1400" dirty="0">
                <a:solidFill>
                  <a:schemeClr val="bg1">
                    <a:lumMod val="65000"/>
                  </a:schemeClr>
                </a:solidFill>
              </a:rPr>
              <a:t>10:45am</a:t>
            </a:r>
          </a:p>
        </p:txBody>
      </p:sp>
    </p:spTree>
    <p:extLst>
      <p:ext uri="{BB962C8B-B14F-4D97-AF65-F5344CB8AC3E}">
        <p14:creationId xmlns:p14="http://schemas.microsoft.com/office/powerpoint/2010/main" val="302935138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Event Logs</a:t>
            </a:r>
          </a:p>
        </p:txBody>
      </p:sp>
      <p:sp>
        <p:nvSpPr>
          <p:cNvPr id="3" name="Content Placeholder 2"/>
          <p:cNvSpPr>
            <a:spLocks noGrp="1"/>
          </p:cNvSpPr>
          <p:nvPr>
            <p:ph sz="half" idx="1"/>
          </p:nvPr>
        </p:nvSpPr>
        <p:spPr/>
        <p:txBody>
          <a:bodyPr>
            <a:normAutofit fontScale="92500" lnSpcReduction="10000"/>
          </a:bodyPr>
          <a:lstStyle/>
          <a:p>
            <a:r>
              <a:rPr lang="en-GB" dirty="0"/>
              <a:t>Any event recorded in iMeta SSI logs at ERROR level is written into Windows application event log</a:t>
            </a:r>
          </a:p>
          <a:p>
            <a:endParaRPr lang="en-GB" dirty="0"/>
          </a:p>
          <a:p>
            <a:r>
              <a:rPr lang="en-GB" dirty="0"/>
              <a:t>Allows for automatic monitoring on errors</a:t>
            </a:r>
          </a:p>
          <a:p>
            <a:endParaRPr lang="en-GB" dirty="0"/>
          </a:p>
          <a:p>
            <a:r>
              <a:rPr lang="en-GB" dirty="0"/>
              <a:t>Would suggest investigating any error, however not all errors need to be acted upon</a:t>
            </a:r>
          </a:p>
          <a:p>
            <a:endParaRPr lang="en-GB" dirty="0"/>
          </a:p>
        </p:txBody>
      </p:sp>
      <p:pic>
        <p:nvPicPr>
          <p:cNvPr id="6" name="Content Placeholder 5"/>
          <p:cNvPicPr>
            <a:picLocks noGrp="1" noChangeAspect="1"/>
          </p:cNvPicPr>
          <p:nvPr>
            <p:ph sz="half" idx="2"/>
          </p:nvPr>
        </p:nvPicPr>
        <p:blipFill>
          <a:blip r:embed="rId3"/>
          <a:stretch>
            <a:fillRect/>
          </a:stretch>
        </p:blipFill>
        <p:spPr>
          <a:xfrm>
            <a:off x="1347263" y="403284"/>
            <a:ext cx="8040319" cy="6658388"/>
          </a:xfrm>
          <a:prstGeom prst="rect">
            <a:avLst/>
          </a:prstGeom>
        </p:spPr>
      </p:pic>
    </p:spTree>
    <p:extLst>
      <p:ext uri="{BB962C8B-B14F-4D97-AF65-F5344CB8AC3E}">
        <p14:creationId xmlns:p14="http://schemas.microsoft.com/office/powerpoint/2010/main" val="405803629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Performance Counters</a:t>
            </a:r>
          </a:p>
        </p:txBody>
      </p:sp>
      <p:sp>
        <p:nvSpPr>
          <p:cNvPr id="3" name="Content Placeholder 2"/>
          <p:cNvSpPr>
            <a:spLocks noGrp="1"/>
          </p:cNvSpPr>
          <p:nvPr>
            <p:ph sz="half" idx="1"/>
          </p:nvPr>
        </p:nvSpPr>
        <p:spPr>
          <a:xfrm>
            <a:off x="1096962" y="2176465"/>
            <a:ext cx="3886200" cy="4530727"/>
          </a:xfrm>
        </p:spPr>
        <p:txBody>
          <a:bodyPr>
            <a:normAutofit fontScale="25000" lnSpcReduction="20000"/>
          </a:bodyPr>
          <a:lstStyle/>
          <a:p>
            <a:r>
              <a:rPr lang="en-GB" sz="7200" dirty="0"/>
              <a:t>iMeta SSI creates and maintains Windows Performance Counters</a:t>
            </a:r>
          </a:p>
          <a:p>
            <a:endParaRPr lang="en-GB" sz="7200" dirty="0"/>
          </a:p>
          <a:p>
            <a:r>
              <a:rPr lang="en-GB" sz="7200" dirty="0"/>
              <a:t>Queue Depth and Average Processing Time for each of the internal queues (State Machine, Object Change, Alert Message)</a:t>
            </a:r>
          </a:p>
          <a:p>
            <a:endParaRPr lang="en-GB" sz="7200" dirty="0"/>
          </a:p>
          <a:p>
            <a:r>
              <a:rPr lang="en-GB" sz="7200" dirty="0"/>
              <a:t>Can be monitored by many server monitoring tools</a:t>
            </a:r>
          </a:p>
          <a:p>
            <a:endParaRPr lang="en-GB" sz="7200" dirty="0"/>
          </a:p>
          <a:p>
            <a:r>
              <a:rPr lang="en-GB" sz="7200" dirty="0"/>
              <a:t>Thresholds should be set for alarms based on baseline</a:t>
            </a:r>
          </a:p>
          <a:p>
            <a:endParaRPr lang="en-GB" sz="7200" dirty="0"/>
          </a:p>
          <a:p>
            <a:r>
              <a:rPr lang="en-GB" sz="7200" dirty="0"/>
              <a:t>It would be useful if data was kept for historic reporting</a:t>
            </a:r>
          </a:p>
          <a:p>
            <a:endParaRPr lang="en-GB" sz="7200" dirty="0"/>
          </a:p>
          <a:p>
            <a:r>
              <a:rPr lang="en-GB" sz="7200" dirty="0"/>
              <a:t>iMeta SSI counters should be considered alongside standard counters (CPU, memory, disk)</a:t>
            </a:r>
          </a:p>
          <a:p>
            <a:endParaRPr lang="en-GB" dirty="0"/>
          </a:p>
        </p:txBody>
      </p:sp>
      <p:pic>
        <p:nvPicPr>
          <p:cNvPr id="6" name="Content Placeholder 5"/>
          <p:cNvPicPr>
            <a:picLocks noGrp="1" noChangeAspect="1"/>
          </p:cNvPicPr>
          <p:nvPr>
            <p:ph sz="half" idx="2"/>
          </p:nvPr>
        </p:nvPicPr>
        <p:blipFill>
          <a:blip r:embed="rId3"/>
          <a:stretch>
            <a:fillRect/>
          </a:stretch>
        </p:blipFill>
        <p:spPr>
          <a:xfrm>
            <a:off x="5097462" y="2868504"/>
            <a:ext cx="3886200" cy="2967261"/>
          </a:xfrm>
          <a:prstGeom prst="rect">
            <a:avLst/>
          </a:prstGeom>
        </p:spPr>
      </p:pic>
    </p:spTree>
    <p:extLst>
      <p:ext uri="{BB962C8B-B14F-4D97-AF65-F5344CB8AC3E}">
        <p14:creationId xmlns:p14="http://schemas.microsoft.com/office/powerpoint/2010/main" val="36791606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Performance Counters Demo</a:t>
            </a:r>
          </a:p>
        </p:txBody>
      </p:sp>
      <p:sp>
        <p:nvSpPr>
          <p:cNvPr id="3" name="Content Placeholder 2"/>
          <p:cNvSpPr>
            <a:spLocks noGrp="1"/>
          </p:cNvSpPr>
          <p:nvPr>
            <p:ph sz="half" idx="1"/>
          </p:nvPr>
        </p:nvSpPr>
        <p:spPr/>
        <p:txBody>
          <a:bodyPr>
            <a:noAutofit/>
          </a:bodyPr>
          <a:lstStyle/>
          <a:p>
            <a:r>
              <a:rPr lang="en-GB" sz="2200" dirty="0"/>
              <a:t>Open </a:t>
            </a:r>
            <a:r>
              <a:rPr lang="en-GB" sz="2200" dirty="0" err="1"/>
              <a:t>Perfmon</a:t>
            </a:r>
            <a:r>
              <a:rPr lang="en-GB" sz="2200" dirty="0"/>
              <a:t> on app server</a:t>
            </a:r>
          </a:p>
          <a:p>
            <a:r>
              <a:rPr lang="en-GB" sz="2200" dirty="0"/>
              <a:t>Add appropriate counters</a:t>
            </a:r>
          </a:p>
          <a:p>
            <a:pPr lvl="1"/>
            <a:r>
              <a:rPr lang="en-GB" sz="1800" i="1" dirty="0"/>
              <a:t>Queue Depth</a:t>
            </a:r>
            <a:r>
              <a:rPr lang="en-GB" sz="1800" dirty="0"/>
              <a:t> for </a:t>
            </a:r>
            <a:r>
              <a:rPr lang="en-GB" sz="1800" i="1" dirty="0" err="1"/>
              <a:t>Assa</a:t>
            </a:r>
            <a:r>
              <a:rPr lang="en-GB" sz="1800" i="1" dirty="0"/>
              <a:t>: </a:t>
            </a:r>
            <a:r>
              <a:rPr lang="en-GB" sz="1800" i="1" dirty="0" err="1"/>
              <a:t>ObjectChange</a:t>
            </a:r>
            <a:r>
              <a:rPr lang="en-GB" sz="1800" i="1" dirty="0"/>
              <a:t> Downstream Feed </a:t>
            </a:r>
            <a:r>
              <a:rPr lang="en-GB" sz="1800" i="1" dirty="0" err="1"/>
              <a:t>Proc</a:t>
            </a:r>
            <a:endParaRPr lang="en-GB" sz="1800" i="1" dirty="0"/>
          </a:p>
          <a:p>
            <a:pPr lvl="1"/>
            <a:r>
              <a:rPr lang="en-GB" sz="1800" i="1" dirty="0"/>
              <a:t>Queue Depth </a:t>
            </a:r>
            <a:r>
              <a:rPr lang="en-GB" sz="1800" dirty="0"/>
              <a:t>for </a:t>
            </a:r>
            <a:r>
              <a:rPr lang="en-GB" sz="1800" i="1" dirty="0" err="1"/>
              <a:t>Assa</a:t>
            </a:r>
            <a:r>
              <a:rPr lang="en-GB" sz="1800" i="1" dirty="0"/>
              <a:t>: SMQ </a:t>
            </a:r>
            <a:r>
              <a:rPr lang="en-GB" sz="1800" i="1" dirty="0" err="1"/>
              <a:t>ApprovalAction</a:t>
            </a:r>
            <a:r>
              <a:rPr lang="en-GB" sz="1800" i="1" dirty="0"/>
              <a:t> </a:t>
            </a:r>
            <a:r>
              <a:rPr lang="en-GB" sz="1800" i="1" dirty="0" err="1"/>
              <a:t>Proc</a:t>
            </a:r>
            <a:endParaRPr lang="en-GB" sz="1800" i="1" dirty="0"/>
          </a:p>
          <a:p>
            <a:r>
              <a:rPr lang="en-GB" sz="2200" dirty="0"/>
              <a:t>Create a change action task on the state machine queue for a number of SSIs – run </a:t>
            </a:r>
            <a:r>
              <a:rPr lang="en-GB" sz="2200" dirty="0" err="1"/>
              <a:t>sql</a:t>
            </a:r>
            <a:r>
              <a:rPr lang="en-GB" sz="2200" dirty="0"/>
              <a:t> script </a:t>
            </a:r>
            <a:r>
              <a:rPr lang="en-GB" sz="2200" i="1" dirty="0" err="1"/>
              <a:t>Perfmon</a:t>
            </a:r>
            <a:r>
              <a:rPr lang="en-GB" sz="2200" i="1" dirty="0"/>
              <a:t> </a:t>
            </a:r>
            <a:r>
              <a:rPr lang="en-GB" sz="2200" i="1" dirty="0" err="1"/>
              <a:t>demo.sql</a:t>
            </a:r>
            <a:endParaRPr lang="en-GB" sz="2200" i="1" dirty="0"/>
          </a:p>
          <a:p>
            <a:r>
              <a:rPr lang="en-GB" sz="2200" dirty="0"/>
              <a:t>Watch the queue count decrease</a:t>
            </a:r>
          </a:p>
        </p:txBody>
      </p:sp>
      <p:pic>
        <p:nvPicPr>
          <p:cNvPr id="5" name="Content Placeholder 4"/>
          <p:cNvPicPr>
            <a:picLocks noGrp="1" noChangeAspect="1"/>
          </p:cNvPicPr>
          <p:nvPr>
            <p:ph sz="half" idx="2"/>
          </p:nvPr>
        </p:nvPicPr>
        <p:blipFill>
          <a:blip r:embed="rId2"/>
          <a:stretch>
            <a:fillRect/>
          </a:stretch>
        </p:blipFill>
        <p:spPr>
          <a:xfrm>
            <a:off x="5097462" y="2928967"/>
            <a:ext cx="3886200" cy="2846330"/>
          </a:xfrm>
          <a:prstGeom prst="rect">
            <a:avLst/>
          </a:prstGeom>
        </p:spPr>
      </p:pic>
    </p:spTree>
    <p:extLst>
      <p:ext uri="{BB962C8B-B14F-4D97-AF65-F5344CB8AC3E}">
        <p14:creationId xmlns:p14="http://schemas.microsoft.com/office/powerpoint/2010/main" val="155828622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Performance Counters Configuration</a:t>
            </a:r>
          </a:p>
        </p:txBody>
      </p:sp>
      <p:sp>
        <p:nvSpPr>
          <p:cNvPr id="3" name="Content Placeholder 2"/>
          <p:cNvSpPr>
            <a:spLocks noGrp="1"/>
          </p:cNvSpPr>
          <p:nvPr>
            <p:ph idx="1"/>
          </p:nvPr>
        </p:nvSpPr>
        <p:spPr/>
        <p:txBody>
          <a:bodyPr>
            <a:normAutofit fontScale="55000" lnSpcReduction="20000"/>
          </a:bodyPr>
          <a:lstStyle/>
          <a:p>
            <a:r>
              <a:rPr lang="en-GB" sz="2900" dirty="0"/>
              <a:t>May not be enabled by default</a:t>
            </a:r>
          </a:p>
          <a:p>
            <a:endParaRPr lang="en-GB" sz="2900" dirty="0"/>
          </a:p>
          <a:p>
            <a:r>
              <a:rPr lang="en-GB" sz="2900" dirty="0"/>
              <a:t>To enable:</a:t>
            </a:r>
          </a:p>
          <a:p>
            <a:pPr lvl="1"/>
            <a:r>
              <a:rPr lang="en-GB" sz="2900" dirty="0"/>
              <a:t>Add following to the </a:t>
            </a:r>
          </a:p>
          <a:p>
            <a:pPr marL="457177" lvl="1" indent="0">
              <a:buNone/>
            </a:pPr>
            <a:r>
              <a:rPr lang="en-GB" sz="1700" dirty="0">
                <a:latin typeface="Courier New" panose="02070309020205020404" pitchFamily="49" charset="0"/>
                <a:cs typeface="Courier New" panose="02070309020205020404" pitchFamily="49" charset="0"/>
              </a:rPr>
              <a:t>	</a:t>
            </a:r>
          </a:p>
          <a:p>
            <a:pPr marL="457177" lvl="1" indent="0">
              <a:buNone/>
            </a:pPr>
            <a:r>
              <a:rPr lang="en-GB" sz="1700" dirty="0">
                <a:latin typeface="Courier New" panose="02070309020205020404" pitchFamily="49" charset="0"/>
                <a:cs typeface="Courier New" panose="02070309020205020404" pitchFamily="49" charset="0"/>
              </a:rPr>
              <a:t>&lt;component name="</a:t>
            </a:r>
            <a:r>
              <a:rPr lang="en-GB" sz="1700" dirty="0" err="1">
                <a:latin typeface="Courier New" panose="02070309020205020404" pitchFamily="49" charset="0"/>
                <a:cs typeface="Courier New" panose="02070309020205020404" pitchFamily="49" charset="0"/>
              </a:rPr>
              <a:t>ServiceHostProcessors</a:t>
            </a:r>
            <a:r>
              <a:rPr lang="en-GB" sz="1700" dirty="0">
                <a:latin typeface="Courier New" panose="02070309020205020404" pitchFamily="49" charset="0"/>
                <a:cs typeface="Courier New" panose="02070309020205020404" pitchFamily="49" charset="0"/>
              </a:rPr>
              <a:t>"&gt;</a:t>
            </a:r>
            <a:r>
              <a:rPr lang="en-GB" dirty="0"/>
              <a:t> </a:t>
            </a:r>
          </a:p>
          <a:p>
            <a:pPr marL="457177" lvl="1" indent="0">
              <a:buNone/>
            </a:pPr>
            <a:r>
              <a:rPr lang="en-GB" dirty="0"/>
              <a:t>   </a:t>
            </a:r>
          </a:p>
          <a:p>
            <a:pPr marL="457177" lvl="1" indent="0">
              <a:buNone/>
            </a:pPr>
            <a:r>
              <a:rPr lang="en-GB" sz="2900" dirty="0"/>
              <a:t>section of the runtimeConfig.xml file:</a:t>
            </a:r>
          </a:p>
          <a:p>
            <a:pPr marL="457177" lvl="1" indent="0">
              <a:buNone/>
            </a:pPr>
            <a:endParaRPr lang="en-GB" dirty="0"/>
          </a:p>
          <a:p>
            <a:pPr marL="457177" lvl="1" indent="0">
              <a:buNone/>
            </a:pPr>
            <a:r>
              <a:rPr lang="en-GB" sz="1800" dirty="0">
                <a:latin typeface="Courier New" panose="02070309020205020404" pitchFamily="49" charset="0"/>
                <a:cs typeface="Courier New" panose="02070309020205020404" pitchFamily="49" charset="0"/>
              </a:rPr>
              <a:t>&lt;processor&gt;</a:t>
            </a:r>
          </a:p>
          <a:p>
            <a:pPr marL="457177" lvl="1" indent="0">
              <a:buNone/>
            </a:pPr>
            <a:r>
              <a:rPr lang="en-GB" sz="1800" dirty="0">
                <a:latin typeface="Courier New" panose="02070309020205020404" pitchFamily="49" charset="0"/>
                <a:cs typeface="Courier New" panose="02070309020205020404" pitchFamily="49" charset="0"/>
              </a:rPr>
              <a:t>&lt;Type&gt;com.iMeta.Assassin.Server.Util.Performance.PerformanceCounterProcessor&lt;/Type&gt;</a:t>
            </a:r>
          </a:p>
          <a:p>
            <a:pPr marL="457177" lvl="1" indent="0">
              <a:buNone/>
            </a:pPr>
            <a:r>
              <a:rPr lang="en-GB" sz="1800" dirty="0">
                <a:latin typeface="Courier New" panose="02070309020205020404" pitchFamily="49" charset="0"/>
                <a:cs typeface="Courier New" panose="02070309020205020404" pitchFamily="49" charset="0"/>
              </a:rPr>
              <a:t>&lt;Assembly&gt;</a:t>
            </a:r>
            <a:r>
              <a:rPr lang="en-GB" sz="1800" dirty="0" err="1">
                <a:latin typeface="Courier New" panose="02070309020205020404" pitchFamily="49" charset="0"/>
                <a:cs typeface="Courier New" panose="02070309020205020404" pitchFamily="49" charset="0"/>
              </a:rPr>
              <a:t>com.iMeta.Assassin.Server.Util</a:t>
            </a:r>
            <a:r>
              <a:rPr lang="en-GB" sz="1800" dirty="0">
                <a:latin typeface="Courier New" panose="02070309020205020404" pitchFamily="49" charset="0"/>
                <a:cs typeface="Courier New" panose="02070309020205020404" pitchFamily="49" charset="0"/>
              </a:rPr>
              <a:t>&lt;/Assembly&gt;</a:t>
            </a:r>
          </a:p>
          <a:p>
            <a:pPr marL="457177" lvl="1" indent="0">
              <a:buNone/>
            </a:pPr>
            <a:r>
              <a:rPr lang="en-GB" sz="1800" dirty="0">
                <a:latin typeface="Courier New" panose="02070309020205020404" pitchFamily="49" charset="0"/>
                <a:cs typeface="Courier New" panose="02070309020205020404" pitchFamily="49" charset="0"/>
              </a:rPr>
              <a:t>&lt;/processor&gt;</a:t>
            </a:r>
          </a:p>
          <a:p>
            <a:pPr marL="457177" lvl="1" indent="0">
              <a:buNone/>
            </a:pPr>
            <a:endParaRPr lang="en-GB" sz="1100" dirty="0">
              <a:latin typeface="Courier New" panose="02070309020205020404" pitchFamily="49" charset="0"/>
              <a:cs typeface="Courier New" panose="02070309020205020404" pitchFamily="49" charset="0"/>
            </a:endParaRPr>
          </a:p>
          <a:p>
            <a:pPr marL="457177" lvl="1" indent="0">
              <a:buNone/>
            </a:pPr>
            <a:endParaRPr lang="en-GB" sz="1100" dirty="0">
              <a:latin typeface="Courier New" panose="02070309020205020404" pitchFamily="49" charset="0"/>
              <a:cs typeface="Courier New" panose="02070309020205020404" pitchFamily="49" charset="0"/>
            </a:endParaRPr>
          </a:p>
          <a:p>
            <a:pPr lvl="1"/>
            <a:r>
              <a:rPr lang="en-GB" sz="2900" dirty="0"/>
              <a:t>Restart service host</a:t>
            </a:r>
          </a:p>
          <a:p>
            <a:pPr lvl="1"/>
            <a:endParaRPr lang="en-GB" sz="2900" dirty="0"/>
          </a:p>
          <a:p>
            <a:r>
              <a:rPr lang="en-GB" sz="2900" dirty="0"/>
              <a:t>If working, you should see </a:t>
            </a:r>
            <a:r>
              <a:rPr lang="en-GB" sz="2900" dirty="0" err="1"/>
              <a:t>PerformanceCounterProcessor</a:t>
            </a:r>
            <a:r>
              <a:rPr lang="en-GB" sz="2900" dirty="0"/>
              <a:t> thread logging in Service Host log file</a:t>
            </a:r>
          </a:p>
          <a:p>
            <a:endParaRPr lang="en-GB" sz="2900" dirty="0"/>
          </a:p>
          <a:p>
            <a:r>
              <a:rPr lang="en-GB" sz="2900" dirty="0"/>
              <a:t>Default poll interval is 1 minute – fine for production, but too short for my demo</a:t>
            </a:r>
          </a:p>
          <a:p>
            <a:r>
              <a:rPr lang="en-GB" sz="2900" dirty="0"/>
              <a:t>To change this, add </a:t>
            </a:r>
          </a:p>
          <a:p>
            <a:pPr marL="0" indent="0">
              <a:buNone/>
            </a:pPr>
            <a:r>
              <a:rPr lang="en-GB" sz="1800" dirty="0"/>
              <a:t>	</a:t>
            </a:r>
          </a:p>
          <a:p>
            <a:pPr marL="0" indent="0">
              <a:buNone/>
            </a:pPr>
            <a:r>
              <a:rPr lang="en-GB" sz="1800" dirty="0">
                <a:latin typeface="Courier New" panose="02070309020205020404" pitchFamily="49" charset="0"/>
                <a:cs typeface="Courier New" panose="02070309020205020404" pitchFamily="49" charset="0"/>
              </a:rPr>
              <a:t>	&lt;add key="</a:t>
            </a:r>
            <a:r>
              <a:rPr lang="en-GB" sz="1800" dirty="0" err="1">
                <a:latin typeface="Courier New" panose="02070309020205020404" pitchFamily="49" charset="0"/>
                <a:cs typeface="Courier New" panose="02070309020205020404" pitchFamily="49" charset="0"/>
              </a:rPr>
              <a:t>PerformanceCounterPollPeriodMS</a:t>
            </a:r>
            <a:r>
              <a:rPr lang="en-GB" sz="1800" dirty="0">
                <a:latin typeface="Courier New" panose="02070309020205020404" pitchFamily="49" charset="0"/>
                <a:cs typeface="Courier New" panose="02070309020205020404" pitchFamily="49" charset="0"/>
              </a:rPr>
              <a:t>" value="1000"/&gt;</a:t>
            </a:r>
          </a:p>
          <a:p>
            <a:pPr marL="0" indent="0">
              <a:buNone/>
            </a:pPr>
            <a:endParaRPr lang="en-GB" sz="1800" dirty="0">
              <a:latin typeface="Courier New" panose="02070309020205020404" pitchFamily="49" charset="0"/>
              <a:cs typeface="Courier New" panose="02070309020205020404" pitchFamily="49" charset="0"/>
            </a:endParaRPr>
          </a:p>
          <a:p>
            <a:pPr marL="0" indent="0">
              <a:buNone/>
            </a:pPr>
            <a:r>
              <a:rPr lang="en-GB" sz="2900" dirty="0"/>
              <a:t>      to the </a:t>
            </a:r>
            <a:r>
              <a:rPr lang="en-GB" sz="2900" dirty="0" err="1"/>
              <a:t>appSettings</a:t>
            </a:r>
            <a:r>
              <a:rPr lang="en-GB" sz="2900" dirty="0"/>
              <a:t> section in the </a:t>
            </a:r>
            <a:r>
              <a:rPr lang="en-GB" sz="2900" dirty="0" err="1"/>
              <a:t>ServiceHost.exe.config</a:t>
            </a:r>
            <a:r>
              <a:rPr lang="en-GB" sz="2900" dirty="0"/>
              <a:t> file</a:t>
            </a:r>
          </a:p>
          <a:p>
            <a:pPr marL="457177" lvl="1" indent="0">
              <a:buNone/>
            </a:pPr>
            <a:endParaRPr lang="en-GB" dirty="0"/>
          </a:p>
        </p:txBody>
      </p:sp>
    </p:spTree>
    <p:extLst>
      <p:ext uri="{BB962C8B-B14F-4D97-AF65-F5344CB8AC3E}">
        <p14:creationId xmlns:p14="http://schemas.microsoft.com/office/powerpoint/2010/main" val="39345752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State Machine Queue</a:t>
            </a:r>
          </a:p>
        </p:txBody>
      </p:sp>
      <p:sp>
        <p:nvSpPr>
          <p:cNvPr id="3" name="Content Placeholder 2"/>
          <p:cNvSpPr>
            <a:spLocks noGrp="1"/>
          </p:cNvSpPr>
          <p:nvPr>
            <p:ph idx="1"/>
          </p:nvPr>
        </p:nvSpPr>
        <p:spPr/>
        <p:txBody>
          <a:bodyPr>
            <a:normAutofit/>
          </a:bodyPr>
          <a:lstStyle/>
          <a:p>
            <a:r>
              <a:rPr lang="en-GB" dirty="0"/>
              <a:t>State Machine queue used for a number of background data management tasks</a:t>
            </a:r>
          </a:p>
          <a:p>
            <a:pPr lvl="1"/>
            <a:r>
              <a:rPr lang="en-GB" dirty="0"/>
              <a:t>Examples:</a:t>
            </a:r>
          </a:p>
          <a:p>
            <a:pPr lvl="2"/>
            <a:r>
              <a:rPr lang="en-GB" dirty="0"/>
              <a:t>Download available markets on new TA</a:t>
            </a:r>
          </a:p>
          <a:p>
            <a:pPr lvl="2"/>
            <a:r>
              <a:rPr lang="en-GB" dirty="0"/>
              <a:t>Evaluate market filters and download SSIs on TA</a:t>
            </a:r>
          </a:p>
          <a:p>
            <a:pPr lvl="2"/>
            <a:r>
              <a:rPr lang="en-GB" dirty="0"/>
              <a:t>Close SSIs if parent TA is closed</a:t>
            </a:r>
          </a:p>
          <a:p>
            <a:pPr lvl="2"/>
            <a:endParaRPr lang="en-GB" dirty="0"/>
          </a:p>
          <a:p>
            <a:r>
              <a:rPr lang="en-GB" dirty="0"/>
              <a:t>Actually several queues in one</a:t>
            </a:r>
          </a:p>
          <a:p>
            <a:endParaRPr lang="en-GB" dirty="0"/>
          </a:p>
          <a:p>
            <a:r>
              <a:rPr lang="en-GB" dirty="0"/>
              <a:t>Queue contains a status</a:t>
            </a:r>
          </a:p>
          <a:p>
            <a:endParaRPr lang="en-GB" dirty="0"/>
          </a:p>
          <a:p>
            <a:r>
              <a:rPr lang="en-GB" dirty="0"/>
              <a:t>Parent / Child tables</a:t>
            </a:r>
          </a:p>
          <a:p>
            <a:endParaRPr lang="en-GB" dirty="0"/>
          </a:p>
        </p:txBody>
      </p:sp>
    </p:spTree>
    <p:extLst>
      <p:ext uri="{BB962C8B-B14F-4D97-AF65-F5344CB8AC3E}">
        <p14:creationId xmlns:p14="http://schemas.microsoft.com/office/powerpoint/2010/main" val="213037760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State Machine Queue</a:t>
            </a:r>
          </a:p>
        </p:txBody>
      </p:sp>
      <p:sp>
        <p:nvSpPr>
          <p:cNvPr id="3" name="Content Placeholder 2"/>
          <p:cNvSpPr>
            <a:spLocks noGrp="1"/>
          </p:cNvSpPr>
          <p:nvPr>
            <p:ph idx="1"/>
          </p:nvPr>
        </p:nvSpPr>
        <p:spPr/>
        <p:txBody>
          <a:bodyPr/>
          <a:lstStyle/>
          <a:p>
            <a:r>
              <a:rPr lang="en-GB" dirty="0"/>
              <a:t>Query</a:t>
            </a:r>
          </a:p>
          <a:p>
            <a:endParaRPr lang="en-GB" dirty="0"/>
          </a:p>
          <a:p>
            <a:pPr marL="400030" lvl="1" indent="0">
              <a:buNone/>
            </a:pPr>
            <a:r>
              <a:rPr lang="en-GB" sz="2000" dirty="0">
                <a:latin typeface="Courier New" panose="02070309020205020404" pitchFamily="49" charset="0"/>
                <a:cs typeface="Courier New" panose="02070309020205020404" pitchFamily="49" charset="0"/>
              </a:rPr>
              <a:t>SELECT e."</a:t>
            </a:r>
            <a:r>
              <a:rPr lang="en-GB" sz="2000" dirty="0" err="1">
                <a:latin typeface="Courier New" panose="02070309020205020404" pitchFamily="49" charset="0"/>
                <a:cs typeface="Courier New" panose="02070309020205020404" pitchFamily="49" charset="0"/>
              </a:rPr>
              <a:t>DisplayName</a:t>
            </a:r>
            <a:r>
              <a:rPr lang="en-GB" sz="2000" dirty="0">
                <a:latin typeface="Courier New" panose="02070309020205020404" pitchFamily="49" charset="0"/>
                <a:cs typeface="Courier New" panose="02070309020205020404" pitchFamily="49" charset="0"/>
              </a:rPr>
              <a:t>", count(1) </a:t>
            </a:r>
          </a:p>
          <a:p>
            <a:pPr marL="400030" lvl="1" indent="0">
              <a:buNone/>
            </a:pPr>
            <a:r>
              <a:rPr lang="en-GB" sz="2000" dirty="0">
                <a:latin typeface="Courier New" panose="02070309020205020404" pitchFamily="49" charset="0"/>
                <a:cs typeface="Courier New" panose="02070309020205020404" pitchFamily="49" charset="0"/>
              </a:rPr>
              <a:t>from "</a:t>
            </a:r>
            <a:r>
              <a:rPr lang="en-GB" sz="2000" dirty="0" err="1">
                <a:latin typeface="Courier New" panose="02070309020205020404" pitchFamily="49" charset="0"/>
                <a:cs typeface="Courier New" panose="02070309020205020404" pitchFamily="49" charset="0"/>
              </a:rPr>
              <a:t>SMQueue</a:t>
            </a:r>
            <a:r>
              <a:rPr lang="en-GB" sz="2000" dirty="0">
                <a:latin typeface="Courier New" panose="02070309020205020404" pitchFamily="49" charset="0"/>
                <a:cs typeface="Courier New" panose="02070309020205020404" pitchFamily="49" charset="0"/>
              </a:rPr>
              <a:t>" p</a:t>
            </a:r>
          </a:p>
          <a:p>
            <a:pPr marL="400030" lvl="1" indent="0">
              <a:buNone/>
            </a:pPr>
            <a:r>
              <a:rPr lang="en-GB" sz="2000" dirty="0">
                <a:latin typeface="Courier New" panose="02070309020205020404" pitchFamily="49" charset="0"/>
                <a:cs typeface="Courier New" panose="02070309020205020404" pitchFamily="49" charset="0"/>
              </a:rPr>
              <a:t>join "</a:t>
            </a:r>
            <a:r>
              <a:rPr lang="en-GB" sz="2000" dirty="0" err="1">
                <a:latin typeface="Courier New" panose="02070309020205020404" pitchFamily="49" charset="0"/>
                <a:cs typeface="Courier New" panose="02070309020205020404" pitchFamily="49" charset="0"/>
              </a:rPr>
              <a:t>EnumLookup</a:t>
            </a:r>
            <a:r>
              <a:rPr lang="en-GB" sz="2000" dirty="0">
                <a:latin typeface="Courier New" panose="02070309020205020404" pitchFamily="49" charset="0"/>
                <a:cs typeface="Courier New" panose="02070309020205020404" pitchFamily="49" charset="0"/>
              </a:rPr>
              <a:t>" e on e."</a:t>
            </a:r>
            <a:r>
              <a:rPr lang="en-GB" sz="2000" dirty="0" err="1">
                <a:latin typeface="Courier New" panose="02070309020205020404" pitchFamily="49" charset="0"/>
                <a:cs typeface="Courier New" panose="02070309020205020404" pitchFamily="49" charset="0"/>
              </a:rPr>
              <a:t>EnumValue</a:t>
            </a:r>
            <a:r>
              <a:rPr lang="en-GB" sz="2000" dirty="0">
                <a:latin typeface="Courier New" panose="02070309020205020404" pitchFamily="49" charset="0"/>
                <a:cs typeface="Courier New" panose="02070309020205020404" pitchFamily="49" charset="0"/>
              </a:rPr>
              <a:t>" = p."</a:t>
            </a:r>
            <a:r>
              <a:rPr lang="en-GB" sz="2000" dirty="0" err="1">
                <a:latin typeface="Courier New" panose="02070309020205020404" pitchFamily="49" charset="0"/>
                <a:cs typeface="Courier New" panose="02070309020205020404" pitchFamily="49" charset="0"/>
              </a:rPr>
              <a:t>SetProcessingState</a:t>
            </a:r>
            <a:r>
              <a:rPr lang="en-GB" sz="2000" dirty="0">
                <a:latin typeface="Courier New" panose="02070309020205020404" pitchFamily="49" charset="0"/>
                <a:cs typeface="Courier New" panose="02070309020205020404" pitchFamily="49" charset="0"/>
              </a:rPr>
              <a:t>" and e."</a:t>
            </a:r>
            <a:r>
              <a:rPr lang="en-GB" sz="2000" dirty="0" err="1">
                <a:latin typeface="Courier New" panose="02070309020205020404" pitchFamily="49" charset="0"/>
                <a:cs typeface="Courier New" panose="02070309020205020404" pitchFamily="49" charset="0"/>
              </a:rPr>
              <a:t>TypeName</a:t>
            </a:r>
            <a:r>
              <a:rPr lang="en-GB" sz="2000" dirty="0">
                <a:latin typeface="Courier New" panose="02070309020205020404" pitchFamily="49" charset="0"/>
                <a:cs typeface="Courier New" panose="02070309020205020404" pitchFamily="49" charset="0"/>
              </a:rPr>
              <a:t>" = '</a:t>
            </a:r>
            <a:r>
              <a:rPr lang="en-GB" sz="2000" dirty="0" err="1">
                <a:latin typeface="Courier New" panose="02070309020205020404" pitchFamily="49" charset="0"/>
                <a:cs typeface="Courier New" panose="02070309020205020404" pitchFamily="49" charset="0"/>
              </a:rPr>
              <a:t>QueuedActionProcessingState</a:t>
            </a:r>
            <a:r>
              <a:rPr lang="en-GB" sz="2000" dirty="0">
                <a:latin typeface="Courier New" panose="02070309020205020404" pitchFamily="49" charset="0"/>
                <a:cs typeface="Courier New" panose="02070309020205020404" pitchFamily="49" charset="0"/>
              </a:rPr>
              <a:t>'</a:t>
            </a:r>
          </a:p>
          <a:p>
            <a:pPr marL="400030" lvl="1" indent="0">
              <a:buNone/>
            </a:pPr>
            <a:r>
              <a:rPr lang="en-GB" sz="2000" dirty="0">
                <a:latin typeface="Courier New" panose="02070309020205020404" pitchFamily="49" charset="0"/>
                <a:cs typeface="Courier New" panose="02070309020205020404" pitchFamily="49" charset="0"/>
              </a:rPr>
              <a:t>group by e."</a:t>
            </a:r>
            <a:r>
              <a:rPr lang="en-GB" sz="2000" dirty="0" err="1">
                <a:latin typeface="Courier New" panose="02070309020205020404" pitchFamily="49" charset="0"/>
                <a:cs typeface="Courier New" panose="02070309020205020404" pitchFamily="49" charset="0"/>
              </a:rPr>
              <a:t>DisplayName</a:t>
            </a:r>
            <a:r>
              <a:rPr lang="en-GB" sz="2000" dirty="0">
                <a:latin typeface="Courier New" panose="02070309020205020404" pitchFamily="49" charset="0"/>
                <a:cs typeface="Courier New" panose="02070309020205020404" pitchFamily="49" charset="0"/>
              </a:rPr>
              <a:t>"</a:t>
            </a:r>
          </a:p>
          <a:p>
            <a:endParaRPr lang="en-GB" dirty="0"/>
          </a:p>
        </p:txBody>
      </p:sp>
    </p:spTree>
    <p:extLst>
      <p:ext uri="{BB962C8B-B14F-4D97-AF65-F5344CB8AC3E}">
        <p14:creationId xmlns:p14="http://schemas.microsoft.com/office/powerpoint/2010/main" val="103328708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Object Change Queue</a:t>
            </a:r>
          </a:p>
        </p:txBody>
      </p:sp>
      <p:sp>
        <p:nvSpPr>
          <p:cNvPr id="3" name="Content Placeholder 2"/>
          <p:cNvSpPr>
            <a:spLocks noGrp="1"/>
          </p:cNvSpPr>
          <p:nvPr>
            <p:ph idx="1"/>
          </p:nvPr>
        </p:nvSpPr>
        <p:spPr/>
        <p:txBody>
          <a:bodyPr>
            <a:normAutofit lnSpcReduction="10000"/>
          </a:bodyPr>
          <a:lstStyle/>
          <a:p>
            <a:r>
              <a:rPr lang="en-GB" dirty="0"/>
              <a:t>Object Change queue used to perform actions as a result of data changing</a:t>
            </a:r>
          </a:p>
          <a:p>
            <a:pPr lvl="1"/>
            <a:r>
              <a:rPr lang="en-GB" dirty="0"/>
              <a:t>Examples:</a:t>
            </a:r>
          </a:p>
          <a:p>
            <a:pPr lvl="2"/>
            <a:r>
              <a:rPr lang="en-GB" dirty="0"/>
              <a:t>Downstream publishing of SSI</a:t>
            </a:r>
          </a:p>
          <a:p>
            <a:pPr lvl="2"/>
            <a:r>
              <a:rPr lang="en-GB" dirty="0"/>
              <a:t>Maintenance of cloned SSIs</a:t>
            </a:r>
          </a:p>
          <a:p>
            <a:pPr lvl="2"/>
            <a:endParaRPr lang="en-GB" dirty="0"/>
          </a:p>
          <a:p>
            <a:r>
              <a:rPr lang="en-GB" dirty="0"/>
              <a:t>Actually several queues in one</a:t>
            </a:r>
          </a:p>
          <a:p>
            <a:endParaRPr lang="en-GB" dirty="0"/>
          </a:p>
          <a:p>
            <a:r>
              <a:rPr lang="en-GB" dirty="0"/>
              <a:t>Tasks are removed from queue when complete and a record is made</a:t>
            </a:r>
          </a:p>
          <a:p>
            <a:endParaRPr lang="en-GB" dirty="0"/>
          </a:p>
          <a:p>
            <a:r>
              <a:rPr lang="en-GB" dirty="0"/>
              <a:t>Object change processors – granular control</a:t>
            </a:r>
          </a:p>
          <a:p>
            <a:endParaRPr lang="en-GB" dirty="0"/>
          </a:p>
        </p:txBody>
      </p:sp>
    </p:spTree>
    <p:extLst>
      <p:ext uri="{BB962C8B-B14F-4D97-AF65-F5344CB8AC3E}">
        <p14:creationId xmlns:p14="http://schemas.microsoft.com/office/powerpoint/2010/main" val="2652649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Introduction to iMeta</a:t>
            </a:r>
          </a:p>
        </p:txBody>
      </p:sp>
      <p:sp>
        <p:nvSpPr>
          <p:cNvPr id="3" name="Content Placeholder 2"/>
          <p:cNvSpPr>
            <a:spLocks noGrp="1"/>
          </p:cNvSpPr>
          <p:nvPr>
            <p:ph idx="1"/>
          </p:nvPr>
        </p:nvSpPr>
        <p:spPr>
          <a:xfrm>
            <a:off x="1096966" y="2199225"/>
            <a:ext cx="7886700" cy="4765101"/>
          </a:xfrm>
        </p:spPr>
        <p:txBody>
          <a:bodyPr>
            <a:normAutofit fontScale="55000" lnSpcReduction="20000"/>
          </a:bodyPr>
          <a:lstStyle/>
          <a:p>
            <a:pPr>
              <a:lnSpc>
                <a:spcPct val="120000"/>
              </a:lnSpc>
            </a:pPr>
            <a:r>
              <a:rPr lang="en-GB" sz="3300" dirty="0"/>
              <a:t>Privately owned UK based business</a:t>
            </a:r>
          </a:p>
          <a:p>
            <a:pPr>
              <a:lnSpc>
                <a:spcPct val="120000"/>
              </a:lnSpc>
            </a:pPr>
            <a:r>
              <a:rPr lang="en-GB" sz="3300" dirty="0"/>
              <a:t>Formed in 2000, specialising in bespoke back-office software for the </a:t>
            </a:r>
            <a:br>
              <a:rPr lang="en-GB" sz="3300" dirty="0"/>
            </a:br>
            <a:r>
              <a:rPr lang="en-GB" sz="3300" dirty="0"/>
              <a:t>finance industry</a:t>
            </a:r>
          </a:p>
          <a:p>
            <a:pPr>
              <a:lnSpc>
                <a:spcPct val="120000"/>
              </a:lnSpc>
            </a:pPr>
            <a:r>
              <a:rPr lang="en-GB" sz="3300" dirty="0"/>
              <a:t>First version of Assassin created in </a:t>
            </a:r>
            <a:r>
              <a:rPr lang="en-GB" sz="3300" b="1" dirty="0"/>
              <a:t>2005</a:t>
            </a:r>
            <a:r>
              <a:rPr lang="en-GB" sz="3300" dirty="0"/>
              <a:t> for Nomura Securities</a:t>
            </a:r>
          </a:p>
          <a:p>
            <a:pPr>
              <a:lnSpc>
                <a:spcPct val="120000"/>
              </a:lnSpc>
            </a:pPr>
            <a:r>
              <a:rPr lang="en-GB" sz="3300" dirty="0"/>
              <a:t>Assassin v2 created in </a:t>
            </a:r>
            <a:r>
              <a:rPr lang="en-GB" sz="3300" b="1" dirty="0"/>
              <a:t>2007</a:t>
            </a:r>
            <a:r>
              <a:rPr lang="en-GB" sz="3300" dirty="0"/>
              <a:t> and delivered to Barclays Capital in </a:t>
            </a:r>
            <a:r>
              <a:rPr lang="en-GB" sz="3300" b="1" dirty="0"/>
              <a:t>2008</a:t>
            </a:r>
          </a:p>
          <a:p>
            <a:pPr>
              <a:lnSpc>
                <a:spcPct val="120000"/>
              </a:lnSpc>
            </a:pPr>
            <a:r>
              <a:rPr lang="en-GB" sz="3300" dirty="0"/>
              <a:t>Assassin v2 delivered to SCB in early in </a:t>
            </a:r>
            <a:r>
              <a:rPr lang="en-GB" sz="3300" b="1" dirty="0"/>
              <a:t>2011</a:t>
            </a:r>
          </a:p>
          <a:p>
            <a:pPr>
              <a:lnSpc>
                <a:spcPct val="120000"/>
              </a:lnSpc>
            </a:pPr>
            <a:r>
              <a:rPr lang="en-GB" sz="3300" dirty="0"/>
              <a:t>Assassin v3 created in late </a:t>
            </a:r>
            <a:r>
              <a:rPr lang="en-GB" sz="3300" b="1" dirty="0"/>
              <a:t>2011</a:t>
            </a:r>
            <a:r>
              <a:rPr lang="en-GB" sz="3300" dirty="0"/>
              <a:t> and delivered to Lloyds</a:t>
            </a:r>
          </a:p>
          <a:p>
            <a:pPr>
              <a:lnSpc>
                <a:spcPct val="120000"/>
              </a:lnSpc>
            </a:pPr>
            <a:r>
              <a:rPr lang="en-GB" sz="3300" dirty="0"/>
              <a:t>SCB upgraded to Assassin v3 in </a:t>
            </a:r>
            <a:r>
              <a:rPr lang="en-GB" sz="3300" b="1" dirty="0"/>
              <a:t>2012</a:t>
            </a:r>
          </a:p>
          <a:p>
            <a:pPr>
              <a:lnSpc>
                <a:spcPct val="120000"/>
              </a:lnSpc>
            </a:pPr>
            <a:r>
              <a:rPr lang="en-GB" sz="3300" dirty="0"/>
              <a:t>iMeta CLM suite created in </a:t>
            </a:r>
            <a:r>
              <a:rPr lang="en-GB" sz="3300" b="1" dirty="0"/>
              <a:t>2015</a:t>
            </a:r>
          </a:p>
          <a:p>
            <a:pPr>
              <a:lnSpc>
                <a:spcPct val="120000"/>
              </a:lnSpc>
            </a:pPr>
            <a:r>
              <a:rPr lang="en-GB" sz="3300" dirty="0"/>
              <a:t>First CLM component delivered to </a:t>
            </a:r>
            <a:br>
              <a:rPr lang="en-GB" sz="3300" dirty="0"/>
            </a:br>
            <a:r>
              <a:rPr lang="en-GB" sz="3300" dirty="0"/>
              <a:t>HSBC in </a:t>
            </a:r>
            <a:r>
              <a:rPr lang="en-GB" sz="3300" b="1" dirty="0"/>
              <a:t>2016</a:t>
            </a:r>
            <a:r>
              <a:rPr lang="en-GB" sz="3300" dirty="0"/>
              <a:t> </a:t>
            </a:r>
          </a:p>
          <a:p>
            <a:pPr>
              <a:lnSpc>
                <a:spcPct val="120000"/>
              </a:lnSpc>
            </a:pPr>
            <a:endParaRPr lang="en-GB" sz="3300" dirty="0"/>
          </a:p>
          <a:p>
            <a:pPr>
              <a:lnSpc>
                <a:spcPct val="120000"/>
              </a:lnSpc>
            </a:pPr>
            <a:r>
              <a:rPr lang="en-GB" sz="3300" dirty="0"/>
              <a:t>In addition to SCB, iMeta Software is </a:t>
            </a:r>
            <a:br>
              <a:rPr lang="en-GB" sz="3300" dirty="0"/>
            </a:br>
            <a:r>
              <a:rPr lang="en-GB" sz="3300" dirty="0"/>
              <a:t>used by Barclays, Credit-Suisse, BMO, </a:t>
            </a:r>
            <a:br>
              <a:rPr lang="en-GB" sz="3300" dirty="0"/>
            </a:br>
            <a:r>
              <a:rPr lang="en-GB" sz="3300" dirty="0"/>
              <a:t>ITG Europe, TDS &amp; HSBC </a:t>
            </a:r>
          </a:p>
          <a:p>
            <a:pPr>
              <a:lnSpc>
                <a:spcPct val="120000"/>
              </a:lnSpc>
            </a:pPr>
            <a:r>
              <a:rPr lang="en-GB" sz="3300" dirty="0"/>
              <a:t>Projects underway with RBC &amp; </a:t>
            </a:r>
            <a:br>
              <a:rPr lang="en-GB" sz="3300" dirty="0"/>
            </a:br>
            <a:r>
              <a:rPr lang="en-GB" sz="3300" dirty="0"/>
              <a:t>Mitsui Bussan</a:t>
            </a:r>
          </a:p>
          <a:p>
            <a:endParaRPr lang="en-GB" sz="1900" dirty="0"/>
          </a:p>
          <a:p>
            <a:endParaRPr lang="en-GB"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7170" y="5375522"/>
            <a:ext cx="3300413" cy="1588804"/>
          </a:xfrm>
          <a:prstGeom prst="rect">
            <a:avLst/>
          </a:prstGeom>
        </p:spPr>
      </p:pic>
    </p:spTree>
    <p:extLst>
      <p:ext uri="{BB962C8B-B14F-4D97-AF65-F5344CB8AC3E}">
        <p14:creationId xmlns:p14="http://schemas.microsoft.com/office/powerpoint/2010/main" val="2810225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157134"/>
            <a:ext cx="7886700" cy="1043142"/>
          </a:xfrm>
        </p:spPr>
        <p:txBody>
          <a:bodyPr/>
          <a:lstStyle/>
          <a:p>
            <a:r>
              <a:rPr lang="en-GB" dirty="0"/>
              <a:t>Manual SSIs</a:t>
            </a:r>
          </a:p>
        </p:txBody>
      </p:sp>
      <p:sp>
        <p:nvSpPr>
          <p:cNvPr id="3" name="Content Placeholder 2"/>
          <p:cNvSpPr>
            <a:spLocks noGrp="1"/>
          </p:cNvSpPr>
          <p:nvPr>
            <p:ph idx="1"/>
          </p:nvPr>
        </p:nvSpPr>
        <p:spPr/>
        <p:txBody>
          <a:bodyPr>
            <a:normAutofit/>
          </a:bodyPr>
          <a:lstStyle/>
          <a:p>
            <a:pPr>
              <a:lnSpc>
                <a:spcPct val="170000"/>
              </a:lnSpc>
            </a:pPr>
            <a:r>
              <a:rPr lang="en-GB" sz="1800" dirty="0"/>
              <a:t>User can specify which SSI type to create</a:t>
            </a:r>
          </a:p>
          <a:p>
            <a:pPr>
              <a:lnSpc>
                <a:spcPct val="170000"/>
              </a:lnSpc>
            </a:pPr>
            <a:endParaRPr lang="en-GB" sz="1800" dirty="0"/>
          </a:p>
          <a:p>
            <a:pPr>
              <a:lnSpc>
                <a:spcPct val="170000"/>
              </a:lnSpc>
            </a:pPr>
            <a:endParaRPr lang="en-GB" sz="1800" dirty="0"/>
          </a:p>
          <a:p>
            <a:pPr>
              <a:lnSpc>
                <a:spcPct val="170000"/>
              </a:lnSpc>
            </a:pPr>
            <a:endParaRPr lang="en-GB" sz="1800" dirty="0"/>
          </a:p>
          <a:p>
            <a:pPr>
              <a:lnSpc>
                <a:spcPct val="170000"/>
              </a:lnSpc>
            </a:pPr>
            <a:endParaRPr lang="en-GB" sz="1800" dirty="0"/>
          </a:p>
          <a:p>
            <a:pPr>
              <a:lnSpc>
                <a:spcPct val="170000"/>
              </a:lnSpc>
            </a:pPr>
            <a:r>
              <a:rPr lang="en-GB" sz="1800" dirty="0"/>
              <a:t>Can only be created by users with correct permissions</a:t>
            </a:r>
          </a:p>
          <a:p>
            <a:pPr>
              <a:lnSpc>
                <a:spcPct val="170000"/>
              </a:lnSpc>
            </a:pPr>
            <a:r>
              <a:rPr lang="en-GB" sz="1800" dirty="0"/>
              <a:t>Need to be approved before they can be sent downstream</a:t>
            </a:r>
          </a:p>
          <a:p>
            <a:pPr>
              <a:lnSpc>
                <a:spcPct val="170000"/>
              </a:lnSpc>
            </a:pPr>
            <a:r>
              <a:rPr lang="en-GB" sz="1800" dirty="0"/>
              <a:t>Certain fields must be populated before the SSI can be saved.</a:t>
            </a:r>
          </a:p>
          <a:p>
            <a:endParaRPr lang="en-GB" dirty="0"/>
          </a:p>
        </p:txBody>
      </p:sp>
      <p:pic>
        <p:nvPicPr>
          <p:cNvPr id="6" name="Picture 5"/>
          <p:cNvPicPr>
            <a:picLocks noChangeAspect="1"/>
          </p:cNvPicPr>
          <p:nvPr/>
        </p:nvPicPr>
        <p:blipFill>
          <a:blip r:embed="rId3"/>
          <a:stretch>
            <a:fillRect/>
          </a:stretch>
        </p:blipFill>
        <p:spPr>
          <a:xfrm>
            <a:off x="1372863" y="2875683"/>
            <a:ext cx="2105025" cy="1400175"/>
          </a:xfrm>
          <a:prstGeom prst="rect">
            <a:avLst/>
          </a:prstGeom>
        </p:spPr>
      </p:pic>
    </p:spTree>
    <p:extLst>
      <p:ext uri="{BB962C8B-B14F-4D97-AF65-F5344CB8AC3E}">
        <p14:creationId xmlns:p14="http://schemas.microsoft.com/office/powerpoint/2010/main" val="121864089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Object Change Queue</a:t>
            </a:r>
          </a:p>
        </p:txBody>
      </p:sp>
      <p:sp>
        <p:nvSpPr>
          <p:cNvPr id="3" name="Content Placeholder 2"/>
          <p:cNvSpPr>
            <a:spLocks noGrp="1"/>
          </p:cNvSpPr>
          <p:nvPr>
            <p:ph idx="1"/>
          </p:nvPr>
        </p:nvSpPr>
        <p:spPr/>
        <p:txBody>
          <a:bodyPr/>
          <a:lstStyle/>
          <a:p>
            <a:r>
              <a:rPr lang="en-GB" dirty="0"/>
              <a:t>Query (tasks remaining)</a:t>
            </a:r>
          </a:p>
          <a:p>
            <a:endParaRPr lang="en-GB" dirty="0"/>
          </a:p>
          <a:p>
            <a:pPr marL="0" lvl="1" indent="0">
              <a:buNone/>
            </a:pPr>
            <a:r>
              <a:rPr lang="en-GB" sz="2000" dirty="0">
                <a:latin typeface="Courier New" panose="02070309020205020404" pitchFamily="49" charset="0"/>
                <a:cs typeface="Courier New" panose="02070309020205020404" pitchFamily="49" charset="0"/>
              </a:rPr>
              <a:t>	select count(1) from "</a:t>
            </a:r>
            <a:r>
              <a:rPr lang="en-GB" sz="2000" dirty="0" err="1">
                <a:latin typeface="Courier New" panose="02070309020205020404" pitchFamily="49" charset="0"/>
                <a:cs typeface="Courier New" panose="02070309020205020404" pitchFamily="49" charset="0"/>
              </a:rPr>
              <a:t>ObjectChange</a:t>
            </a:r>
            <a:r>
              <a:rPr lang="en-GB" sz="2000" dirty="0">
                <a:latin typeface="Courier New" panose="02070309020205020404" pitchFamily="49" charset="0"/>
                <a:cs typeface="Courier New" panose="02070309020205020404" pitchFamily="49" charset="0"/>
              </a:rPr>
              <a:t>"</a:t>
            </a:r>
            <a:endParaRPr lang="en-GB" dirty="0"/>
          </a:p>
          <a:p>
            <a:endParaRPr lang="en-GB" dirty="0"/>
          </a:p>
          <a:p>
            <a:endParaRPr lang="en-GB" dirty="0"/>
          </a:p>
          <a:p>
            <a:r>
              <a:rPr lang="en-GB" dirty="0"/>
              <a:t>Query (tasks complete)</a:t>
            </a:r>
          </a:p>
          <a:p>
            <a:endParaRPr lang="en-GB" dirty="0"/>
          </a:p>
          <a:p>
            <a:pPr marL="400030" lvl="1" indent="0">
              <a:buNone/>
            </a:pPr>
            <a:r>
              <a:rPr lang="en-GB" sz="2000" dirty="0">
                <a:latin typeface="Courier New" panose="02070309020205020404" pitchFamily="49" charset="0"/>
                <a:cs typeface="Courier New" panose="02070309020205020404" pitchFamily="49" charset="0"/>
              </a:rPr>
              <a:t>	select count(1) from "</a:t>
            </a:r>
            <a:r>
              <a:rPr lang="en-GB" sz="2000" dirty="0" err="1">
                <a:latin typeface="Courier New" panose="02070309020205020404" pitchFamily="49" charset="0"/>
                <a:cs typeface="Courier New" panose="02070309020205020404" pitchFamily="49" charset="0"/>
              </a:rPr>
              <a:t>ObjectChangeRecord</a:t>
            </a:r>
            <a:r>
              <a:rPr lang="en-GB" sz="2000" dirty="0">
                <a:latin typeface="Courier New" panose="02070309020205020404" pitchFamily="49" charset="0"/>
                <a:cs typeface="Courier New" panose="02070309020205020404" pitchFamily="49" charset="0"/>
              </a:rPr>
              <a:t>"</a:t>
            </a:r>
            <a:endParaRPr lang="en-GB" dirty="0"/>
          </a:p>
        </p:txBody>
      </p:sp>
    </p:spTree>
    <p:extLst>
      <p:ext uri="{BB962C8B-B14F-4D97-AF65-F5344CB8AC3E}">
        <p14:creationId xmlns:p14="http://schemas.microsoft.com/office/powerpoint/2010/main" val="10548959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Alert Message Queue</a:t>
            </a:r>
          </a:p>
        </p:txBody>
      </p:sp>
      <p:sp>
        <p:nvSpPr>
          <p:cNvPr id="3" name="Content Placeholder 2"/>
          <p:cNvSpPr>
            <a:spLocks noGrp="1"/>
          </p:cNvSpPr>
          <p:nvPr>
            <p:ph idx="1"/>
          </p:nvPr>
        </p:nvSpPr>
        <p:spPr/>
        <p:txBody>
          <a:bodyPr>
            <a:normAutofit fontScale="92500" lnSpcReduction="10000"/>
          </a:bodyPr>
          <a:lstStyle/>
          <a:p>
            <a:r>
              <a:rPr lang="en-GB" dirty="0"/>
              <a:t>Alert Message queue is used to receive and apply updates from Omgeo Alert.</a:t>
            </a:r>
          </a:p>
          <a:p>
            <a:pPr lvl="2"/>
            <a:endParaRPr lang="en-GB" dirty="0"/>
          </a:p>
          <a:p>
            <a:r>
              <a:rPr lang="en-GB" dirty="0"/>
              <a:t>Status driven</a:t>
            </a:r>
          </a:p>
          <a:p>
            <a:endParaRPr lang="en-GB" dirty="0"/>
          </a:p>
          <a:p>
            <a:r>
              <a:rPr lang="en-GB" dirty="0"/>
              <a:t>Query (tasks remaining)</a:t>
            </a:r>
          </a:p>
          <a:p>
            <a:endParaRPr lang="en-GB" dirty="0"/>
          </a:p>
          <a:p>
            <a:pPr marL="0" lvl="1" indent="0">
              <a:buNone/>
            </a:pPr>
            <a:r>
              <a:rPr lang="en-GB" sz="2000" dirty="0">
                <a:latin typeface="Courier New" panose="02070309020205020404" pitchFamily="49" charset="0"/>
                <a:cs typeface="Courier New" panose="02070309020205020404" pitchFamily="49" charset="0"/>
              </a:rPr>
              <a:t>	</a:t>
            </a:r>
            <a:r>
              <a:rPr lang="en-GB" sz="1900" dirty="0">
                <a:latin typeface="Courier New" panose="02070309020205020404" pitchFamily="49" charset="0"/>
                <a:cs typeface="Courier New" panose="02070309020205020404" pitchFamily="49" charset="0"/>
              </a:rPr>
              <a:t>select e."</a:t>
            </a:r>
            <a:r>
              <a:rPr lang="en-GB" sz="1900" dirty="0" err="1">
                <a:latin typeface="Courier New" panose="02070309020205020404" pitchFamily="49" charset="0"/>
                <a:cs typeface="Courier New" panose="02070309020205020404" pitchFamily="49" charset="0"/>
              </a:rPr>
              <a:t>DisplayName</a:t>
            </a:r>
            <a:r>
              <a:rPr lang="en-GB" sz="1900" dirty="0">
                <a:latin typeface="Courier New" panose="02070309020205020404" pitchFamily="49" charset="0"/>
                <a:cs typeface="Courier New" panose="02070309020205020404" pitchFamily="49" charset="0"/>
              </a:rPr>
              <a:t>", count(1) as "Count"</a:t>
            </a:r>
          </a:p>
          <a:p>
            <a:pPr marL="0" lvl="1" indent="0">
              <a:buNone/>
            </a:pPr>
            <a:r>
              <a:rPr lang="en-GB" sz="1900" dirty="0">
                <a:latin typeface="Courier New" panose="02070309020205020404" pitchFamily="49" charset="0"/>
                <a:cs typeface="Courier New" panose="02070309020205020404" pitchFamily="49" charset="0"/>
              </a:rPr>
              <a:t>	from "</a:t>
            </a:r>
            <a:r>
              <a:rPr lang="en-GB" sz="1900" dirty="0" err="1">
                <a:latin typeface="Courier New" panose="02070309020205020404" pitchFamily="49" charset="0"/>
                <a:cs typeface="Courier New" panose="02070309020205020404" pitchFamily="49" charset="0"/>
              </a:rPr>
              <a:t>AlertMsg</a:t>
            </a:r>
            <a:r>
              <a:rPr lang="en-GB" sz="1900" dirty="0">
                <a:latin typeface="Courier New" panose="02070309020205020404" pitchFamily="49" charset="0"/>
                <a:cs typeface="Courier New" panose="02070309020205020404" pitchFamily="49" charset="0"/>
              </a:rPr>
              <a:t>" a</a:t>
            </a:r>
          </a:p>
          <a:p>
            <a:pPr marL="0" lvl="1" indent="0">
              <a:buNone/>
            </a:pPr>
            <a:r>
              <a:rPr lang="en-GB" sz="1900" dirty="0">
                <a:latin typeface="Courier New" panose="02070309020205020404" pitchFamily="49" charset="0"/>
                <a:cs typeface="Courier New" panose="02070309020205020404" pitchFamily="49" charset="0"/>
              </a:rPr>
              <a:t>	join "</a:t>
            </a:r>
            <a:r>
              <a:rPr lang="en-GB" sz="1900" dirty="0" err="1">
                <a:latin typeface="Courier New" panose="02070309020205020404" pitchFamily="49" charset="0"/>
                <a:cs typeface="Courier New" panose="02070309020205020404" pitchFamily="49" charset="0"/>
              </a:rPr>
              <a:t>AlertMsg#Alt</a:t>
            </a:r>
            <a:r>
              <a:rPr lang="en-GB" sz="1900" dirty="0">
                <a:latin typeface="Courier New" panose="02070309020205020404" pitchFamily="49" charset="0"/>
                <a:cs typeface="Courier New" panose="02070309020205020404" pitchFamily="49" charset="0"/>
              </a:rPr>
              <a:t>" aa on a."</a:t>
            </a:r>
            <a:r>
              <a:rPr lang="en-GB" sz="1900" dirty="0" err="1">
                <a:latin typeface="Courier New" panose="02070309020205020404" pitchFamily="49" charset="0"/>
                <a:cs typeface="Courier New" panose="02070309020205020404" pitchFamily="49" charset="0"/>
              </a:rPr>
              <a:t>oid</a:t>
            </a:r>
            <a:r>
              <a:rPr lang="en-GB" sz="1900" dirty="0">
                <a:latin typeface="Courier New" panose="02070309020205020404" pitchFamily="49" charset="0"/>
                <a:cs typeface="Courier New" panose="02070309020205020404" pitchFamily="49" charset="0"/>
              </a:rPr>
              <a:t>" = aa."</a:t>
            </a:r>
            <a:r>
              <a:rPr lang="en-GB" sz="1900" dirty="0" err="1">
                <a:latin typeface="Courier New" panose="02070309020205020404" pitchFamily="49" charset="0"/>
                <a:cs typeface="Courier New" panose="02070309020205020404" pitchFamily="49" charset="0"/>
              </a:rPr>
              <a:t>oid</a:t>
            </a:r>
            <a:r>
              <a:rPr lang="en-GB" sz="1900" dirty="0">
                <a:latin typeface="Courier New" panose="02070309020205020404" pitchFamily="49" charset="0"/>
                <a:cs typeface="Courier New" panose="02070309020205020404" pitchFamily="49" charset="0"/>
              </a:rPr>
              <a:t>"</a:t>
            </a:r>
          </a:p>
          <a:p>
            <a:pPr marL="0" lvl="1" indent="0">
              <a:buNone/>
            </a:pPr>
            <a:r>
              <a:rPr lang="en-GB" sz="1900" dirty="0">
                <a:latin typeface="Courier New" panose="02070309020205020404" pitchFamily="49" charset="0"/>
                <a:cs typeface="Courier New" panose="02070309020205020404" pitchFamily="49" charset="0"/>
              </a:rPr>
              <a:t>	join "</a:t>
            </a:r>
            <a:r>
              <a:rPr lang="en-GB" sz="1900" dirty="0" err="1">
                <a:latin typeface="Courier New" panose="02070309020205020404" pitchFamily="49" charset="0"/>
                <a:cs typeface="Courier New" panose="02070309020205020404" pitchFamily="49" charset="0"/>
              </a:rPr>
              <a:t>AlertMsg#Alt#Sec</a:t>
            </a:r>
            <a:r>
              <a:rPr lang="en-GB" sz="1900" dirty="0">
                <a:latin typeface="Courier New" panose="02070309020205020404" pitchFamily="49" charset="0"/>
                <a:cs typeface="Courier New" panose="02070309020205020404" pitchFamily="49" charset="0"/>
              </a:rPr>
              <a:t>" </a:t>
            </a:r>
            <a:r>
              <a:rPr lang="en-GB" sz="1900" dirty="0" err="1">
                <a:latin typeface="Courier New" panose="02070309020205020404" pitchFamily="49" charset="0"/>
                <a:cs typeface="Courier New" panose="02070309020205020404" pitchFamily="49" charset="0"/>
              </a:rPr>
              <a:t>aas</a:t>
            </a:r>
            <a:r>
              <a:rPr lang="en-GB" sz="1900" dirty="0">
                <a:latin typeface="Courier New" panose="02070309020205020404" pitchFamily="49" charset="0"/>
                <a:cs typeface="Courier New" panose="02070309020205020404" pitchFamily="49" charset="0"/>
              </a:rPr>
              <a:t> on a."</a:t>
            </a:r>
            <a:r>
              <a:rPr lang="en-GB" sz="1900" dirty="0" err="1">
                <a:latin typeface="Courier New" panose="02070309020205020404" pitchFamily="49" charset="0"/>
                <a:cs typeface="Courier New" panose="02070309020205020404" pitchFamily="49" charset="0"/>
              </a:rPr>
              <a:t>oid</a:t>
            </a:r>
            <a:r>
              <a:rPr lang="en-GB" sz="1900" dirty="0">
                <a:latin typeface="Courier New" panose="02070309020205020404" pitchFamily="49" charset="0"/>
                <a:cs typeface="Courier New" panose="02070309020205020404" pitchFamily="49" charset="0"/>
              </a:rPr>
              <a:t>" = </a:t>
            </a:r>
            <a:r>
              <a:rPr lang="en-GB" sz="1900" dirty="0" err="1">
                <a:latin typeface="Courier New" panose="02070309020205020404" pitchFamily="49" charset="0"/>
                <a:cs typeface="Courier New" panose="02070309020205020404" pitchFamily="49" charset="0"/>
              </a:rPr>
              <a:t>aas</a:t>
            </a:r>
            <a:r>
              <a:rPr lang="en-GB" sz="1900" dirty="0">
                <a:latin typeface="Courier New" panose="02070309020205020404" pitchFamily="49" charset="0"/>
                <a:cs typeface="Courier New" panose="02070309020205020404" pitchFamily="49" charset="0"/>
              </a:rPr>
              <a:t>."</a:t>
            </a:r>
            <a:r>
              <a:rPr lang="en-GB" sz="1900" dirty="0" err="1">
                <a:latin typeface="Courier New" panose="02070309020205020404" pitchFamily="49" charset="0"/>
                <a:cs typeface="Courier New" panose="02070309020205020404" pitchFamily="49" charset="0"/>
              </a:rPr>
              <a:t>oid</a:t>
            </a:r>
            <a:r>
              <a:rPr lang="en-GB" sz="1900" dirty="0">
                <a:latin typeface="Courier New" panose="02070309020205020404" pitchFamily="49" charset="0"/>
                <a:cs typeface="Courier New" panose="02070309020205020404" pitchFamily="49" charset="0"/>
              </a:rPr>
              <a:t>"</a:t>
            </a:r>
          </a:p>
          <a:p>
            <a:pPr marL="0" lvl="1" indent="0">
              <a:buNone/>
            </a:pPr>
            <a:r>
              <a:rPr lang="en-GB" sz="1900" dirty="0">
                <a:latin typeface="Courier New" panose="02070309020205020404" pitchFamily="49" charset="0"/>
                <a:cs typeface="Courier New" panose="02070309020205020404" pitchFamily="49" charset="0"/>
              </a:rPr>
              <a:t>	join "</a:t>
            </a:r>
            <a:r>
              <a:rPr lang="en-GB" sz="1900" dirty="0" err="1">
                <a:latin typeface="Courier New" panose="02070309020205020404" pitchFamily="49" charset="0"/>
                <a:cs typeface="Courier New" panose="02070309020205020404" pitchFamily="49" charset="0"/>
              </a:rPr>
              <a:t>EnumLookup</a:t>
            </a:r>
            <a:r>
              <a:rPr lang="en-GB" sz="1900" dirty="0">
                <a:latin typeface="Courier New" panose="02070309020205020404" pitchFamily="49" charset="0"/>
                <a:cs typeface="Courier New" panose="02070309020205020404" pitchFamily="49" charset="0"/>
              </a:rPr>
              <a:t>" e on e."</a:t>
            </a:r>
            <a:r>
              <a:rPr lang="en-GB" sz="1900" dirty="0" err="1">
                <a:latin typeface="Courier New" panose="02070309020205020404" pitchFamily="49" charset="0"/>
                <a:cs typeface="Courier New" panose="02070309020205020404" pitchFamily="49" charset="0"/>
              </a:rPr>
              <a:t>EnumValue</a:t>
            </a:r>
            <a:r>
              <a:rPr lang="en-GB" sz="1900" dirty="0">
                <a:latin typeface="Courier New" panose="02070309020205020404" pitchFamily="49" charset="0"/>
                <a:cs typeface="Courier New" panose="02070309020205020404" pitchFamily="49" charset="0"/>
              </a:rPr>
              <a:t>" = </a:t>
            </a:r>
            <a:r>
              <a:rPr lang="en-GB" sz="1900" dirty="0" err="1">
                <a:latin typeface="Courier New" panose="02070309020205020404" pitchFamily="49" charset="0"/>
                <a:cs typeface="Courier New" panose="02070309020205020404" pitchFamily="49" charset="0"/>
              </a:rPr>
              <a:t>a."State</a:t>
            </a:r>
            <a:r>
              <a:rPr lang="en-GB" sz="1900" dirty="0">
                <a:latin typeface="Courier New" panose="02070309020205020404" pitchFamily="49" charset="0"/>
                <a:cs typeface="Courier New" panose="02070309020205020404" pitchFamily="49" charset="0"/>
              </a:rPr>
              <a:t>" 		and e."</a:t>
            </a:r>
            <a:r>
              <a:rPr lang="en-GB" sz="1900" dirty="0" err="1">
                <a:latin typeface="Courier New" panose="02070309020205020404" pitchFamily="49" charset="0"/>
                <a:cs typeface="Courier New" panose="02070309020205020404" pitchFamily="49" charset="0"/>
              </a:rPr>
              <a:t>TypeName</a:t>
            </a:r>
            <a:r>
              <a:rPr lang="en-GB" sz="1900" dirty="0">
                <a:latin typeface="Courier New" panose="02070309020205020404" pitchFamily="49" charset="0"/>
                <a:cs typeface="Courier New" panose="02070309020205020404" pitchFamily="49" charset="0"/>
              </a:rPr>
              <a:t>" = '</a:t>
            </a:r>
            <a:r>
              <a:rPr lang="en-GB" sz="1900" dirty="0" err="1">
                <a:latin typeface="Courier New" panose="02070309020205020404" pitchFamily="49" charset="0"/>
                <a:cs typeface="Courier New" panose="02070309020205020404" pitchFamily="49" charset="0"/>
              </a:rPr>
              <a:t>AlertState</a:t>
            </a:r>
            <a:r>
              <a:rPr lang="en-GB" sz="1900" dirty="0">
                <a:latin typeface="Courier New" panose="02070309020205020404" pitchFamily="49" charset="0"/>
                <a:cs typeface="Courier New" panose="02070309020205020404" pitchFamily="49" charset="0"/>
              </a:rPr>
              <a:t>'</a:t>
            </a:r>
          </a:p>
          <a:p>
            <a:pPr marL="0" lvl="1" indent="0">
              <a:buNone/>
            </a:pPr>
            <a:r>
              <a:rPr lang="en-GB" sz="1900" dirty="0">
                <a:latin typeface="Courier New" panose="02070309020205020404" pitchFamily="49" charset="0"/>
                <a:cs typeface="Courier New" panose="02070309020205020404" pitchFamily="49" charset="0"/>
              </a:rPr>
              <a:t>	group by e."</a:t>
            </a:r>
            <a:r>
              <a:rPr lang="en-GB" sz="1900" dirty="0" err="1">
                <a:latin typeface="Courier New" panose="02070309020205020404" pitchFamily="49" charset="0"/>
                <a:cs typeface="Courier New" panose="02070309020205020404" pitchFamily="49" charset="0"/>
              </a:rPr>
              <a:t>DisplayName</a:t>
            </a:r>
            <a:r>
              <a:rPr lang="en-GB" sz="1900" dirty="0">
                <a:latin typeface="Courier New" panose="02070309020205020404" pitchFamily="49" charset="0"/>
                <a:cs typeface="Courier New" panose="02070309020205020404" pitchFamily="49" charset="0"/>
              </a:rPr>
              <a:t>"</a:t>
            </a:r>
          </a:p>
          <a:p>
            <a:endParaRPr lang="en-GB" dirty="0"/>
          </a:p>
        </p:txBody>
      </p:sp>
    </p:spTree>
    <p:extLst>
      <p:ext uri="{BB962C8B-B14F-4D97-AF65-F5344CB8AC3E}">
        <p14:creationId xmlns:p14="http://schemas.microsoft.com/office/powerpoint/2010/main" val="38880020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lstStyle/>
          <a:p>
            <a:r>
              <a:rPr lang="en-GB" dirty="0"/>
              <a:t>Documentation</a:t>
            </a:r>
          </a:p>
        </p:txBody>
      </p:sp>
      <p:sp>
        <p:nvSpPr>
          <p:cNvPr id="3" name="Subtitle 2"/>
          <p:cNvSpPr>
            <a:spLocks noGrp="1"/>
          </p:cNvSpPr>
          <p:nvPr>
            <p:ph type="subTitle" idx="1"/>
          </p:nvPr>
        </p:nvSpPr>
        <p:spPr>
          <a:xfrm>
            <a:off x="1569122" y="4641709"/>
            <a:ext cx="6957802" cy="1791317"/>
          </a:xfrm>
        </p:spPr>
        <p:txBody>
          <a:bodyPr/>
          <a:lstStyle/>
          <a:p>
            <a:endParaRPr lang="en-GB" dirty="0"/>
          </a:p>
        </p:txBody>
      </p:sp>
      <p:sp>
        <p:nvSpPr>
          <p:cNvPr id="4" name="TextBox 3"/>
          <p:cNvSpPr txBox="1"/>
          <p:nvPr/>
        </p:nvSpPr>
        <p:spPr>
          <a:xfrm>
            <a:off x="468316" y="6901064"/>
            <a:ext cx="853119" cy="307777"/>
          </a:xfrm>
          <a:prstGeom prst="rect">
            <a:avLst/>
          </a:prstGeom>
          <a:noFill/>
        </p:spPr>
        <p:txBody>
          <a:bodyPr wrap="none" rtlCol="0">
            <a:spAutoFit/>
          </a:bodyPr>
          <a:lstStyle/>
          <a:p>
            <a:r>
              <a:rPr lang="en-GB" sz="1400" dirty="0">
                <a:solidFill>
                  <a:schemeClr val="bg1">
                    <a:lumMod val="65000"/>
                  </a:schemeClr>
                </a:solidFill>
              </a:rPr>
              <a:t>11:15am</a:t>
            </a:r>
          </a:p>
        </p:txBody>
      </p:sp>
    </p:spTree>
    <p:extLst>
      <p:ext uri="{BB962C8B-B14F-4D97-AF65-F5344CB8AC3E}">
        <p14:creationId xmlns:p14="http://schemas.microsoft.com/office/powerpoint/2010/main" val="365694039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documentation is available</a:t>
            </a:r>
          </a:p>
        </p:txBody>
      </p:sp>
      <p:sp>
        <p:nvSpPr>
          <p:cNvPr id="3" name="Content Placeholder 2"/>
          <p:cNvSpPr>
            <a:spLocks noGrp="1"/>
          </p:cNvSpPr>
          <p:nvPr>
            <p:ph idx="1"/>
          </p:nvPr>
        </p:nvSpPr>
        <p:spPr/>
        <p:txBody>
          <a:bodyPr/>
          <a:lstStyle/>
          <a:p>
            <a:r>
              <a:rPr lang="en-GB" dirty="0"/>
              <a:t>Base Specification</a:t>
            </a:r>
          </a:p>
          <a:p>
            <a:r>
              <a:rPr lang="en-GB" dirty="0"/>
              <a:t>Base Specification appendices</a:t>
            </a:r>
          </a:p>
          <a:p>
            <a:r>
              <a:rPr lang="en-GB" dirty="0"/>
              <a:t>Base Integration Specification</a:t>
            </a:r>
          </a:p>
          <a:p>
            <a:r>
              <a:rPr lang="en-GB" dirty="0"/>
              <a:t>Attribute Mapping</a:t>
            </a:r>
          </a:p>
          <a:p>
            <a:r>
              <a:rPr lang="en-GB" dirty="0"/>
              <a:t>Customisation Specification</a:t>
            </a:r>
          </a:p>
          <a:p>
            <a:r>
              <a:rPr lang="en-GB" dirty="0"/>
              <a:t>Installation Guide</a:t>
            </a:r>
          </a:p>
          <a:p>
            <a:r>
              <a:rPr lang="en-GB" dirty="0"/>
              <a:t>Alert Direct documentation</a:t>
            </a:r>
          </a:p>
          <a:p>
            <a:endParaRPr lang="en-GB" dirty="0"/>
          </a:p>
          <a:p>
            <a:r>
              <a:rPr lang="en-GB" dirty="0"/>
              <a:t>Quick look?</a:t>
            </a:r>
          </a:p>
        </p:txBody>
      </p:sp>
    </p:spTree>
    <p:extLst>
      <p:ext uri="{BB962C8B-B14F-4D97-AF65-F5344CB8AC3E}">
        <p14:creationId xmlns:p14="http://schemas.microsoft.com/office/powerpoint/2010/main" val="9721344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lstStyle/>
          <a:p>
            <a:r>
              <a:rPr lang="en-GB" dirty="0"/>
              <a:t>Environment</a:t>
            </a:r>
          </a:p>
        </p:txBody>
      </p:sp>
      <p:sp>
        <p:nvSpPr>
          <p:cNvPr id="3" name="Subtitle 2"/>
          <p:cNvSpPr>
            <a:spLocks noGrp="1"/>
          </p:cNvSpPr>
          <p:nvPr>
            <p:ph type="subTitle" idx="1"/>
          </p:nvPr>
        </p:nvSpPr>
        <p:spPr>
          <a:xfrm>
            <a:off x="1569122" y="4641709"/>
            <a:ext cx="6957802" cy="1791317"/>
          </a:xfrm>
        </p:spPr>
        <p:txBody>
          <a:bodyPr/>
          <a:lstStyle/>
          <a:p>
            <a:r>
              <a:rPr lang="en-GB" dirty="0"/>
              <a:t>Server setup</a:t>
            </a:r>
          </a:p>
          <a:p>
            <a:r>
              <a:rPr lang="en-GB" dirty="0"/>
              <a:t>Application installation</a:t>
            </a:r>
          </a:p>
          <a:p>
            <a:r>
              <a:rPr lang="en-GB" dirty="0"/>
              <a:t>Configuration</a:t>
            </a:r>
          </a:p>
        </p:txBody>
      </p:sp>
      <p:sp>
        <p:nvSpPr>
          <p:cNvPr id="4" name="TextBox 3"/>
          <p:cNvSpPr txBox="1"/>
          <p:nvPr/>
        </p:nvSpPr>
        <p:spPr>
          <a:xfrm>
            <a:off x="468316" y="6901064"/>
            <a:ext cx="853119" cy="307777"/>
          </a:xfrm>
          <a:prstGeom prst="rect">
            <a:avLst/>
          </a:prstGeom>
          <a:noFill/>
        </p:spPr>
        <p:txBody>
          <a:bodyPr wrap="none" rtlCol="0">
            <a:spAutoFit/>
          </a:bodyPr>
          <a:lstStyle/>
          <a:p>
            <a:r>
              <a:rPr lang="en-GB" sz="1400" dirty="0">
                <a:solidFill>
                  <a:schemeClr val="bg1">
                    <a:lumMod val="65000"/>
                  </a:schemeClr>
                </a:solidFill>
              </a:rPr>
              <a:t>11:30am</a:t>
            </a:r>
          </a:p>
        </p:txBody>
      </p:sp>
    </p:spTree>
    <p:extLst>
      <p:ext uri="{BB962C8B-B14F-4D97-AF65-F5344CB8AC3E}">
        <p14:creationId xmlns:p14="http://schemas.microsoft.com/office/powerpoint/2010/main" val="271008015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Deployment guide</a:t>
            </a:r>
          </a:p>
        </p:txBody>
      </p:sp>
      <p:sp>
        <p:nvSpPr>
          <p:cNvPr id="3" name="Content Placeholder 2"/>
          <p:cNvSpPr>
            <a:spLocks noGrp="1"/>
          </p:cNvSpPr>
          <p:nvPr>
            <p:ph sz="half" idx="1"/>
          </p:nvPr>
        </p:nvSpPr>
        <p:spPr/>
        <p:txBody>
          <a:bodyPr/>
          <a:lstStyle/>
          <a:p>
            <a:r>
              <a:rPr lang="en-GB" dirty="0"/>
              <a:t>Covers how to setup a new application server</a:t>
            </a:r>
          </a:p>
          <a:p>
            <a:endParaRPr lang="en-GB" dirty="0"/>
          </a:p>
          <a:p>
            <a:r>
              <a:rPr lang="en-GB" dirty="0"/>
              <a:t>Assuming we have time, I will now follow the guide and setup SCBTrainApp02 as a new application server, connecting to SCBTrainDB01</a:t>
            </a:r>
          </a:p>
        </p:txBody>
      </p:sp>
      <p:pic>
        <p:nvPicPr>
          <p:cNvPr id="6" name="Content Placeholder 5"/>
          <p:cNvPicPr>
            <a:picLocks noGrp="1" noChangeAspect="1"/>
          </p:cNvPicPr>
          <p:nvPr>
            <p:ph sz="half" idx="2"/>
          </p:nvPr>
        </p:nvPicPr>
        <p:blipFill>
          <a:blip r:embed="rId3"/>
          <a:stretch>
            <a:fillRect/>
          </a:stretch>
        </p:blipFill>
        <p:spPr>
          <a:xfrm>
            <a:off x="5097462" y="2329560"/>
            <a:ext cx="3886200" cy="4045144"/>
          </a:xfrm>
          <a:prstGeom prst="rect">
            <a:avLst/>
          </a:prstGeom>
        </p:spPr>
      </p:pic>
    </p:spTree>
    <p:extLst>
      <p:ext uri="{BB962C8B-B14F-4D97-AF65-F5344CB8AC3E}">
        <p14:creationId xmlns:p14="http://schemas.microsoft.com/office/powerpoint/2010/main" val="6100427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lstStyle/>
          <a:p>
            <a:r>
              <a:rPr lang="en-GB" dirty="0"/>
              <a:t>Lunch</a:t>
            </a:r>
          </a:p>
        </p:txBody>
      </p:sp>
      <p:sp>
        <p:nvSpPr>
          <p:cNvPr id="3" name="Subtitle 2"/>
          <p:cNvSpPr>
            <a:spLocks noGrp="1"/>
          </p:cNvSpPr>
          <p:nvPr>
            <p:ph type="subTitle" idx="1"/>
          </p:nvPr>
        </p:nvSpPr>
        <p:spPr>
          <a:xfrm>
            <a:off x="1569122" y="4641709"/>
            <a:ext cx="6957802" cy="1791317"/>
          </a:xfrm>
        </p:spPr>
        <p:txBody>
          <a:bodyPr/>
          <a:lstStyle/>
          <a:p>
            <a:r>
              <a:rPr lang="en-GB" dirty="0"/>
              <a:t>Resume at 1:30pm</a:t>
            </a:r>
          </a:p>
        </p:txBody>
      </p:sp>
      <p:sp>
        <p:nvSpPr>
          <p:cNvPr id="4" name="TextBox 3"/>
          <p:cNvSpPr txBox="1"/>
          <p:nvPr/>
        </p:nvSpPr>
        <p:spPr>
          <a:xfrm>
            <a:off x="468316" y="6901064"/>
            <a:ext cx="867545" cy="307777"/>
          </a:xfrm>
          <a:prstGeom prst="rect">
            <a:avLst/>
          </a:prstGeom>
          <a:noFill/>
        </p:spPr>
        <p:txBody>
          <a:bodyPr wrap="none" rtlCol="0">
            <a:spAutoFit/>
          </a:bodyPr>
          <a:lstStyle/>
          <a:p>
            <a:r>
              <a:rPr lang="en-GB" sz="1400" dirty="0">
                <a:solidFill>
                  <a:schemeClr val="bg1">
                    <a:lumMod val="65000"/>
                  </a:schemeClr>
                </a:solidFill>
              </a:rPr>
              <a:t>12:30pm</a:t>
            </a:r>
          </a:p>
        </p:txBody>
      </p:sp>
    </p:spTree>
    <p:extLst>
      <p:ext uri="{BB962C8B-B14F-4D97-AF65-F5344CB8AC3E}">
        <p14:creationId xmlns:p14="http://schemas.microsoft.com/office/powerpoint/2010/main" val="227448620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normAutofit/>
          </a:bodyPr>
          <a:lstStyle/>
          <a:p>
            <a:r>
              <a:rPr lang="en-GB" dirty="0"/>
              <a:t>Past/Common Issues</a:t>
            </a:r>
          </a:p>
        </p:txBody>
      </p:sp>
      <p:sp>
        <p:nvSpPr>
          <p:cNvPr id="3" name="Subtitle 2"/>
          <p:cNvSpPr>
            <a:spLocks noGrp="1"/>
          </p:cNvSpPr>
          <p:nvPr>
            <p:ph type="subTitle" idx="1"/>
          </p:nvPr>
        </p:nvSpPr>
        <p:spPr>
          <a:xfrm>
            <a:off x="1569122" y="4641709"/>
            <a:ext cx="6957802" cy="1791317"/>
          </a:xfrm>
        </p:spPr>
        <p:txBody>
          <a:bodyPr/>
          <a:lstStyle/>
          <a:p>
            <a:endParaRPr lang="en-GB" dirty="0"/>
          </a:p>
        </p:txBody>
      </p:sp>
      <p:sp>
        <p:nvSpPr>
          <p:cNvPr id="4" name="TextBox 3"/>
          <p:cNvSpPr txBox="1"/>
          <p:nvPr/>
        </p:nvSpPr>
        <p:spPr>
          <a:xfrm>
            <a:off x="468316" y="6901064"/>
            <a:ext cx="771365" cy="307777"/>
          </a:xfrm>
          <a:prstGeom prst="rect">
            <a:avLst/>
          </a:prstGeom>
          <a:noFill/>
        </p:spPr>
        <p:txBody>
          <a:bodyPr wrap="none" rtlCol="0">
            <a:spAutoFit/>
          </a:bodyPr>
          <a:lstStyle/>
          <a:p>
            <a:r>
              <a:rPr lang="en-GB" sz="1400" dirty="0">
                <a:solidFill>
                  <a:schemeClr val="bg1">
                    <a:lumMod val="65000"/>
                  </a:schemeClr>
                </a:solidFill>
              </a:rPr>
              <a:t>1:30pm</a:t>
            </a:r>
          </a:p>
        </p:txBody>
      </p:sp>
    </p:spTree>
    <p:extLst>
      <p:ext uri="{BB962C8B-B14F-4D97-AF65-F5344CB8AC3E}">
        <p14:creationId xmlns:p14="http://schemas.microsoft.com/office/powerpoint/2010/main" val="236895119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Alert errors – communication failure</a:t>
            </a:r>
          </a:p>
        </p:txBody>
      </p:sp>
      <p:sp>
        <p:nvSpPr>
          <p:cNvPr id="3" name="Content Placeholder 2"/>
          <p:cNvSpPr>
            <a:spLocks noGrp="1"/>
          </p:cNvSpPr>
          <p:nvPr>
            <p:ph idx="1"/>
          </p:nvPr>
        </p:nvSpPr>
        <p:spPr/>
        <p:txBody>
          <a:bodyPr>
            <a:normAutofit fontScale="70000" lnSpcReduction="20000"/>
          </a:bodyPr>
          <a:lstStyle/>
          <a:p>
            <a:pPr marL="0" indent="0">
              <a:buNone/>
            </a:pPr>
            <a:r>
              <a:rPr lang="en-GB" sz="2700" dirty="0"/>
              <a:t>2016-11-14 21:27:28,658 [Alert Change </a:t>
            </a:r>
            <a:r>
              <a:rPr lang="en-GB" sz="2700" dirty="0" err="1"/>
              <a:t>Poller</a:t>
            </a:r>
            <a:r>
              <a:rPr lang="en-GB" sz="2700" dirty="0"/>
              <a:t>] ERROR </a:t>
            </a:r>
            <a:r>
              <a:rPr lang="en-GB" sz="2700" dirty="0" err="1"/>
              <a:t>com.iMeta.Assassin.AlertIO.PollLoop</a:t>
            </a:r>
            <a:r>
              <a:rPr lang="en-GB" sz="2700" dirty="0"/>
              <a:t> - Unable to process alerts for acronym CAPGROUP due to exception </a:t>
            </a:r>
            <a:r>
              <a:rPr lang="en-GB" sz="2700" dirty="0" err="1"/>
              <a:t>com.iMeta.Assassin.AlertWrapper.DCIException</a:t>
            </a:r>
            <a:r>
              <a:rPr lang="en-GB" sz="2700" dirty="0"/>
              <a:t>: Unable to submit message due to a communications failure. ---&gt; </a:t>
            </a:r>
            <a:r>
              <a:rPr lang="en-GB" sz="2700" b="1" dirty="0"/>
              <a:t>com.omgeo.direct.client.session.exception.SubmitFailureException: Unable to submit message due to a communications failure.</a:t>
            </a:r>
          </a:p>
          <a:p>
            <a:pPr marL="0" indent="0">
              <a:buNone/>
            </a:pPr>
            <a:r>
              <a:rPr lang="en-GB" sz="2700" dirty="0"/>
              <a:t>   --- End of inner exception stack trace ---</a:t>
            </a:r>
          </a:p>
          <a:p>
            <a:pPr marL="0" indent="0">
              <a:buNone/>
            </a:pPr>
            <a:r>
              <a:rPr lang="en-GB" sz="2700" dirty="0"/>
              <a:t>   at com.iMeta.Assassin.AlertDirectV4.OmgeoDirectSessionAdapter.com.iMeta.Assassin.AlertWrapper.IAlertIf.Send(String message) in e:\temp\Assassin\Base 3.6.6 Release\Server\com.iMeta.Assassin.AlertDirectV4\</a:t>
            </a:r>
            <a:r>
              <a:rPr lang="en-GB" sz="2700" dirty="0" err="1"/>
              <a:t>OmgeoDirectSessionAdapter.cs:line</a:t>
            </a:r>
            <a:r>
              <a:rPr lang="en-GB" sz="2700" dirty="0"/>
              <a:t> 82</a:t>
            </a:r>
          </a:p>
          <a:p>
            <a:pPr marL="0" indent="0">
              <a:buNone/>
            </a:pPr>
            <a:r>
              <a:rPr lang="en-GB" sz="2700" dirty="0"/>
              <a:t>…</a:t>
            </a:r>
          </a:p>
          <a:p>
            <a:pPr marL="0" indent="0">
              <a:buNone/>
            </a:pPr>
            <a:endParaRPr lang="en-GB" sz="2700" dirty="0"/>
          </a:p>
          <a:p>
            <a:pPr marL="0" indent="0">
              <a:buNone/>
            </a:pPr>
            <a:endParaRPr lang="en-GB" sz="2700" dirty="0"/>
          </a:p>
          <a:p>
            <a:r>
              <a:rPr lang="en-GB" sz="2700" dirty="0"/>
              <a:t>This is a communication error between the local Alert API client and the Alert server. </a:t>
            </a:r>
          </a:p>
          <a:p>
            <a:pPr marL="0" indent="0">
              <a:buNone/>
            </a:pPr>
            <a:endParaRPr lang="en-GB" dirty="0"/>
          </a:p>
          <a:p>
            <a:pPr marL="0" indent="0">
              <a:buNone/>
            </a:pPr>
            <a:endParaRPr lang="en-GB" dirty="0"/>
          </a:p>
          <a:p>
            <a:pPr marL="0" indent="0">
              <a:buNone/>
            </a:pPr>
            <a:endParaRPr lang="en-GB" dirty="0"/>
          </a:p>
          <a:p>
            <a:endParaRPr lang="en-GB" dirty="0"/>
          </a:p>
        </p:txBody>
      </p:sp>
    </p:spTree>
    <p:extLst>
      <p:ext uri="{BB962C8B-B14F-4D97-AF65-F5344CB8AC3E}">
        <p14:creationId xmlns:p14="http://schemas.microsoft.com/office/powerpoint/2010/main" val="109815552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Alert errors – database error</a:t>
            </a:r>
          </a:p>
        </p:txBody>
      </p:sp>
      <p:sp>
        <p:nvSpPr>
          <p:cNvPr id="3" name="Content Placeholder 2"/>
          <p:cNvSpPr>
            <a:spLocks noGrp="1"/>
          </p:cNvSpPr>
          <p:nvPr>
            <p:ph idx="1"/>
          </p:nvPr>
        </p:nvSpPr>
        <p:spPr/>
        <p:txBody>
          <a:bodyPr>
            <a:normAutofit fontScale="40000" lnSpcReduction="20000"/>
          </a:bodyPr>
          <a:lstStyle/>
          <a:p>
            <a:pPr marL="0" indent="0">
              <a:buNone/>
            </a:pPr>
            <a:r>
              <a:rPr lang="en-GB" sz="4300" dirty="0"/>
              <a:t>2016-11-14 21:40:26,866 [Alert Change </a:t>
            </a:r>
            <a:r>
              <a:rPr lang="en-GB" sz="4300" dirty="0" err="1"/>
              <a:t>Poller</a:t>
            </a:r>
            <a:r>
              <a:rPr lang="en-GB" sz="4300" dirty="0"/>
              <a:t>] ERROR </a:t>
            </a:r>
            <a:r>
              <a:rPr lang="en-GB" sz="4300" dirty="0" err="1"/>
              <a:t>com.iMeta.Assassin.AlertIO.PollLoop</a:t>
            </a:r>
            <a:r>
              <a:rPr lang="en-GB" sz="4300" dirty="0"/>
              <a:t> - Unexpected polling host error found</a:t>
            </a:r>
          </a:p>
          <a:p>
            <a:pPr marL="0" indent="0">
              <a:buNone/>
            </a:pPr>
            <a:r>
              <a:rPr lang="en-GB" sz="4300" dirty="0" err="1"/>
              <a:t>com.iMeta.Assassin.AlertWrapper.HostException</a:t>
            </a:r>
            <a:r>
              <a:rPr lang="en-GB" sz="4300" dirty="0"/>
              <a:t>: </a:t>
            </a:r>
            <a:r>
              <a:rPr lang="en-GB" sz="4300" b="1" dirty="0"/>
              <a:t>Alert Host Exception: Error Number: 20001; Error Message: Unknown database error</a:t>
            </a:r>
          </a:p>
          <a:p>
            <a:pPr marL="0" indent="0">
              <a:buNone/>
            </a:pPr>
            <a:r>
              <a:rPr lang="en-GB" sz="4300" dirty="0"/>
              <a:t>   at </a:t>
            </a:r>
            <a:r>
              <a:rPr lang="en-GB" sz="4300" dirty="0" err="1"/>
              <a:t>com.iMeta.Assassin.AlertWrapper.WSHelper.GetResponseMessageBody</a:t>
            </a:r>
            <a:r>
              <a:rPr lang="en-GB" sz="4300" dirty="0"/>
              <a:t>(String </a:t>
            </a:r>
            <a:r>
              <a:rPr lang="en-GB" sz="4300" dirty="0" err="1"/>
              <a:t>responseMessageText</a:t>
            </a:r>
            <a:r>
              <a:rPr lang="en-GB" sz="4300" dirty="0"/>
              <a:t>) in e:\temp\Assassin\Base 3.6.6 Release\Server\</a:t>
            </a:r>
            <a:r>
              <a:rPr lang="en-GB" sz="4300" dirty="0" err="1"/>
              <a:t>com.iMeta.Assassin.AlertWrapper</a:t>
            </a:r>
            <a:r>
              <a:rPr lang="en-GB" sz="4300" dirty="0"/>
              <a:t>\</a:t>
            </a:r>
            <a:r>
              <a:rPr lang="en-GB" sz="4300" dirty="0" err="1"/>
              <a:t>WSHelper.cs:line</a:t>
            </a:r>
            <a:r>
              <a:rPr lang="en-GB" sz="4300" dirty="0"/>
              <a:t> 674</a:t>
            </a:r>
          </a:p>
          <a:p>
            <a:pPr marL="0" indent="0">
              <a:buNone/>
            </a:pPr>
            <a:r>
              <a:rPr lang="en-GB" sz="4300" dirty="0"/>
              <a:t>…</a:t>
            </a:r>
          </a:p>
          <a:p>
            <a:pPr marL="0" indent="0">
              <a:buNone/>
            </a:pPr>
            <a:endParaRPr lang="en-GB" sz="4300" dirty="0"/>
          </a:p>
          <a:p>
            <a:pPr marL="0" indent="0">
              <a:buNone/>
            </a:pPr>
            <a:r>
              <a:rPr lang="en-GB" sz="4300" dirty="0">
                <a:hlinkClick r:id="rId3"/>
              </a:rPr>
              <a:t>https://www.omgeo.com/alert</a:t>
            </a:r>
            <a:r>
              <a:rPr lang="en-GB" sz="4300" dirty="0"/>
              <a:t> -&gt; product documentation</a:t>
            </a:r>
          </a:p>
          <a:p>
            <a:pPr marL="0" indent="0">
              <a:buNone/>
            </a:pPr>
            <a:endParaRPr lang="en-GB" dirty="0"/>
          </a:p>
          <a:p>
            <a:pPr marL="0" indent="0">
              <a:buNone/>
            </a:pPr>
            <a:endParaRPr lang="en-GB" dirty="0"/>
          </a:p>
          <a:p>
            <a:pPr marL="0" indent="0">
              <a:buNone/>
            </a:pPr>
            <a:br>
              <a:rPr lang="en-GB" dirty="0"/>
            </a:b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endParaRPr lang="en-GB" sz="4300" dirty="0"/>
          </a:p>
          <a:p>
            <a:r>
              <a:rPr lang="en-GB" sz="4300" dirty="0"/>
              <a:t>Contact Omgeo, although has always been transient in our experience</a:t>
            </a:r>
          </a:p>
          <a:p>
            <a:pPr marL="0" indent="0">
              <a:buNone/>
            </a:pPr>
            <a:endParaRPr lang="en-GB" dirty="0"/>
          </a:p>
          <a:p>
            <a:pPr marL="0" indent="0">
              <a:buNone/>
            </a:pPr>
            <a:endParaRPr lang="en-GB" dirty="0"/>
          </a:p>
        </p:txBody>
      </p:sp>
      <p:pic>
        <p:nvPicPr>
          <p:cNvPr id="5" name="Picture 4"/>
          <p:cNvPicPr>
            <a:picLocks noChangeAspect="1"/>
          </p:cNvPicPr>
          <p:nvPr/>
        </p:nvPicPr>
        <p:blipFill>
          <a:blip r:embed="rId4"/>
          <a:stretch>
            <a:fillRect/>
          </a:stretch>
        </p:blipFill>
        <p:spPr>
          <a:xfrm>
            <a:off x="1096962" y="4448572"/>
            <a:ext cx="6572250" cy="647700"/>
          </a:xfrm>
          <a:prstGeom prst="rect">
            <a:avLst/>
          </a:prstGeom>
        </p:spPr>
      </p:pic>
      <p:pic>
        <p:nvPicPr>
          <p:cNvPr id="6" name="Picture 5"/>
          <p:cNvPicPr>
            <a:picLocks noChangeAspect="1"/>
          </p:cNvPicPr>
          <p:nvPr/>
        </p:nvPicPr>
        <p:blipFill>
          <a:blip r:embed="rId5"/>
          <a:stretch>
            <a:fillRect/>
          </a:stretch>
        </p:blipFill>
        <p:spPr>
          <a:xfrm>
            <a:off x="1096965" y="5275661"/>
            <a:ext cx="4200525" cy="895350"/>
          </a:xfrm>
          <a:prstGeom prst="rect">
            <a:avLst/>
          </a:prstGeom>
        </p:spPr>
      </p:pic>
    </p:spTree>
    <p:extLst>
      <p:ext uri="{BB962C8B-B14F-4D97-AF65-F5344CB8AC3E}">
        <p14:creationId xmlns:p14="http://schemas.microsoft.com/office/powerpoint/2010/main" val="4092517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27660"/>
            <a:ext cx="7886700" cy="972616"/>
          </a:xfrm>
        </p:spPr>
        <p:txBody>
          <a:bodyPr>
            <a:normAutofit/>
          </a:bodyPr>
          <a:lstStyle/>
          <a:p>
            <a:r>
              <a:rPr lang="en-GB" dirty="0"/>
              <a:t>Copy/Import SSIs</a:t>
            </a:r>
          </a:p>
        </p:txBody>
      </p:sp>
      <p:sp>
        <p:nvSpPr>
          <p:cNvPr id="3" name="Content Placeholder 2"/>
          <p:cNvSpPr>
            <a:spLocks noGrp="1"/>
          </p:cNvSpPr>
          <p:nvPr>
            <p:ph idx="1"/>
          </p:nvPr>
        </p:nvSpPr>
        <p:spPr>
          <a:xfrm>
            <a:off x="1096962" y="2016803"/>
            <a:ext cx="7886700" cy="4809993"/>
          </a:xfrm>
        </p:spPr>
        <p:txBody>
          <a:bodyPr>
            <a:normAutofit/>
          </a:bodyPr>
          <a:lstStyle/>
          <a:p>
            <a:pPr>
              <a:lnSpc>
                <a:spcPct val="150000"/>
              </a:lnSpc>
            </a:pPr>
            <a:endParaRPr lang="en-GB" sz="1800" dirty="0"/>
          </a:p>
          <a:p>
            <a:pPr>
              <a:lnSpc>
                <a:spcPct val="150000"/>
              </a:lnSpc>
            </a:pPr>
            <a:r>
              <a:rPr lang="en-GB" sz="2000" dirty="0"/>
              <a:t>Copy</a:t>
            </a:r>
            <a:endParaRPr lang="en-GB" sz="1800" dirty="0"/>
          </a:p>
          <a:p>
            <a:pPr lvl="1">
              <a:lnSpc>
                <a:spcPct val="150000"/>
              </a:lnSpc>
              <a:buFont typeface="Courier New" panose="02070309020205020404" pitchFamily="49" charset="0"/>
              <a:buChar char="o"/>
            </a:pPr>
            <a:r>
              <a:rPr lang="en-GB" sz="1800" dirty="0"/>
              <a:t>SSIs can be copied via the Trading Account SSI screen</a:t>
            </a:r>
          </a:p>
          <a:p>
            <a:pPr lvl="1">
              <a:lnSpc>
                <a:spcPct val="150000"/>
              </a:lnSpc>
              <a:buFont typeface="Courier New" panose="02070309020205020404" pitchFamily="49" charset="0"/>
              <a:buChar char="o"/>
            </a:pPr>
            <a:r>
              <a:rPr lang="en-GB" sz="1800" dirty="0"/>
              <a:t>Copied SSIs need business key fields changing</a:t>
            </a:r>
          </a:p>
          <a:p>
            <a:pPr lvl="1">
              <a:lnSpc>
                <a:spcPct val="150000"/>
              </a:lnSpc>
              <a:buFont typeface="Courier New" panose="02070309020205020404" pitchFamily="49" charset="0"/>
              <a:buChar char="o"/>
            </a:pPr>
            <a:r>
              <a:rPr lang="en-GB" sz="1800" dirty="0"/>
              <a:t>Only SSIs that have a previously approved version can be copied</a:t>
            </a:r>
          </a:p>
          <a:p>
            <a:pPr>
              <a:lnSpc>
                <a:spcPct val="150000"/>
              </a:lnSpc>
            </a:pPr>
            <a:r>
              <a:rPr lang="en-GB" sz="2000" dirty="0"/>
              <a:t>Import</a:t>
            </a:r>
            <a:endParaRPr lang="en-GB" sz="1800" dirty="0"/>
          </a:p>
          <a:p>
            <a:pPr lvl="1">
              <a:lnSpc>
                <a:spcPct val="150000"/>
              </a:lnSpc>
              <a:buFont typeface="Courier New" panose="02070309020205020404" pitchFamily="49" charset="0"/>
              <a:buChar char="o"/>
            </a:pPr>
            <a:r>
              <a:rPr lang="en-GB" sz="1800" dirty="0"/>
              <a:t>Can use the iMeta SSI import tool to create SSIs via an Excel spreadsheet</a:t>
            </a:r>
          </a:p>
          <a:p>
            <a:pPr lvl="1">
              <a:lnSpc>
                <a:spcPct val="150000"/>
              </a:lnSpc>
              <a:buFont typeface="Courier New" panose="02070309020205020404" pitchFamily="49" charset="0"/>
              <a:buChar char="o"/>
            </a:pPr>
            <a:r>
              <a:rPr lang="en-GB" sz="1800" dirty="0"/>
              <a:t>Will cover this in a later session</a:t>
            </a:r>
          </a:p>
          <a:p>
            <a:endParaRPr lang="en-GB" dirty="0"/>
          </a:p>
        </p:txBody>
      </p:sp>
    </p:spTree>
    <p:extLst>
      <p:ext uri="{BB962C8B-B14F-4D97-AF65-F5344CB8AC3E}">
        <p14:creationId xmlns:p14="http://schemas.microsoft.com/office/powerpoint/2010/main" val="24042537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Alert errors – message garbled</a:t>
            </a:r>
          </a:p>
        </p:txBody>
      </p:sp>
      <p:sp>
        <p:nvSpPr>
          <p:cNvPr id="3" name="Content Placeholder 2"/>
          <p:cNvSpPr>
            <a:spLocks noGrp="1"/>
          </p:cNvSpPr>
          <p:nvPr>
            <p:ph idx="1"/>
          </p:nvPr>
        </p:nvSpPr>
        <p:spPr/>
        <p:txBody>
          <a:bodyPr>
            <a:normAutofit/>
          </a:bodyPr>
          <a:lstStyle/>
          <a:p>
            <a:pPr marL="0" indent="0">
              <a:buNone/>
            </a:pPr>
            <a:r>
              <a:rPr lang="en-GB" sz="1700" dirty="0"/>
              <a:t>2016-05-04 18:15:01,932 [</a:t>
            </a:r>
            <a:r>
              <a:rPr lang="en-GB" sz="1700" dirty="0" err="1"/>
              <a:t>StateMachineQueueProcessor</a:t>
            </a:r>
            <a:r>
              <a:rPr lang="en-GB" sz="1700" dirty="0"/>
              <a:t> for type </a:t>
            </a:r>
            <a:r>
              <a:rPr lang="en-GB" sz="1700" dirty="0" err="1"/>
              <a:t>AlertDownloadAction</a:t>
            </a:r>
            <a:r>
              <a:rPr lang="en-GB" sz="1700" dirty="0"/>
              <a:t>] [(null)] [(null)] ERROR </a:t>
            </a:r>
            <a:r>
              <a:rPr lang="en-GB" sz="1700" dirty="0" err="1"/>
              <a:t>com.iMeta.Assassin.StateMachine.StateMachineQueueProcessor</a:t>
            </a:r>
            <a:r>
              <a:rPr lang="en-GB" sz="1700" dirty="0"/>
              <a:t> </a:t>
            </a:r>
            <a:br>
              <a:rPr lang="en-GB" sz="1700" dirty="0"/>
            </a:br>
            <a:r>
              <a:rPr lang="en-GB" sz="1700" dirty="0"/>
              <a:t>- Action Update on object 00000000-0000-0000-0000-00000006dbc7 causing the action to change state to </a:t>
            </a:r>
            <a:r>
              <a:rPr lang="en-GB" sz="1700" dirty="0" err="1"/>
              <a:t>ActionFailed</a:t>
            </a:r>
            <a:r>
              <a:rPr lang="en-GB" sz="1700" dirty="0"/>
              <a:t>. Exception detail </a:t>
            </a:r>
            <a:r>
              <a:rPr lang="en-GB" sz="1700" dirty="0" err="1"/>
              <a:t>com.iMeta.Assassin.AlertWrapper.HostException</a:t>
            </a:r>
            <a:r>
              <a:rPr lang="en-GB" sz="1700" dirty="0"/>
              <a:t>: </a:t>
            </a:r>
            <a:br>
              <a:rPr lang="en-GB" sz="1700" dirty="0"/>
            </a:br>
            <a:r>
              <a:rPr lang="en-GB" sz="1700" b="1" dirty="0"/>
              <a:t>Alert Host Exception: Error Number: 1; Error Message: Message garbled.</a:t>
            </a:r>
          </a:p>
          <a:p>
            <a:endParaRPr lang="en-GB" sz="1700" dirty="0"/>
          </a:p>
          <a:p>
            <a:pPr marL="0" indent="0">
              <a:buNone/>
            </a:pPr>
            <a:endParaRPr lang="en-GB" sz="1700" dirty="0"/>
          </a:p>
          <a:p>
            <a:r>
              <a:rPr lang="en-GB" sz="1700" dirty="0"/>
              <a:t>This is an Alert Host Exception, so error has been returned to iMeta SSI by Omgeo, as the result of a call that failed in Alert</a:t>
            </a:r>
          </a:p>
          <a:p>
            <a:endParaRPr lang="en-GB" sz="1700" dirty="0"/>
          </a:p>
          <a:p>
            <a:r>
              <a:rPr lang="en-GB" sz="1700" dirty="0"/>
              <a:t>After some investigation of log file, it was observed that the call to Alert was missing an Acronym</a:t>
            </a:r>
          </a:p>
          <a:p>
            <a:endParaRPr lang="en-GB" sz="1700" dirty="0"/>
          </a:p>
          <a:p>
            <a:r>
              <a:rPr lang="en-GB" sz="1700" dirty="0"/>
              <a:t>This was eventually tracked down to having been caused by an upstream update into iMeta SSI that removed it, which is not a scenario that iMeta SSI expected to happen for this customer</a:t>
            </a:r>
          </a:p>
          <a:p>
            <a:endParaRPr lang="en-GB" sz="1700" dirty="0"/>
          </a:p>
        </p:txBody>
      </p:sp>
    </p:spTree>
    <p:extLst>
      <p:ext uri="{BB962C8B-B14F-4D97-AF65-F5344CB8AC3E}">
        <p14:creationId xmlns:p14="http://schemas.microsoft.com/office/powerpoint/2010/main" val="353527814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Password has expired – the problem</a:t>
            </a:r>
          </a:p>
        </p:txBody>
      </p:sp>
      <p:sp>
        <p:nvSpPr>
          <p:cNvPr id="3" name="Content Placeholder 2"/>
          <p:cNvSpPr>
            <a:spLocks noGrp="1"/>
          </p:cNvSpPr>
          <p:nvPr>
            <p:ph idx="1"/>
          </p:nvPr>
        </p:nvSpPr>
        <p:spPr/>
        <p:txBody>
          <a:bodyPr>
            <a:normAutofit fontScale="62500" lnSpcReduction="20000"/>
          </a:bodyPr>
          <a:lstStyle/>
          <a:p>
            <a:r>
              <a:rPr lang="en-GB" sz="3800" dirty="0"/>
              <a:t>Unable to start Service Host, following exception seen in log:</a:t>
            </a:r>
          </a:p>
          <a:p>
            <a:endParaRPr lang="en-GB" dirty="0"/>
          </a:p>
          <a:p>
            <a:pPr marL="457177" lvl="1" indent="0">
              <a:buNone/>
            </a:pPr>
            <a:r>
              <a:rPr lang="en-GB" dirty="0"/>
              <a:t>Service cannot be started. </a:t>
            </a:r>
            <a:r>
              <a:rPr lang="en-GB" b="1" dirty="0" err="1"/>
              <a:t>com.iMeta.metaCore.Security.PasswordExpiredException</a:t>
            </a:r>
            <a:r>
              <a:rPr lang="en-GB" dirty="0"/>
              <a:t>: </a:t>
            </a:r>
            <a:r>
              <a:rPr lang="en-GB" b="1" dirty="0"/>
              <a:t>User '</a:t>
            </a:r>
            <a:r>
              <a:rPr lang="en-GB" b="1" dirty="0" err="1"/>
              <a:t>ServiceHost</a:t>
            </a:r>
            <a:r>
              <a:rPr lang="en-GB" b="1" dirty="0"/>
              <a:t>' attempted to login, but their password has expired </a:t>
            </a:r>
          </a:p>
          <a:p>
            <a:pPr marL="457177" lvl="1" indent="0">
              <a:buNone/>
            </a:pPr>
            <a:r>
              <a:rPr lang="en-GB" dirty="0"/>
              <a:t> at </a:t>
            </a:r>
            <a:r>
              <a:rPr lang="en-GB" dirty="0" err="1"/>
              <a:t>com.iMeta.metaCore.SessionManager.Session.CheckUserNamePassword</a:t>
            </a:r>
            <a:r>
              <a:rPr lang="en-GB" dirty="0"/>
              <a:t>(String </a:t>
            </a:r>
            <a:r>
              <a:rPr lang="en-GB" dirty="0" err="1"/>
              <a:t>userName</a:t>
            </a:r>
            <a:r>
              <a:rPr lang="en-GB" dirty="0"/>
              <a:t>, String password, String </a:t>
            </a:r>
            <a:r>
              <a:rPr lang="en-GB" dirty="0" err="1"/>
              <a:t>newPassword</a:t>
            </a:r>
            <a:r>
              <a:rPr lang="en-GB" dirty="0"/>
              <a:t>, </a:t>
            </a:r>
            <a:r>
              <a:rPr lang="en-GB" dirty="0" err="1"/>
              <a:t>SecurityAnswer</a:t>
            </a:r>
            <a:r>
              <a:rPr lang="en-GB" dirty="0"/>
              <a:t>[] </a:t>
            </a:r>
            <a:r>
              <a:rPr lang="en-GB" dirty="0" err="1"/>
              <a:t>newSecurityAnswers</a:t>
            </a:r>
            <a:r>
              <a:rPr lang="en-GB" dirty="0"/>
              <a:t>) in c:\tfs\metaCore\v2.0\metaCore\Session\Session.cs:line 1543 </a:t>
            </a:r>
          </a:p>
          <a:p>
            <a:pPr marL="457177" lvl="1" indent="0">
              <a:buNone/>
            </a:pPr>
            <a:r>
              <a:rPr lang="en-GB" dirty="0"/>
              <a:t> at </a:t>
            </a:r>
            <a:r>
              <a:rPr lang="en-GB" dirty="0" err="1"/>
              <a:t>com.iMeta.metaCore.SessionManager.Session.LogonInternal</a:t>
            </a:r>
            <a:r>
              <a:rPr lang="en-GB" dirty="0"/>
              <a:t>(String </a:t>
            </a:r>
            <a:r>
              <a:rPr lang="en-GB" dirty="0" err="1"/>
              <a:t>userName</a:t>
            </a:r>
            <a:r>
              <a:rPr lang="en-GB" dirty="0"/>
              <a:t>, String password, </a:t>
            </a:r>
            <a:r>
              <a:rPr lang="en-GB" dirty="0" err="1"/>
              <a:t>SecurityAnswer</a:t>
            </a:r>
            <a:r>
              <a:rPr lang="en-GB" dirty="0"/>
              <a:t>[] </a:t>
            </a:r>
            <a:r>
              <a:rPr lang="en-GB" dirty="0" err="1"/>
              <a:t>securityAnswers</a:t>
            </a:r>
            <a:r>
              <a:rPr lang="en-GB" dirty="0"/>
              <a:t>, String </a:t>
            </a:r>
            <a:r>
              <a:rPr lang="en-GB" dirty="0" err="1"/>
              <a:t>newPassword</a:t>
            </a:r>
            <a:r>
              <a:rPr lang="en-GB" dirty="0"/>
              <a:t>, </a:t>
            </a:r>
            <a:r>
              <a:rPr lang="en-GB" dirty="0" err="1"/>
              <a:t>SecurityAnswer</a:t>
            </a:r>
            <a:r>
              <a:rPr lang="en-GB" dirty="0"/>
              <a:t>[] </a:t>
            </a:r>
            <a:r>
              <a:rPr lang="en-GB" dirty="0" err="1"/>
              <a:t>newSecurityAnswers</a:t>
            </a:r>
            <a:r>
              <a:rPr lang="en-GB" dirty="0"/>
              <a:t>) in c:\tfs\metaCore\v2.0\metaCore\Session\Session.cs:line 1256 </a:t>
            </a:r>
          </a:p>
          <a:p>
            <a:pPr marL="457177" lvl="1" indent="0">
              <a:buNone/>
            </a:pPr>
            <a:r>
              <a:rPr lang="en-GB" dirty="0"/>
              <a:t> at </a:t>
            </a:r>
            <a:r>
              <a:rPr lang="en-GB" dirty="0" err="1"/>
              <a:t>com.iMeta.metaCore.SessionManager.Session.Logon</a:t>
            </a:r>
            <a:r>
              <a:rPr lang="en-GB" dirty="0"/>
              <a:t>(String </a:t>
            </a:r>
            <a:r>
              <a:rPr lang="en-GB" dirty="0" err="1"/>
              <a:t>userName</a:t>
            </a:r>
            <a:r>
              <a:rPr lang="en-GB" dirty="0"/>
              <a:t>, String password) in c:\tfs\metaCore\v2.0\metaCore\Session\Session.cs:line 1164 </a:t>
            </a:r>
          </a:p>
          <a:p>
            <a:pPr marL="457177" lvl="1" indent="0">
              <a:buNone/>
            </a:pPr>
            <a:r>
              <a:rPr lang="en-GB" dirty="0"/>
              <a:t> at </a:t>
            </a:r>
            <a:r>
              <a:rPr lang="en-GB" dirty="0" err="1"/>
              <a:t>com.iMeta.Assassin.Service.ProcessorHost.ConfigureSession</a:t>
            </a:r>
            <a:r>
              <a:rPr lang="en-GB" dirty="0"/>
              <a:t>() in e:\temp\Assassin\Base 2.3.2.0 Release\Sources\Server\</a:t>
            </a:r>
            <a:r>
              <a:rPr lang="en-GB" dirty="0" err="1"/>
              <a:t>com.iMeta.Assassin.Service</a:t>
            </a:r>
            <a:r>
              <a:rPr lang="en-GB" dirty="0"/>
              <a:t>\</a:t>
            </a:r>
            <a:r>
              <a:rPr lang="en-GB" dirty="0" err="1"/>
              <a:t>ProcessorHost.cs:line</a:t>
            </a:r>
            <a:r>
              <a:rPr lang="en-GB" dirty="0"/>
              <a:t> 139 </a:t>
            </a:r>
          </a:p>
          <a:p>
            <a:pPr marL="457177" lvl="1" indent="0">
              <a:buNone/>
            </a:pPr>
            <a:r>
              <a:rPr lang="en-GB" dirty="0"/>
              <a:t> at com.iMeta.Assassin.Service.ProcessorHost.com.iMeta.Assassin.Common.Util.IProcessor.Start(...</a:t>
            </a:r>
          </a:p>
          <a:p>
            <a:endParaRPr lang="en-GB" dirty="0"/>
          </a:p>
        </p:txBody>
      </p:sp>
    </p:spTree>
    <p:extLst>
      <p:ext uri="{BB962C8B-B14F-4D97-AF65-F5344CB8AC3E}">
        <p14:creationId xmlns:p14="http://schemas.microsoft.com/office/powerpoint/2010/main" val="11612909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Password has expired – the explanation</a:t>
            </a:r>
          </a:p>
        </p:txBody>
      </p:sp>
      <p:sp>
        <p:nvSpPr>
          <p:cNvPr id="3" name="Content Placeholder 2"/>
          <p:cNvSpPr>
            <a:spLocks noGrp="1"/>
          </p:cNvSpPr>
          <p:nvPr>
            <p:ph idx="1"/>
          </p:nvPr>
        </p:nvSpPr>
        <p:spPr/>
        <p:txBody>
          <a:bodyPr>
            <a:normAutofit fontScale="92500" lnSpcReduction="20000"/>
          </a:bodyPr>
          <a:lstStyle/>
          <a:p>
            <a:r>
              <a:rPr lang="en-GB" dirty="0"/>
              <a:t>iMeta SSI is designed to have the option of running without needing to use an Active Directory server for its users, instead managing users locally</a:t>
            </a:r>
          </a:p>
          <a:p>
            <a:endParaRPr lang="en-GB" dirty="0"/>
          </a:p>
          <a:p>
            <a:r>
              <a:rPr lang="en-GB" dirty="0"/>
              <a:t>A password expiry period is useful in this case and the default is set to 1 year</a:t>
            </a:r>
          </a:p>
          <a:p>
            <a:endParaRPr lang="en-GB" dirty="0"/>
          </a:p>
          <a:p>
            <a:r>
              <a:rPr lang="en-GB" dirty="0"/>
              <a:t>The service accounts are special user accounts that shouldn’t fall under the normal user policy and so don't need the security restrictions that a normal user might need</a:t>
            </a:r>
          </a:p>
          <a:p>
            <a:endParaRPr lang="en-GB" dirty="0"/>
          </a:p>
          <a:p>
            <a:r>
              <a:rPr lang="en-GB" dirty="0"/>
              <a:t>However, in iMeta SSI v3.0.6.0 this is not the case – the system accounts have a password expiry imposed</a:t>
            </a:r>
          </a:p>
          <a:p>
            <a:endParaRPr lang="en-GB" dirty="0"/>
          </a:p>
        </p:txBody>
      </p:sp>
    </p:spTree>
    <p:extLst>
      <p:ext uri="{BB962C8B-B14F-4D97-AF65-F5344CB8AC3E}">
        <p14:creationId xmlns:p14="http://schemas.microsoft.com/office/powerpoint/2010/main" val="412623901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Password has expired – the solution</a:t>
            </a:r>
          </a:p>
        </p:txBody>
      </p:sp>
      <p:sp>
        <p:nvSpPr>
          <p:cNvPr id="3" name="Content Placeholder 2"/>
          <p:cNvSpPr>
            <a:spLocks noGrp="1"/>
          </p:cNvSpPr>
          <p:nvPr>
            <p:ph idx="1"/>
          </p:nvPr>
        </p:nvSpPr>
        <p:spPr/>
        <p:txBody>
          <a:bodyPr/>
          <a:lstStyle/>
          <a:p>
            <a:pPr marL="0" indent="0">
              <a:buNone/>
            </a:pPr>
            <a:r>
              <a:rPr lang="en-GB" dirty="0"/>
              <a:t>UPDATE "USER"</a:t>
            </a:r>
            <a:br>
              <a:rPr lang="en-GB" dirty="0"/>
            </a:br>
            <a:r>
              <a:rPr lang="en-GB" dirty="0"/>
              <a:t>SET "</a:t>
            </a:r>
            <a:r>
              <a:rPr lang="en-GB" dirty="0" err="1"/>
              <a:t>lastPasswordChange</a:t>
            </a:r>
            <a:r>
              <a:rPr lang="en-GB" dirty="0"/>
              <a:t>" = '01 APR 2099' </a:t>
            </a:r>
            <a:br>
              <a:rPr lang="en-GB" dirty="0"/>
            </a:br>
            <a:r>
              <a:rPr lang="en-GB" dirty="0"/>
              <a:t>WHERE "</a:t>
            </a:r>
            <a:r>
              <a:rPr lang="en-GB" dirty="0" err="1"/>
              <a:t>userName</a:t>
            </a:r>
            <a:r>
              <a:rPr lang="en-GB" dirty="0"/>
              <a:t>" in ('</a:t>
            </a:r>
            <a:r>
              <a:rPr lang="en-GB" dirty="0" err="1"/>
              <a:t>AlertDownloader</a:t>
            </a:r>
            <a:r>
              <a:rPr lang="en-GB" dirty="0"/>
              <a:t>','</a:t>
            </a:r>
            <a:r>
              <a:rPr lang="en-GB" dirty="0" err="1"/>
              <a:t>AlertPoller</a:t>
            </a:r>
            <a:r>
              <a:rPr lang="en-GB" dirty="0"/>
              <a:t>','</a:t>
            </a:r>
            <a:r>
              <a:rPr lang="en-GB" dirty="0" err="1"/>
              <a:t>ServiceHost</a:t>
            </a:r>
            <a:r>
              <a:rPr lang="en-GB" dirty="0"/>
              <a:t>');</a:t>
            </a:r>
          </a:p>
          <a:p>
            <a:endParaRPr lang="en-GB" dirty="0"/>
          </a:p>
        </p:txBody>
      </p:sp>
    </p:spTree>
    <p:extLst>
      <p:ext uri="{BB962C8B-B14F-4D97-AF65-F5344CB8AC3E}">
        <p14:creationId xmlns:p14="http://schemas.microsoft.com/office/powerpoint/2010/main" val="10957851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Client login issue – the problem</a:t>
            </a:r>
          </a:p>
        </p:txBody>
      </p:sp>
      <p:sp>
        <p:nvSpPr>
          <p:cNvPr id="3" name="Content Placeholder 2"/>
          <p:cNvSpPr>
            <a:spLocks noGrp="1"/>
          </p:cNvSpPr>
          <p:nvPr>
            <p:ph idx="1"/>
          </p:nvPr>
        </p:nvSpPr>
        <p:spPr/>
        <p:txBody>
          <a:bodyPr/>
          <a:lstStyle/>
          <a:p>
            <a:r>
              <a:rPr lang="en-GB" dirty="0"/>
              <a:t>This problem affected one of our customers shortly after a release, but was not observed directly after that release</a:t>
            </a:r>
          </a:p>
          <a:p>
            <a:endParaRPr lang="en-GB" dirty="0"/>
          </a:p>
          <a:p>
            <a:r>
              <a:rPr lang="en-GB" dirty="0"/>
              <a:t>Most users were able to open the iMeta SSI client without issue, but some were not</a:t>
            </a:r>
          </a:p>
          <a:p>
            <a:endParaRPr lang="en-GB" dirty="0"/>
          </a:p>
          <a:p>
            <a:r>
              <a:rPr lang="en-GB" dirty="0"/>
              <a:t>For the users who could not open the client, they were shown a message stating that they did not have permission to login</a:t>
            </a:r>
          </a:p>
          <a:p>
            <a:endParaRPr lang="en-GB" dirty="0"/>
          </a:p>
        </p:txBody>
      </p:sp>
    </p:spTree>
    <p:extLst>
      <p:ext uri="{BB962C8B-B14F-4D97-AF65-F5344CB8AC3E}">
        <p14:creationId xmlns:p14="http://schemas.microsoft.com/office/powerpoint/2010/main" val="17047776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Client login issue – the investigation</a:t>
            </a:r>
          </a:p>
        </p:txBody>
      </p:sp>
      <p:sp>
        <p:nvSpPr>
          <p:cNvPr id="3" name="Content Placeholder 2"/>
          <p:cNvSpPr>
            <a:spLocks noGrp="1"/>
          </p:cNvSpPr>
          <p:nvPr>
            <p:ph idx="1"/>
          </p:nvPr>
        </p:nvSpPr>
        <p:spPr/>
        <p:txBody>
          <a:bodyPr/>
          <a:lstStyle/>
          <a:p>
            <a:r>
              <a:rPr lang="en-GB" dirty="0"/>
              <a:t>As a result of the error message that was shown, the investigation started out by trying to establish what happened in the AD call when the affected users attempted to log in</a:t>
            </a:r>
          </a:p>
          <a:p>
            <a:endParaRPr lang="en-GB" dirty="0"/>
          </a:p>
          <a:p>
            <a:r>
              <a:rPr lang="en-GB" dirty="0"/>
              <a:t>By default, iMeta SSI does not log session data, because it is so verbose</a:t>
            </a:r>
          </a:p>
          <a:p>
            <a:endParaRPr lang="en-GB" dirty="0"/>
          </a:p>
          <a:p>
            <a:r>
              <a:rPr lang="en-GB" dirty="0"/>
              <a:t>However, this can be switched on very easily. The customer was asked to do the following:</a:t>
            </a:r>
          </a:p>
        </p:txBody>
      </p:sp>
    </p:spTree>
    <p:extLst>
      <p:ext uri="{BB962C8B-B14F-4D97-AF65-F5344CB8AC3E}">
        <p14:creationId xmlns:p14="http://schemas.microsoft.com/office/powerpoint/2010/main" val="12112512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7442" y="1274054"/>
            <a:ext cx="8718698" cy="5956085"/>
          </a:xfrm>
        </p:spPr>
        <p:txBody>
          <a:bodyPr>
            <a:noAutofit/>
          </a:bodyPr>
          <a:lstStyle/>
          <a:p>
            <a:pPr marL="0" indent="0">
              <a:buNone/>
            </a:pPr>
            <a:r>
              <a:rPr lang="en-GB" sz="1000" dirty="0"/>
              <a:t>Open the </a:t>
            </a:r>
            <a:r>
              <a:rPr lang="en-GB" sz="1000" dirty="0" err="1"/>
              <a:t>web.config</a:t>
            </a:r>
            <a:r>
              <a:rPr lang="en-GB" sz="1000" dirty="0"/>
              <a:t> file that belongs to the web services (C:\Program Files\Assassin\Services\</a:t>
            </a:r>
            <a:r>
              <a:rPr lang="en-GB" sz="1000" dirty="0" err="1"/>
              <a:t>WebServices</a:t>
            </a:r>
            <a:r>
              <a:rPr lang="en-GB" sz="1000" dirty="0"/>
              <a:t> by default) and locate the log4net configuration. In the </a:t>
            </a:r>
            <a:r>
              <a:rPr lang="en-GB" sz="1000" dirty="0" err="1"/>
              <a:t>appender</a:t>
            </a:r>
            <a:r>
              <a:rPr lang="en-GB" sz="1000" dirty="0"/>
              <a:t> called </a:t>
            </a:r>
            <a:r>
              <a:rPr lang="en-GB" sz="1000" dirty="0" err="1"/>
              <a:t>RollingLogFileAppender</a:t>
            </a:r>
            <a:r>
              <a:rPr lang="en-GB" sz="1000" dirty="0"/>
              <a:t>, you will see the following filters:</a:t>
            </a:r>
          </a:p>
          <a:p>
            <a:pPr marL="0" indent="0">
              <a:buNone/>
            </a:pPr>
            <a:endParaRPr lang="en-GB" sz="1000" dirty="0"/>
          </a:p>
          <a:p>
            <a:pPr marL="0" indent="0">
              <a:buNone/>
            </a:pPr>
            <a:r>
              <a:rPr lang="en-GB" sz="1000" dirty="0"/>
              <a:t>&lt;filter type="log4net.Filter.LoggerMatchFilter"&gt; </a:t>
            </a:r>
            <a:br>
              <a:rPr lang="en-GB" sz="1000" dirty="0"/>
            </a:br>
            <a:r>
              <a:rPr lang="en-GB" sz="1000" dirty="0"/>
              <a:t>&lt;</a:t>
            </a:r>
            <a:r>
              <a:rPr lang="en-GB" sz="1000" dirty="0" err="1"/>
              <a:t>loggerToMatch</a:t>
            </a:r>
            <a:r>
              <a:rPr lang="en-GB" sz="1000" dirty="0"/>
              <a:t> value="</a:t>
            </a:r>
            <a:r>
              <a:rPr lang="en-GB" sz="1000" dirty="0" err="1"/>
              <a:t>HttpSession</a:t>
            </a:r>
            <a:r>
              <a:rPr lang="en-GB" sz="1000" dirty="0"/>
              <a:t>"/&gt; </a:t>
            </a:r>
            <a:br>
              <a:rPr lang="en-GB" sz="1000" dirty="0"/>
            </a:br>
            <a:r>
              <a:rPr lang="en-GB" sz="1000" dirty="0"/>
              <a:t>&lt;</a:t>
            </a:r>
            <a:r>
              <a:rPr lang="en-GB" sz="1000" dirty="0" err="1"/>
              <a:t>acceptOnMatch</a:t>
            </a:r>
            <a:r>
              <a:rPr lang="en-GB" sz="1000" dirty="0"/>
              <a:t> value="false"/&gt; </a:t>
            </a:r>
            <a:br>
              <a:rPr lang="en-GB" sz="1000" dirty="0"/>
            </a:br>
            <a:r>
              <a:rPr lang="en-GB" sz="1000" dirty="0"/>
              <a:t>&lt;/filter&gt; </a:t>
            </a:r>
            <a:br>
              <a:rPr lang="en-GB" sz="1000" dirty="0"/>
            </a:br>
            <a:r>
              <a:rPr lang="en-GB" sz="1000" dirty="0"/>
              <a:t>&lt;filter type="log4net.Filter.LoggerMatchFilter"&gt; </a:t>
            </a:r>
            <a:br>
              <a:rPr lang="en-GB" sz="1000" dirty="0"/>
            </a:br>
            <a:r>
              <a:rPr lang="en-GB" sz="1000" dirty="0"/>
              <a:t>&lt;</a:t>
            </a:r>
            <a:r>
              <a:rPr lang="en-GB" sz="1000" dirty="0" err="1"/>
              <a:t>loggerToMatch</a:t>
            </a:r>
            <a:r>
              <a:rPr lang="en-GB" sz="1000" dirty="0"/>
              <a:t> value="Session"/&gt; </a:t>
            </a:r>
            <a:br>
              <a:rPr lang="en-GB" sz="1000" dirty="0"/>
            </a:br>
            <a:r>
              <a:rPr lang="en-GB" sz="1000" dirty="0"/>
              <a:t>&lt;</a:t>
            </a:r>
            <a:r>
              <a:rPr lang="en-GB" sz="1000" dirty="0" err="1"/>
              <a:t>acceptOnMatch</a:t>
            </a:r>
            <a:r>
              <a:rPr lang="en-GB" sz="1000" dirty="0"/>
              <a:t> value="false"/&gt; </a:t>
            </a:r>
            <a:br>
              <a:rPr lang="en-GB" sz="1000" dirty="0"/>
            </a:br>
            <a:r>
              <a:rPr lang="en-GB" sz="1000" dirty="0"/>
              <a:t>&lt;/filter&gt;</a:t>
            </a:r>
            <a:br>
              <a:rPr lang="en-GB" sz="1000" dirty="0"/>
            </a:br>
            <a:br>
              <a:rPr lang="en-GB" sz="1000" dirty="0"/>
            </a:br>
            <a:r>
              <a:rPr lang="en-GB" sz="1000" dirty="0"/>
              <a:t>Comment these out:</a:t>
            </a:r>
            <a:br>
              <a:rPr lang="en-GB" sz="1000" dirty="0"/>
            </a:br>
            <a:br>
              <a:rPr lang="en-GB" sz="1000" dirty="0"/>
            </a:br>
            <a:r>
              <a:rPr lang="en-GB" sz="1000" dirty="0"/>
              <a:t>&lt;!--&lt;filter type="log4net.Filter.LoggerMatchFilter"&gt; </a:t>
            </a:r>
            <a:br>
              <a:rPr lang="en-GB" sz="1000" dirty="0"/>
            </a:br>
            <a:r>
              <a:rPr lang="en-GB" sz="1000" dirty="0"/>
              <a:t>&lt;</a:t>
            </a:r>
            <a:r>
              <a:rPr lang="en-GB" sz="1000" dirty="0" err="1"/>
              <a:t>loggerToMatch</a:t>
            </a:r>
            <a:r>
              <a:rPr lang="en-GB" sz="1000" dirty="0"/>
              <a:t> value="</a:t>
            </a:r>
            <a:r>
              <a:rPr lang="en-GB" sz="1000" dirty="0" err="1"/>
              <a:t>HttpSession</a:t>
            </a:r>
            <a:r>
              <a:rPr lang="en-GB" sz="1000" dirty="0"/>
              <a:t>"/&gt; </a:t>
            </a:r>
            <a:br>
              <a:rPr lang="en-GB" sz="1000" dirty="0"/>
            </a:br>
            <a:r>
              <a:rPr lang="en-GB" sz="1000" dirty="0"/>
              <a:t>&lt;</a:t>
            </a:r>
            <a:r>
              <a:rPr lang="en-GB" sz="1000" dirty="0" err="1"/>
              <a:t>acceptOnMatch</a:t>
            </a:r>
            <a:r>
              <a:rPr lang="en-GB" sz="1000" dirty="0"/>
              <a:t> value="false"/&gt; </a:t>
            </a:r>
            <a:br>
              <a:rPr lang="en-GB" sz="1000" dirty="0"/>
            </a:br>
            <a:r>
              <a:rPr lang="en-GB" sz="1000" dirty="0"/>
              <a:t>&lt;/filter&gt; </a:t>
            </a:r>
            <a:br>
              <a:rPr lang="en-GB" sz="1000" dirty="0"/>
            </a:br>
            <a:r>
              <a:rPr lang="en-GB" sz="1000" dirty="0"/>
              <a:t>&lt;filter type="log4net.Filter.LoggerMatchFilter"&gt; </a:t>
            </a:r>
            <a:br>
              <a:rPr lang="en-GB" sz="1000" dirty="0"/>
            </a:br>
            <a:r>
              <a:rPr lang="en-GB" sz="1000" dirty="0"/>
              <a:t>&lt;</a:t>
            </a:r>
            <a:r>
              <a:rPr lang="en-GB" sz="1000" dirty="0" err="1"/>
              <a:t>loggerToMatch</a:t>
            </a:r>
            <a:r>
              <a:rPr lang="en-GB" sz="1000" dirty="0"/>
              <a:t> value="Session"/&gt; </a:t>
            </a:r>
            <a:br>
              <a:rPr lang="en-GB" sz="1000" dirty="0"/>
            </a:br>
            <a:r>
              <a:rPr lang="en-GB" sz="1000" dirty="0"/>
              <a:t>&lt;</a:t>
            </a:r>
            <a:r>
              <a:rPr lang="en-GB" sz="1000" dirty="0" err="1"/>
              <a:t>acceptOnMatch</a:t>
            </a:r>
            <a:r>
              <a:rPr lang="en-GB" sz="1000" dirty="0"/>
              <a:t> value="false"/&gt; </a:t>
            </a:r>
            <a:br>
              <a:rPr lang="en-GB" sz="1000" dirty="0"/>
            </a:br>
            <a:r>
              <a:rPr lang="en-GB" sz="1000" dirty="0"/>
              <a:t>&lt;/filter&gt;--&gt;</a:t>
            </a:r>
            <a:br>
              <a:rPr lang="en-GB" sz="1000" dirty="0"/>
            </a:br>
            <a:br>
              <a:rPr lang="en-GB" sz="1000" dirty="0"/>
            </a:br>
            <a:r>
              <a:rPr lang="en-GB" sz="1000" dirty="0"/>
              <a:t>and save the file. You then need to run </a:t>
            </a:r>
            <a:r>
              <a:rPr lang="en-GB" sz="1000" dirty="0" err="1"/>
              <a:t>iisreset</a:t>
            </a:r>
            <a:r>
              <a:rPr lang="en-GB" sz="1000" dirty="0"/>
              <a:t> to restart IIS. </a:t>
            </a:r>
            <a:br>
              <a:rPr lang="en-GB" sz="1000" dirty="0"/>
            </a:br>
            <a:br>
              <a:rPr lang="en-GB" sz="1000" dirty="0"/>
            </a:br>
            <a:r>
              <a:rPr lang="en-GB" sz="1000" dirty="0"/>
              <a:t>You will then see new logging in the web service log files covering the request to AD and the response. It will look something like this:</a:t>
            </a:r>
            <a:br>
              <a:rPr lang="en-GB" sz="1000" dirty="0"/>
            </a:br>
            <a:br>
              <a:rPr lang="en-GB" sz="1000" dirty="0"/>
            </a:br>
            <a:r>
              <a:rPr lang="en-GB" sz="1000" dirty="0"/>
              <a:t>2016-07-27 15:44:40,867 [8] [(null)] [(null)] DEBUG Session - Found LDAP Path LDAP://DC=DEV,DC=imeta,DC=co,DC=uk for Domain DEV </a:t>
            </a:r>
            <a:br>
              <a:rPr lang="en-GB" sz="1000" dirty="0"/>
            </a:br>
            <a:r>
              <a:rPr lang="en-GB" sz="1000" dirty="0"/>
              <a:t>2016-07-27 15:44:40,867 [8] [(null)] [(null)] DEBUG Session - Performing Active Directory Search for user:'Admin1' on </a:t>
            </a:r>
            <a:r>
              <a:rPr lang="en-GB" sz="1000" dirty="0" err="1"/>
              <a:t>domain:'DEV</a:t>
            </a:r>
            <a:r>
              <a:rPr lang="en-GB" sz="1000" dirty="0"/>
              <a:t>' using filter:'(&amp;(</a:t>
            </a:r>
            <a:r>
              <a:rPr lang="en-GB" sz="1000" dirty="0" err="1"/>
              <a:t>objectClass</a:t>
            </a:r>
            <a:r>
              <a:rPr lang="en-GB" sz="1000" dirty="0"/>
              <a:t>=user)(</a:t>
            </a:r>
            <a:r>
              <a:rPr lang="en-GB" sz="1000" dirty="0" err="1"/>
              <a:t>objectCategory</a:t>
            </a:r>
            <a:r>
              <a:rPr lang="en-GB" sz="1000" dirty="0"/>
              <a:t>=user)(</a:t>
            </a:r>
            <a:r>
              <a:rPr lang="en-GB" sz="1000" dirty="0" err="1"/>
              <a:t>samaccountname</a:t>
            </a:r>
            <a:r>
              <a:rPr lang="en-GB" sz="1000" dirty="0"/>
              <a:t>=HSBCAdmin1))' </a:t>
            </a:r>
            <a:br>
              <a:rPr lang="en-GB" sz="1000" dirty="0"/>
            </a:br>
            <a:r>
              <a:rPr lang="en-GB" sz="1000" dirty="0"/>
              <a:t>2016-07-27 15:44:41,273 [8] [(null)] [(null)] DEBUG Session - Found user </a:t>
            </a:r>
            <a:br>
              <a:rPr lang="en-GB" sz="1000" dirty="0"/>
            </a:br>
            <a:r>
              <a:rPr lang="en-GB" sz="1000" dirty="0"/>
              <a:t>2016-07-27 15:44:41,305 [8] [(null)] [(null)] DEBUG Session - Users account status is 66048 </a:t>
            </a:r>
            <a:br>
              <a:rPr lang="en-GB" sz="1000" dirty="0"/>
            </a:br>
            <a:r>
              <a:rPr lang="en-GB" sz="1000" dirty="0"/>
              <a:t>2016-07-27 15:44:41,305 [8] [(null)] [(null)] DEBUG Session - Users has membership of group CN=GB-</a:t>
            </a:r>
            <a:r>
              <a:rPr lang="en-GB" sz="1000" dirty="0" err="1"/>
              <a:t>AssassinProdAdmin</a:t>
            </a:r>
            <a:r>
              <a:rPr lang="en-GB" sz="1000" dirty="0"/>
              <a:t>-S-D,OU=</a:t>
            </a:r>
            <a:r>
              <a:rPr lang="en-GB" sz="1000" dirty="0" err="1"/>
              <a:t>Assassin,OU</a:t>
            </a:r>
            <a:r>
              <a:rPr lang="en-GB" sz="1000" dirty="0"/>
              <a:t>=</a:t>
            </a:r>
            <a:r>
              <a:rPr lang="en-GB" sz="1000" dirty="0" err="1"/>
              <a:t>Users,OU</a:t>
            </a:r>
            <a:r>
              <a:rPr lang="en-GB" sz="1000" dirty="0"/>
              <a:t>=DEV,DC=DEV,DC=</a:t>
            </a:r>
            <a:r>
              <a:rPr lang="en-GB" sz="1000" dirty="0" err="1"/>
              <a:t>imeta,DC</a:t>
            </a:r>
            <a:r>
              <a:rPr lang="en-GB" sz="1000" dirty="0"/>
              <a:t>=</a:t>
            </a:r>
            <a:r>
              <a:rPr lang="en-GB" sz="1000" dirty="0" err="1"/>
              <a:t>co,DC</a:t>
            </a:r>
            <a:r>
              <a:rPr lang="en-GB" sz="1000" dirty="0"/>
              <a:t>=</a:t>
            </a:r>
            <a:r>
              <a:rPr lang="en-GB" sz="1000" dirty="0" err="1"/>
              <a:t>uk</a:t>
            </a:r>
            <a:r>
              <a:rPr lang="en-GB" sz="1000" dirty="0"/>
              <a:t> </a:t>
            </a:r>
            <a:br>
              <a:rPr lang="en-GB" sz="1000" dirty="0"/>
            </a:br>
            <a:r>
              <a:rPr lang="en-GB" sz="1000" dirty="0"/>
              <a:t>2016-07-27 15:44:41,945 [8] [(null)] [(null)] DEBUG Session - User is a member of allowed group 'GB-</a:t>
            </a:r>
            <a:r>
              <a:rPr lang="en-GB" sz="1000" dirty="0" err="1"/>
              <a:t>AssassinProdAdmin</a:t>
            </a:r>
            <a:r>
              <a:rPr lang="en-GB" sz="1000" dirty="0"/>
              <a:t>-S-D' </a:t>
            </a:r>
            <a:br>
              <a:rPr lang="en-GB" sz="1000" dirty="0"/>
            </a:br>
            <a:r>
              <a:rPr lang="en-GB" sz="1000" dirty="0"/>
              <a:t>2016-07-27 15:44:41,945 [8] [(null)] [(null)] DEBUG Session - User has already had group 'GB-</a:t>
            </a:r>
            <a:r>
              <a:rPr lang="en-GB" sz="1000" dirty="0" err="1"/>
              <a:t>AssassinProdAdmin</a:t>
            </a:r>
            <a:r>
              <a:rPr lang="en-GB" sz="1000" dirty="0"/>
              <a:t>-S-D' added to the database</a:t>
            </a:r>
            <a:br>
              <a:rPr lang="en-GB" sz="1000" dirty="0"/>
            </a:br>
            <a:br>
              <a:rPr lang="en-GB" sz="1000" dirty="0"/>
            </a:br>
            <a:r>
              <a:rPr lang="en-GB" sz="1000" dirty="0"/>
              <a:t>I have logged in as a user called Admin1 who belongs to our DEV domain. This user is a member of a single AD group called GB-</a:t>
            </a:r>
            <a:r>
              <a:rPr lang="en-GB" sz="1000" dirty="0" err="1"/>
              <a:t>AssassinProdAdmin</a:t>
            </a:r>
            <a:r>
              <a:rPr lang="en-GB" sz="1000" dirty="0"/>
              <a:t>-S-D. </a:t>
            </a:r>
          </a:p>
          <a:p>
            <a:endParaRPr lang="en-GB" sz="1000" dirty="0"/>
          </a:p>
        </p:txBody>
      </p:sp>
    </p:spTree>
    <p:extLst>
      <p:ext uri="{BB962C8B-B14F-4D97-AF65-F5344CB8AC3E}">
        <p14:creationId xmlns:p14="http://schemas.microsoft.com/office/powerpoint/2010/main" val="70218085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Client login issue – the investigation</a:t>
            </a:r>
          </a:p>
        </p:txBody>
      </p:sp>
      <p:sp>
        <p:nvSpPr>
          <p:cNvPr id="3" name="Content Placeholder 2"/>
          <p:cNvSpPr>
            <a:spLocks noGrp="1"/>
          </p:cNvSpPr>
          <p:nvPr>
            <p:ph idx="1"/>
          </p:nvPr>
        </p:nvSpPr>
        <p:spPr/>
        <p:txBody>
          <a:bodyPr>
            <a:normAutofit fontScale="92500" lnSpcReduction="20000"/>
          </a:bodyPr>
          <a:lstStyle/>
          <a:p>
            <a:r>
              <a:rPr lang="en-GB" dirty="0"/>
              <a:t>We were expecting this to show that the users in question were not in AD groups that provided them with iMeta SSI login permission</a:t>
            </a:r>
          </a:p>
          <a:p>
            <a:endParaRPr lang="en-GB" dirty="0"/>
          </a:p>
          <a:p>
            <a:r>
              <a:rPr lang="en-GB" dirty="0"/>
              <a:t>However, despite switching on the new logging and seeing good logins, a search through the logs for a username belonging to a user who was not able to log in returned no results - it was as if the user was not being served by any of the expected servers</a:t>
            </a:r>
          </a:p>
          <a:p>
            <a:endParaRPr lang="en-GB" dirty="0"/>
          </a:p>
          <a:p>
            <a:r>
              <a:rPr lang="en-GB" dirty="0"/>
              <a:t>At this point, the customer was asked to look at load balancer </a:t>
            </a:r>
            <a:r>
              <a:rPr lang="en-GB" dirty="0" err="1"/>
              <a:t>config</a:t>
            </a:r>
            <a:r>
              <a:rPr lang="en-GB" dirty="0"/>
              <a:t>, to establish if there was another server coming into play</a:t>
            </a:r>
          </a:p>
          <a:p>
            <a:endParaRPr lang="en-GB" dirty="0"/>
          </a:p>
        </p:txBody>
      </p:sp>
    </p:spTree>
    <p:extLst>
      <p:ext uri="{BB962C8B-B14F-4D97-AF65-F5344CB8AC3E}">
        <p14:creationId xmlns:p14="http://schemas.microsoft.com/office/powerpoint/2010/main" val="6581851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Client login issue – the investigation</a:t>
            </a:r>
          </a:p>
        </p:txBody>
      </p:sp>
      <p:sp>
        <p:nvSpPr>
          <p:cNvPr id="3" name="Content Placeholder 2"/>
          <p:cNvSpPr>
            <a:spLocks noGrp="1"/>
          </p:cNvSpPr>
          <p:nvPr>
            <p:ph idx="1"/>
          </p:nvPr>
        </p:nvSpPr>
        <p:spPr>
          <a:xfrm>
            <a:off x="693044" y="2225029"/>
            <a:ext cx="8694539" cy="4813723"/>
          </a:xfrm>
        </p:spPr>
        <p:txBody>
          <a:bodyPr>
            <a:normAutofit fontScale="70000" lnSpcReduction="20000"/>
          </a:bodyPr>
          <a:lstStyle/>
          <a:p>
            <a:r>
              <a:rPr lang="en-GB" dirty="0"/>
              <a:t>At the same time, iMeta observed the following in one of the log files:</a:t>
            </a:r>
          </a:p>
          <a:p>
            <a:endParaRPr lang="en-GB" dirty="0"/>
          </a:p>
          <a:p>
            <a:pPr marL="0" indent="0">
              <a:buNone/>
            </a:pPr>
            <a:r>
              <a:rPr lang="en-GB" dirty="0"/>
              <a:t>2016-08-01 16:50:49,604 [8] [guest] [19] DEBUG </a:t>
            </a:r>
            <a:r>
              <a:rPr lang="en-GB" dirty="0" err="1"/>
              <a:t>com.iMeta.Assassin.Server.Util.LoggingSoapExtension</a:t>
            </a:r>
            <a:r>
              <a:rPr lang="en-GB" dirty="0"/>
              <a:t> - Begin </a:t>
            </a:r>
            <a:r>
              <a:rPr lang="en-GB" dirty="0" err="1"/>
              <a:t>Webservice</a:t>
            </a:r>
            <a:r>
              <a:rPr lang="en-GB" dirty="0"/>
              <a:t> call for method Logon</a:t>
            </a:r>
          </a:p>
          <a:p>
            <a:endParaRPr lang="en-GB" dirty="0"/>
          </a:p>
          <a:p>
            <a:r>
              <a:rPr lang="en-GB" dirty="0"/>
              <a:t>The problem here is that the username that would normally be logged was being shown to be 'guest' in the web service logs, which was not at all normal</a:t>
            </a:r>
          </a:p>
          <a:p>
            <a:endParaRPr lang="en-GB" dirty="0"/>
          </a:p>
          <a:p>
            <a:r>
              <a:rPr lang="en-GB" dirty="0"/>
              <a:t>In the web service logs, the section after the thread id (2016-08-01 16:50:49,604 [8] </a:t>
            </a:r>
            <a:r>
              <a:rPr lang="en-GB" b="1" dirty="0"/>
              <a:t>[guest]</a:t>
            </a:r>
            <a:r>
              <a:rPr lang="en-GB" dirty="0"/>
              <a:t> [19]) should contain either the username of the user responsible, or null (which indicates the event was not directly triggered by a user - a cache expiry for example, of that we are in the process of establishing who the user is - guest is neither of these)</a:t>
            </a:r>
          </a:p>
          <a:p>
            <a:endParaRPr lang="en-GB" dirty="0"/>
          </a:p>
          <a:p>
            <a:r>
              <a:rPr lang="en-GB" dirty="0"/>
              <a:t>This was the answer to the problem</a:t>
            </a:r>
          </a:p>
          <a:p>
            <a:endParaRPr lang="en-GB" dirty="0"/>
          </a:p>
        </p:txBody>
      </p:sp>
    </p:spTree>
    <p:extLst>
      <p:ext uri="{BB962C8B-B14F-4D97-AF65-F5344CB8AC3E}">
        <p14:creationId xmlns:p14="http://schemas.microsoft.com/office/powerpoint/2010/main" val="100035442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Client login issue – the solution</a:t>
            </a:r>
          </a:p>
        </p:txBody>
      </p:sp>
      <p:sp>
        <p:nvSpPr>
          <p:cNvPr id="3" name="Content Placeholder 2"/>
          <p:cNvSpPr>
            <a:spLocks noGrp="1"/>
          </p:cNvSpPr>
          <p:nvPr>
            <p:ph idx="1"/>
          </p:nvPr>
        </p:nvSpPr>
        <p:spPr>
          <a:xfrm>
            <a:off x="693044" y="2225029"/>
            <a:ext cx="8694539" cy="4813723"/>
          </a:xfrm>
        </p:spPr>
        <p:txBody>
          <a:bodyPr>
            <a:normAutofit fontScale="70000" lnSpcReduction="20000"/>
          </a:bodyPr>
          <a:lstStyle/>
          <a:p>
            <a:r>
              <a:rPr lang="en-GB" dirty="0"/>
              <a:t>The problem was found to be an IIS </a:t>
            </a:r>
            <a:r>
              <a:rPr lang="en-GB" dirty="0" err="1"/>
              <a:t>mis</a:t>
            </a:r>
            <a:r>
              <a:rPr lang="en-GB" dirty="0"/>
              <a:t>-configuration on one of two load balanced servers</a:t>
            </a:r>
          </a:p>
          <a:p>
            <a:endParaRPr lang="en-GB" dirty="0"/>
          </a:p>
          <a:p>
            <a:r>
              <a:rPr lang="en-GB" dirty="0"/>
              <a:t>One server was configured to allow anonymous authentication on the Assassin virtual directory</a:t>
            </a:r>
          </a:p>
          <a:p>
            <a:endParaRPr lang="en-GB" dirty="0"/>
          </a:p>
          <a:p>
            <a:r>
              <a:rPr lang="en-GB" dirty="0"/>
              <a:t>Within the IIS configuration, you are likely to see a website called 'Default Web Site', under which you will see a virtual directory called 'Assassin'</a:t>
            </a:r>
          </a:p>
          <a:p>
            <a:endParaRPr lang="en-GB" dirty="0"/>
          </a:p>
          <a:p>
            <a:r>
              <a:rPr lang="en-GB" dirty="0"/>
              <a:t>On the default website, in the authentication section, 'anonymous authentication' should be enabled and all other options should be disabled</a:t>
            </a:r>
          </a:p>
          <a:p>
            <a:r>
              <a:rPr lang="en-GB" dirty="0"/>
              <a:t> </a:t>
            </a:r>
          </a:p>
          <a:p>
            <a:r>
              <a:rPr lang="en-GB" dirty="0"/>
              <a:t>However, one level down, on the 'Assassin' virtual directory, the authentications options should show 'windows authentication' enabled and all other options disabled</a:t>
            </a:r>
          </a:p>
          <a:p>
            <a:endParaRPr lang="en-GB" dirty="0"/>
          </a:p>
          <a:p>
            <a:r>
              <a:rPr lang="en-GB" dirty="0"/>
              <a:t>When the setting was changed as per the above, all users were able to access the iMeta SSI client as expected</a:t>
            </a:r>
          </a:p>
          <a:p>
            <a:endParaRPr lang="en-GB" dirty="0"/>
          </a:p>
        </p:txBody>
      </p:sp>
    </p:spTree>
    <p:extLst>
      <p:ext uri="{BB962C8B-B14F-4D97-AF65-F5344CB8AC3E}">
        <p14:creationId xmlns:p14="http://schemas.microsoft.com/office/powerpoint/2010/main" val="2371880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02607"/>
            <a:ext cx="7886700" cy="997668"/>
          </a:xfrm>
        </p:spPr>
        <p:txBody>
          <a:bodyPr/>
          <a:lstStyle/>
          <a:p>
            <a:r>
              <a:rPr lang="en-GB" dirty="0"/>
              <a:t>Object Change State</a:t>
            </a:r>
          </a:p>
        </p:txBody>
      </p:sp>
      <p:sp>
        <p:nvSpPr>
          <p:cNvPr id="3" name="Content Placeholder 2"/>
          <p:cNvSpPr>
            <a:spLocks noGrp="1"/>
          </p:cNvSpPr>
          <p:nvPr>
            <p:ph idx="1"/>
          </p:nvPr>
        </p:nvSpPr>
        <p:spPr>
          <a:xfrm>
            <a:off x="1096962" y="2369347"/>
            <a:ext cx="7886700" cy="4570183"/>
          </a:xfrm>
        </p:spPr>
        <p:txBody>
          <a:bodyPr>
            <a:normAutofit/>
          </a:bodyPr>
          <a:lstStyle/>
          <a:p>
            <a:pPr>
              <a:lnSpc>
                <a:spcPct val="150000"/>
              </a:lnSpc>
            </a:pPr>
            <a:r>
              <a:rPr lang="en-GB" sz="1800" dirty="0"/>
              <a:t>iMeta SSI has the concept of states and a series of state transition rules</a:t>
            </a:r>
          </a:p>
          <a:p>
            <a:pPr>
              <a:lnSpc>
                <a:spcPct val="150000"/>
              </a:lnSpc>
            </a:pPr>
            <a:r>
              <a:rPr lang="en-GB" sz="1800" dirty="0"/>
              <a:t>The following states are present in iMeta SSI:</a:t>
            </a:r>
          </a:p>
          <a:p>
            <a:pPr lvl="1">
              <a:lnSpc>
                <a:spcPct val="150000"/>
              </a:lnSpc>
            </a:pPr>
            <a:r>
              <a:rPr lang="en-GB" sz="1400" b="1" dirty="0"/>
              <a:t>Pending</a:t>
            </a:r>
            <a:r>
              <a:rPr lang="en-GB" sz="1400" dirty="0"/>
              <a:t>: Assassin Object has be changed/created but needs approval</a:t>
            </a:r>
          </a:p>
          <a:p>
            <a:pPr lvl="1">
              <a:lnSpc>
                <a:spcPct val="150000"/>
              </a:lnSpc>
            </a:pPr>
            <a:r>
              <a:rPr lang="en-GB" sz="1400" b="1" dirty="0"/>
              <a:t>Approved</a:t>
            </a:r>
            <a:r>
              <a:rPr lang="en-GB" sz="1400" dirty="0"/>
              <a:t>: Assassin Object has been approved by a reviewer and if it is an SSI it my/may not be sent downstream</a:t>
            </a:r>
          </a:p>
          <a:p>
            <a:pPr lvl="1">
              <a:lnSpc>
                <a:spcPct val="150000"/>
              </a:lnSpc>
            </a:pPr>
            <a:r>
              <a:rPr lang="en-GB" sz="1400" b="1" dirty="0"/>
              <a:t>Draft</a:t>
            </a:r>
            <a:r>
              <a:rPr lang="en-GB" sz="1400" dirty="0"/>
              <a:t>: Assassin object has had some manual changes and these have been saved in draft</a:t>
            </a:r>
          </a:p>
          <a:p>
            <a:pPr lvl="1">
              <a:lnSpc>
                <a:spcPct val="150000"/>
              </a:lnSpc>
            </a:pPr>
            <a:r>
              <a:rPr lang="en-GB" sz="1400" b="1" dirty="0"/>
              <a:t>Invalid</a:t>
            </a:r>
            <a:r>
              <a:rPr lang="en-GB" sz="1400" dirty="0"/>
              <a:t>: Assassin object has failed Assassin validation</a:t>
            </a:r>
          </a:p>
          <a:p>
            <a:pPr lvl="1">
              <a:lnSpc>
                <a:spcPct val="150000"/>
              </a:lnSpc>
            </a:pPr>
            <a:r>
              <a:rPr lang="en-GB" sz="1400" b="1" dirty="0"/>
              <a:t>PendingParentApproval</a:t>
            </a:r>
            <a:r>
              <a:rPr lang="en-GB" sz="1400" dirty="0"/>
              <a:t>: Parent object is not in the approved state but the object has been approved</a:t>
            </a:r>
          </a:p>
          <a:p>
            <a:pPr lvl="1">
              <a:lnSpc>
                <a:spcPct val="150000"/>
              </a:lnSpc>
            </a:pPr>
            <a:r>
              <a:rPr lang="en-GB" sz="1400" b="1" dirty="0"/>
              <a:t>Rejected</a:t>
            </a:r>
            <a:r>
              <a:rPr lang="en-GB" sz="1400" dirty="0"/>
              <a:t>: Assassin object was rejected by a reviewer</a:t>
            </a:r>
          </a:p>
          <a:p>
            <a:pPr lvl="1">
              <a:lnSpc>
                <a:spcPct val="150000"/>
              </a:lnSpc>
            </a:pPr>
            <a:r>
              <a:rPr lang="en-GB" sz="1400" b="1" dirty="0"/>
              <a:t>Closed</a:t>
            </a:r>
            <a:r>
              <a:rPr lang="en-GB" sz="1400" dirty="0"/>
              <a:t>: Assassin object has been closed</a:t>
            </a:r>
          </a:p>
          <a:p>
            <a:pPr lvl="1">
              <a:lnSpc>
                <a:spcPct val="150000"/>
              </a:lnSpc>
            </a:pPr>
            <a:r>
              <a:rPr lang="en-GB" sz="1400" b="1" dirty="0"/>
              <a:t>Editing</a:t>
            </a:r>
            <a:r>
              <a:rPr lang="en-GB" sz="1400" dirty="0"/>
              <a:t>: Assassin object is currently being edited</a:t>
            </a:r>
          </a:p>
          <a:p>
            <a:pPr lvl="1">
              <a:lnSpc>
                <a:spcPct val="150000"/>
              </a:lnSpc>
            </a:pPr>
            <a:r>
              <a:rPr lang="en-GB" sz="1400" b="1" dirty="0"/>
              <a:t>Reviewing</a:t>
            </a:r>
            <a:r>
              <a:rPr lang="en-GB" sz="1400" dirty="0"/>
              <a:t>: Assassin object is currently being reviewed by another user</a:t>
            </a:r>
          </a:p>
          <a:p>
            <a:pPr lvl="1">
              <a:lnSpc>
                <a:spcPct val="150000"/>
              </a:lnSpc>
            </a:pPr>
            <a:endParaRPr lang="en-GB" sz="1400" dirty="0"/>
          </a:p>
          <a:p>
            <a:endParaRPr lang="en-GB" dirty="0"/>
          </a:p>
        </p:txBody>
      </p:sp>
    </p:spTree>
    <p:extLst>
      <p:ext uri="{BB962C8B-B14F-4D97-AF65-F5344CB8AC3E}">
        <p14:creationId xmlns:p14="http://schemas.microsoft.com/office/powerpoint/2010/main" val="137902227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Client login issue – the conclusion</a:t>
            </a:r>
          </a:p>
        </p:txBody>
      </p:sp>
      <p:sp>
        <p:nvSpPr>
          <p:cNvPr id="3" name="Content Placeholder 2"/>
          <p:cNvSpPr>
            <a:spLocks noGrp="1"/>
          </p:cNvSpPr>
          <p:nvPr>
            <p:ph idx="1"/>
          </p:nvPr>
        </p:nvSpPr>
        <p:spPr>
          <a:xfrm>
            <a:off x="693044" y="2225029"/>
            <a:ext cx="8694539" cy="4834989"/>
          </a:xfrm>
        </p:spPr>
        <p:txBody>
          <a:bodyPr>
            <a:normAutofit fontScale="92500" lnSpcReduction="20000"/>
          </a:bodyPr>
          <a:lstStyle/>
          <a:p>
            <a:r>
              <a:rPr lang="en-GB" dirty="0"/>
              <a:t>Often when we see any intermittent issues in iMeta SSI that are manifesting in the client, this is usually because there is a problem with one server in a load balanced farm</a:t>
            </a:r>
          </a:p>
          <a:p>
            <a:endParaRPr lang="en-GB" dirty="0"/>
          </a:p>
          <a:p>
            <a:r>
              <a:rPr lang="en-GB" dirty="0"/>
              <a:t>If the problem is being caused by a functional issue, we would expect it to always happen, since the same code would have been deployed to each node in the cluster</a:t>
            </a:r>
          </a:p>
          <a:p>
            <a:endParaRPr lang="en-GB" dirty="0"/>
          </a:p>
          <a:p>
            <a:r>
              <a:rPr lang="en-GB" dirty="0"/>
              <a:t>If the issue was with an external resource, such as AD, we would expect to see clear errors in the iMeta SSI logs</a:t>
            </a:r>
          </a:p>
          <a:p>
            <a:endParaRPr lang="en-GB" dirty="0"/>
          </a:p>
          <a:p>
            <a:r>
              <a:rPr lang="en-GB" dirty="0"/>
              <a:t>If we see neither of these, and the problem ‘comes and goes', we should start by looking at the application servers and verity the configuration</a:t>
            </a:r>
          </a:p>
        </p:txBody>
      </p:sp>
    </p:spTree>
    <p:extLst>
      <p:ext uri="{BB962C8B-B14F-4D97-AF65-F5344CB8AC3E}">
        <p14:creationId xmlns:p14="http://schemas.microsoft.com/office/powerpoint/2010/main" val="308645918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Workflow error</a:t>
            </a:r>
          </a:p>
        </p:txBody>
      </p:sp>
      <p:sp>
        <p:nvSpPr>
          <p:cNvPr id="3" name="Content Placeholder 2"/>
          <p:cNvSpPr>
            <a:spLocks noGrp="1"/>
          </p:cNvSpPr>
          <p:nvPr>
            <p:ph idx="1"/>
          </p:nvPr>
        </p:nvSpPr>
        <p:spPr/>
        <p:txBody>
          <a:bodyPr>
            <a:normAutofit fontScale="77500" lnSpcReduction="20000"/>
          </a:bodyPr>
          <a:lstStyle/>
          <a:p>
            <a:r>
              <a:rPr lang="en-GB" b="1" dirty="0" err="1"/>
              <a:t>System.Workflow.Activities.Rules</a:t>
            </a:r>
            <a:r>
              <a:rPr lang="en-GB" b="1" dirty="0"/>
              <a:t>. </a:t>
            </a:r>
            <a:r>
              <a:rPr lang="en-GB" b="1" dirty="0" err="1"/>
              <a:t>RuleSetValidationException</a:t>
            </a:r>
            <a:r>
              <a:rPr lang="en-GB" b="1" dirty="0"/>
              <a:t>: Unable to execute rule set "" as there are validation errors</a:t>
            </a:r>
          </a:p>
          <a:p>
            <a:endParaRPr lang="en-GB" dirty="0"/>
          </a:p>
          <a:p>
            <a:r>
              <a:rPr lang="en-GB" dirty="0"/>
              <a:t>During editing or setup of a workflow rule, it is possible to create a ruleset step that is blank</a:t>
            </a:r>
          </a:p>
          <a:p>
            <a:endParaRPr lang="en-GB" dirty="0"/>
          </a:p>
          <a:p>
            <a:r>
              <a:rPr lang="en-GB" dirty="0"/>
              <a:t>If the blank step is created and not edited, it is possible to save the workflow rule without the blank rule step validation catching the error</a:t>
            </a:r>
          </a:p>
          <a:p>
            <a:endParaRPr lang="en-GB" dirty="0"/>
          </a:p>
          <a:p>
            <a:r>
              <a:rPr lang="en-GB" dirty="0"/>
              <a:t>A blank step in a workflow rule will cause the above exception type to be thrown. The error message above indicates that it is a validation error with the workflow rule rather than the data. You would expect to see this during testing</a:t>
            </a:r>
          </a:p>
          <a:p>
            <a:endParaRPr lang="en-GB" dirty="0"/>
          </a:p>
          <a:p>
            <a:r>
              <a:rPr lang="en-GB" dirty="0"/>
              <a:t>To correct, amend or remove the blank workflow rule step</a:t>
            </a:r>
          </a:p>
          <a:p>
            <a:endParaRPr lang="en-GB" dirty="0"/>
          </a:p>
          <a:p>
            <a:endParaRPr lang="en-GB" dirty="0"/>
          </a:p>
        </p:txBody>
      </p:sp>
    </p:spTree>
    <p:extLst>
      <p:ext uri="{BB962C8B-B14F-4D97-AF65-F5344CB8AC3E}">
        <p14:creationId xmlns:p14="http://schemas.microsoft.com/office/powerpoint/2010/main" val="317069018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You are running an old version of…</a:t>
            </a:r>
          </a:p>
        </p:txBody>
      </p:sp>
      <p:sp>
        <p:nvSpPr>
          <p:cNvPr id="3" name="Content Placeholder 2"/>
          <p:cNvSpPr>
            <a:spLocks noGrp="1"/>
          </p:cNvSpPr>
          <p:nvPr>
            <p:ph idx="1"/>
          </p:nvPr>
        </p:nvSpPr>
        <p:spPr/>
        <p:txBody>
          <a:bodyPr>
            <a:normAutofit/>
          </a:bodyPr>
          <a:lstStyle/>
          <a:p>
            <a:r>
              <a:rPr lang="en-GB" sz="1800" dirty="0"/>
              <a:t>For minor iMeta SSI Server updates where the model doesn't change, it may not be necessary to redistribute the iMeta SSI Client but to continue using the existing iMeta SSI Client from the previous release</a:t>
            </a:r>
          </a:p>
          <a:p>
            <a:endParaRPr lang="en-GB" sz="1800" dirty="0"/>
          </a:p>
          <a:p>
            <a:r>
              <a:rPr lang="en-GB" sz="1800" dirty="0"/>
              <a:t>By default, if the iMeta SSI Client is not redistributed with an update, an "Invalid Client version" Message Box will appear:</a:t>
            </a:r>
          </a:p>
          <a:p>
            <a:endParaRPr lang="en-GB" sz="1800" dirty="0"/>
          </a:p>
        </p:txBody>
      </p:sp>
      <p:pic>
        <p:nvPicPr>
          <p:cNvPr id="12292" name="Picture 4" descr="InvalidClientVersionErr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728" y="4291751"/>
            <a:ext cx="711517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7196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GB" dirty="0"/>
              <a:t>The client log will contain an exception like this:</a:t>
            </a:r>
          </a:p>
          <a:p>
            <a:endParaRPr lang="en-GB" dirty="0"/>
          </a:p>
          <a:p>
            <a:pPr marL="0" indent="0">
              <a:buNone/>
            </a:pPr>
            <a:r>
              <a:rPr lang="en-US" sz="2000" dirty="0"/>
              <a:t>2013-12-07 16:32:03,736 [6] [(null)] [(null)] INFO </a:t>
            </a:r>
            <a:r>
              <a:rPr lang="en-US" sz="2000" dirty="0" err="1"/>
              <a:t>com.iMeta.Assassin.Client.Core.Controller.LogonController</a:t>
            </a:r>
            <a:r>
              <a:rPr lang="en-US" sz="2000" dirty="0"/>
              <a:t> - </a:t>
            </a:r>
            <a:r>
              <a:rPr lang="en-US" sz="2000" dirty="0" err="1"/>
              <a:t>erver</a:t>
            </a:r>
            <a:r>
              <a:rPr lang="en-US" sz="2000" dirty="0"/>
              <a:t> was unable to process request.:com.iMeta.Assassin.Common.Interface.ClientVersionException ---&gt; The current client version 'SCB 3.0.4.1 Release_20121121.3' is not valid to use it with server version SCB 3.0.4.3 Release_20130419.1</a:t>
            </a:r>
            <a:endParaRPr lang="en-GB" sz="2000" dirty="0"/>
          </a:p>
          <a:p>
            <a:endParaRPr lang="en-GB" dirty="0"/>
          </a:p>
        </p:txBody>
      </p:sp>
    </p:spTree>
    <p:extLst>
      <p:ext uri="{BB962C8B-B14F-4D97-AF65-F5344CB8AC3E}">
        <p14:creationId xmlns:p14="http://schemas.microsoft.com/office/powerpoint/2010/main" val="229497503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6962" y="1622076"/>
            <a:ext cx="7886700" cy="4905724"/>
          </a:xfrm>
        </p:spPr>
        <p:txBody>
          <a:bodyPr>
            <a:normAutofit/>
          </a:bodyPr>
          <a:lstStyle/>
          <a:p>
            <a:r>
              <a:rPr lang="en-GB" sz="1800" dirty="0"/>
              <a:t>The SERVER runtimeConfig.xml can be modified to allow iMeta SSI Clients from specific previous releases to continue to be used by adding a new component section as follows:</a:t>
            </a:r>
          </a:p>
          <a:p>
            <a:endParaRPr lang="en-GB" sz="1800" dirty="0"/>
          </a:p>
          <a:p>
            <a:pPr marL="0" indent="0">
              <a:buNone/>
            </a:pPr>
            <a:r>
              <a:rPr lang="en-GB" sz="1800" dirty="0"/>
              <a:t>  &lt;component name="</a:t>
            </a:r>
            <a:r>
              <a:rPr lang="en-GB" sz="1800" dirty="0" err="1"/>
              <a:t>ClientVersion</a:t>
            </a:r>
            <a:r>
              <a:rPr lang="en-GB" sz="1800" dirty="0"/>
              <a:t>"&gt;</a:t>
            </a:r>
          </a:p>
          <a:p>
            <a:pPr marL="0" indent="0">
              <a:buNone/>
            </a:pPr>
            <a:r>
              <a:rPr lang="en-GB" sz="1800" dirty="0"/>
              <a:t>     &lt;Versions&gt;</a:t>
            </a:r>
          </a:p>
          <a:p>
            <a:pPr marL="0" indent="0">
              <a:buNone/>
            </a:pPr>
            <a:r>
              <a:rPr lang="en-GB" sz="1800" dirty="0"/>
              <a:t>       &lt;Version&gt;SCB 3.0.4.1 Release_20121121.3&lt;/Version&gt;</a:t>
            </a:r>
          </a:p>
          <a:p>
            <a:pPr marL="0" indent="0">
              <a:buNone/>
            </a:pPr>
            <a:r>
              <a:rPr lang="en-GB" sz="1800" dirty="0"/>
              <a:t>     &lt;/Versions&gt;</a:t>
            </a:r>
          </a:p>
          <a:p>
            <a:pPr marL="0" indent="0">
              <a:buNone/>
            </a:pPr>
            <a:r>
              <a:rPr lang="en-GB" sz="1800" dirty="0"/>
              <a:t>   &lt;/component&gt;  </a:t>
            </a:r>
          </a:p>
          <a:p>
            <a:endParaRPr lang="en-GB" sz="1800" dirty="0"/>
          </a:p>
          <a:p>
            <a:r>
              <a:rPr lang="en-GB" sz="1800" dirty="0"/>
              <a:t>The version identifier string must match the version the iMeta SSI Client uses to identify itself to the Server</a:t>
            </a:r>
          </a:p>
          <a:p>
            <a:r>
              <a:rPr lang="en-GB" sz="1800" dirty="0"/>
              <a:t>This is defined in the Model component and matches the “File Version” value seen using Windows Explorer in the “Version” tab on the Properties dialog of the “com.imeta.Assassin.Model.Core.dll” in the CLIENT folder</a:t>
            </a:r>
          </a:p>
          <a:p>
            <a:endParaRPr lang="en-GB" sz="1800" dirty="0"/>
          </a:p>
        </p:txBody>
      </p:sp>
    </p:spTree>
    <p:extLst>
      <p:ext uri="{BB962C8B-B14F-4D97-AF65-F5344CB8AC3E}">
        <p14:creationId xmlns:p14="http://schemas.microsoft.com/office/powerpoint/2010/main" val="176074480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ileVers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7789" y="1468439"/>
            <a:ext cx="645795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95765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6962" y="1544021"/>
            <a:ext cx="7886700" cy="1167282"/>
          </a:xfrm>
        </p:spPr>
        <p:txBody>
          <a:bodyPr>
            <a:normAutofit/>
          </a:bodyPr>
          <a:lstStyle/>
          <a:p>
            <a:r>
              <a:rPr lang="en-GB" sz="1800" dirty="0"/>
              <a:t>Once the configuration has been added, IIS reset and the iMeta SSI </a:t>
            </a:r>
            <a:r>
              <a:rPr lang="en-GB" sz="1800" dirty="0" err="1"/>
              <a:t>ServiceHost</a:t>
            </a:r>
            <a:r>
              <a:rPr lang="en-GB" sz="1800" dirty="0"/>
              <a:t> restarted, iMeta SSI Clients at the specified version will be able to operate with the new Server</a:t>
            </a:r>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p:txBody>
      </p:sp>
      <p:pic>
        <p:nvPicPr>
          <p:cNvPr id="14338" name="Picture 2" descr="http://www.wpclipart.com/education/signs/caution_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6962" y="3579242"/>
            <a:ext cx="1891526" cy="18915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15247" y="3579242"/>
            <a:ext cx="5141656" cy="1936556"/>
          </a:xfrm>
          <a:prstGeom prst="rect">
            <a:avLst/>
          </a:prstGeom>
          <a:noFill/>
        </p:spPr>
        <p:txBody>
          <a:bodyPr wrap="square" rtlCol="0">
            <a:spAutoFit/>
          </a:bodyPr>
          <a:lstStyle/>
          <a:p>
            <a:r>
              <a:rPr lang="en-GB" sz="2000" b="1" dirty="0"/>
              <a:t>Only do this when you have been told that it is safe to do so by iMeta. </a:t>
            </a:r>
          </a:p>
          <a:p>
            <a:endParaRPr lang="en-GB" sz="2000" b="1" dirty="0"/>
          </a:p>
          <a:p>
            <a:r>
              <a:rPr lang="en-GB" sz="2000" b="1" dirty="0"/>
              <a:t>Any client changes would preclude this, as would any model changes.</a:t>
            </a:r>
          </a:p>
          <a:p>
            <a:endParaRPr lang="en-GB" dirty="0"/>
          </a:p>
        </p:txBody>
      </p:sp>
    </p:spTree>
    <p:extLst>
      <p:ext uri="{BB962C8B-B14F-4D97-AF65-F5344CB8AC3E}">
        <p14:creationId xmlns:p14="http://schemas.microsoft.com/office/powerpoint/2010/main" val="110189414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ReferenceDataNotFoundException</a:t>
            </a:r>
            <a:endParaRPr lang="en-GB" dirty="0"/>
          </a:p>
        </p:txBody>
      </p:sp>
      <p:sp>
        <p:nvSpPr>
          <p:cNvPr id="3" name="Content Placeholder 2"/>
          <p:cNvSpPr>
            <a:spLocks noGrp="1"/>
          </p:cNvSpPr>
          <p:nvPr>
            <p:ph idx="1"/>
          </p:nvPr>
        </p:nvSpPr>
        <p:spPr/>
        <p:txBody>
          <a:bodyPr>
            <a:normAutofit/>
          </a:bodyPr>
          <a:lstStyle/>
          <a:p>
            <a:pPr marL="0" indent="0">
              <a:buNone/>
            </a:pPr>
            <a:r>
              <a:rPr lang="en-US" dirty="0"/>
              <a:t>SCB refreshed a database in their UAT environment with production data and started seeing the following error in the client logs:</a:t>
            </a:r>
          </a:p>
          <a:p>
            <a:endParaRPr lang="en-GB" dirty="0"/>
          </a:p>
          <a:p>
            <a:pPr marL="0" indent="0">
              <a:buNone/>
            </a:pPr>
            <a:r>
              <a:rPr lang="en-GB" sz="2000" dirty="0" err="1"/>
              <a:t>System.ApplicationException</a:t>
            </a:r>
            <a:r>
              <a:rPr lang="en-GB" sz="2000" dirty="0"/>
              <a:t>: Client Error ---&gt; com.iMeta.Assassin.Client.Core.Util.ReferenceDataNotFoundException: Cannot find object for reference with </a:t>
            </a:r>
            <a:r>
              <a:rPr lang="en-GB" sz="2000" dirty="0" err="1"/>
              <a:t>Oid</a:t>
            </a:r>
            <a:r>
              <a:rPr lang="en-GB" sz="2000" dirty="0"/>
              <a:t> fc3b3df3-1ab4-4287-b87d-58efba703447 of type </a:t>
            </a:r>
            <a:r>
              <a:rPr lang="en-GB" sz="2000" dirty="0" err="1"/>
              <a:t>com.iMeta.Assassin.Model.Core.MarketFilterSet</a:t>
            </a:r>
            <a:r>
              <a:rPr lang="en-GB" sz="2000" dirty="0"/>
              <a:t> under object Id 00000000-0000-0000-0000-000000054cfe of type </a:t>
            </a:r>
            <a:r>
              <a:rPr lang="en-GB" sz="2000" dirty="0" err="1"/>
              <a:t>com.iMeta.Assassin.Model.Core.TradingAccount</a:t>
            </a:r>
            <a:endParaRPr lang="en-GB" sz="2000" dirty="0"/>
          </a:p>
          <a:p>
            <a:endParaRPr lang="en-GB" dirty="0"/>
          </a:p>
        </p:txBody>
      </p:sp>
    </p:spTree>
    <p:extLst>
      <p:ext uri="{BB962C8B-B14F-4D97-AF65-F5344CB8AC3E}">
        <p14:creationId xmlns:p14="http://schemas.microsoft.com/office/powerpoint/2010/main" val="17516841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ReferenceDataNotFoundException</a:t>
            </a:r>
            <a:endParaRPr lang="en-GB" dirty="0"/>
          </a:p>
        </p:txBody>
      </p:sp>
      <p:sp>
        <p:nvSpPr>
          <p:cNvPr id="3" name="Content Placeholder 2"/>
          <p:cNvSpPr>
            <a:spLocks noGrp="1"/>
          </p:cNvSpPr>
          <p:nvPr>
            <p:ph idx="1"/>
          </p:nvPr>
        </p:nvSpPr>
        <p:spPr/>
        <p:txBody>
          <a:bodyPr/>
          <a:lstStyle/>
          <a:p>
            <a:r>
              <a:rPr lang="en-GB" dirty="0"/>
              <a:t>The client isolated storage had cached data from the old database and this was in conflict with data in the new</a:t>
            </a:r>
          </a:p>
          <a:p>
            <a:endParaRPr lang="en-GB" dirty="0"/>
          </a:p>
          <a:p>
            <a:r>
              <a:rPr lang="en-GB" dirty="0"/>
              <a:t>SCB needed to clear the isolated storage on each client that connected to this instance of iMeta SSI</a:t>
            </a:r>
          </a:p>
          <a:p>
            <a:endParaRPr lang="en-GB" dirty="0"/>
          </a:p>
        </p:txBody>
      </p:sp>
    </p:spTree>
    <p:extLst>
      <p:ext uri="{BB962C8B-B14F-4D97-AF65-F5344CB8AC3E}">
        <p14:creationId xmlns:p14="http://schemas.microsoft.com/office/powerpoint/2010/main" val="222878150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Isolated storage for Prod and Test</a:t>
            </a:r>
          </a:p>
        </p:txBody>
      </p:sp>
      <p:sp>
        <p:nvSpPr>
          <p:cNvPr id="3" name="Content Placeholder 2"/>
          <p:cNvSpPr>
            <a:spLocks noGrp="1"/>
          </p:cNvSpPr>
          <p:nvPr>
            <p:ph idx="1"/>
          </p:nvPr>
        </p:nvSpPr>
        <p:spPr/>
        <p:txBody>
          <a:bodyPr>
            <a:normAutofit/>
          </a:bodyPr>
          <a:lstStyle/>
          <a:p>
            <a:r>
              <a:rPr lang="en-GB" dirty="0"/>
              <a:t>An SSI from Alert was not being downloaded by iMeta SSI automatically when SCB felt that it should</a:t>
            </a:r>
          </a:p>
          <a:p>
            <a:endParaRPr lang="en-GB" dirty="0"/>
          </a:p>
          <a:p>
            <a:r>
              <a:rPr lang="en-GB" dirty="0"/>
              <a:t>The issue was being caused because SCB had configured their market filter sets incorrectly</a:t>
            </a:r>
          </a:p>
          <a:p>
            <a:endParaRPr lang="en-GB" dirty="0"/>
          </a:p>
          <a:p>
            <a:r>
              <a:rPr lang="en-GB" b="1" dirty="0"/>
              <a:t>However</a:t>
            </a:r>
            <a:r>
              <a:rPr lang="en-GB" dirty="0"/>
              <a:t>, this incorrect configuration was not apparent as a result of a problem caused by the user involved running both live and test clients on his local computer</a:t>
            </a:r>
          </a:p>
          <a:p>
            <a:endParaRPr lang="en-GB" dirty="0"/>
          </a:p>
          <a:p>
            <a:endParaRPr lang="en-GB" dirty="0"/>
          </a:p>
        </p:txBody>
      </p:sp>
    </p:spTree>
    <p:extLst>
      <p:ext uri="{BB962C8B-B14F-4D97-AF65-F5344CB8AC3E}">
        <p14:creationId xmlns:p14="http://schemas.microsoft.com/office/powerpoint/2010/main" val="1548914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02607"/>
            <a:ext cx="7886700" cy="997668"/>
          </a:xfrm>
        </p:spPr>
        <p:txBody>
          <a:bodyPr/>
          <a:lstStyle/>
          <a:p>
            <a:r>
              <a:rPr lang="en-GB" dirty="0"/>
              <a:t>State Transition Rules and Actions</a:t>
            </a:r>
          </a:p>
        </p:txBody>
      </p:sp>
      <p:pic>
        <p:nvPicPr>
          <p:cNvPr id="5" name="Content Placeholder 4"/>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836039" y="2019095"/>
            <a:ext cx="8408545" cy="5211043"/>
          </a:xfrm>
          <a:prstGeom prst="rect">
            <a:avLst/>
          </a:prstGeom>
          <a:noFill/>
          <a:ln>
            <a:noFill/>
          </a:ln>
        </p:spPr>
      </p:pic>
    </p:spTree>
    <p:extLst>
      <p:ext uri="{BB962C8B-B14F-4D97-AF65-F5344CB8AC3E}">
        <p14:creationId xmlns:p14="http://schemas.microsoft.com/office/powerpoint/2010/main" val="8051206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9730" y="1446028"/>
            <a:ext cx="9058940" cy="5550195"/>
          </a:xfrm>
        </p:spPr>
        <p:txBody>
          <a:bodyPr>
            <a:normAutofit fontScale="85000" lnSpcReduction="10000"/>
          </a:bodyPr>
          <a:lstStyle/>
          <a:p>
            <a:r>
              <a:rPr lang="en-GB" dirty="0"/>
              <a:t>In order to improve the iMeta SSI end user experience, the client makes use of a local cache of both static data and configuration. This means the client does not need to download a complete list of all static data from the server every time it launces</a:t>
            </a:r>
          </a:p>
          <a:p>
            <a:endParaRPr lang="en-GB" dirty="0"/>
          </a:p>
          <a:p>
            <a:r>
              <a:rPr lang="en-GB" dirty="0"/>
              <a:t>The cache mechanism that is used is .NET Isolated Storage</a:t>
            </a:r>
          </a:p>
          <a:p>
            <a:endParaRPr lang="en-GB" dirty="0"/>
          </a:p>
          <a:p>
            <a:r>
              <a:rPr lang="en-GB" dirty="0"/>
              <a:t>The Isolated Storage is set per user, per application, however for a user running a client for both the test and the live, since both clients are the ‘same’ application, the storage is shared</a:t>
            </a:r>
          </a:p>
          <a:p>
            <a:endParaRPr lang="en-GB" dirty="0"/>
          </a:p>
          <a:p>
            <a:r>
              <a:rPr lang="en-GB" dirty="0"/>
              <a:t>This is not a problem is you have completely different data across Live and Test, however in a situation in which you are running a backup of a live database in test, since you will have the same object ids, there can be a problem and the configuration may not be accurately shown in the client</a:t>
            </a:r>
          </a:p>
          <a:p>
            <a:endParaRPr lang="en-GB" dirty="0"/>
          </a:p>
        </p:txBody>
      </p:sp>
    </p:spTree>
    <p:extLst>
      <p:ext uri="{BB962C8B-B14F-4D97-AF65-F5344CB8AC3E}">
        <p14:creationId xmlns:p14="http://schemas.microsoft.com/office/powerpoint/2010/main" val="28523585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2893" y="1424763"/>
            <a:ext cx="9069572" cy="5103037"/>
          </a:xfrm>
        </p:spPr>
        <p:txBody>
          <a:bodyPr>
            <a:normAutofit fontScale="92500"/>
          </a:bodyPr>
          <a:lstStyle/>
          <a:p>
            <a:r>
              <a:rPr lang="en-GB" dirty="0"/>
              <a:t>Our advice is not to run the test and live clients on the same desktop computer. This has the benefit of ensuring that a user does not accidentally select the wrong environment into which to make a change</a:t>
            </a:r>
          </a:p>
          <a:p>
            <a:endParaRPr lang="en-GB" dirty="0"/>
          </a:p>
          <a:p>
            <a:r>
              <a:rPr lang="en-GB" dirty="0"/>
              <a:t>If this is not possible, the user will need to run only one instance of the client at a time and delete their isolated storage between switching back and forth between clients</a:t>
            </a:r>
          </a:p>
          <a:p>
            <a:endParaRPr lang="en-GB" dirty="0"/>
          </a:p>
          <a:p>
            <a:r>
              <a:rPr lang="en-GB" dirty="0"/>
              <a:t>In version 3.2 onwards, we have introduced an option to refresh the cached data. This removes the need to manually delete the isolated storage in the above described scenario</a:t>
            </a:r>
          </a:p>
          <a:p>
            <a:endParaRPr lang="en-GB" dirty="0"/>
          </a:p>
        </p:txBody>
      </p:sp>
    </p:spTree>
    <p:extLst>
      <p:ext uri="{BB962C8B-B14F-4D97-AF65-F5344CB8AC3E}">
        <p14:creationId xmlns:p14="http://schemas.microsoft.com/office/powerpoint/2010/main" val="414700992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Invalid upstream message</a:t>
            </a:r>
          </a:p>
        </p:txBody>
      </p:sp>
      <p:sp>
        <p:nvSpPr>
          <p:cNvPr id="3" name="Content Placeholder 2"/>
          <p:cNvSpPr>
            <a:spLocks noGrp="1"/>
          </p:cNvSpPr>
          <p:nvPr>
            <p:ph idx="1"/>
          </p:nvPr>
        </p:nvSpPr>
        <p:spPr/>
        <p:txBody>
          <a:bodyPr>
            <a:normAutofit fontScale="40000" lnSpcReduction="20000"/>
          </a:bodyPr>
          <a:lstStyle/>
          <a:p>
            <a:pPr marL="0" indent="0">
              <a:buNone/>
            </a:pPr>
            <a:r>
              <a:rPr lang="en-GB" sz="3800" b="1" dirty="0"/>
              <a:t>Problem: </a:t>
            </a:r>
            <a:r>
              <a:rPr lang="en-GB" sz="3800" dirty="0"/>
              <a:t>Please check the below Atlas ID Since it is not flown to iMeta SSI, it has been acknowledged by BPMS support on 23-JUL-2014 8:06 PM. Please find attached screenshot for your reference. </a:t>
            </a:r>
          </a:p>
          <a:p>
            <a:endParaRPr lang="en-GB" sz="3800" dirty="0"/>
          </a:p>
          <a:p>
            <a:pPr marL="0" indent="0">
              <a:buNone/>
            </a:pPr>
            <a:r>
              <a:rPr lang="en-GB" sz="3800" b="1" dirty="0"/>
              <a:t>Response from iMeta (after asking for and receiving the Service Host log files):</a:t>
            </a:r>
          </a:p>
          <a:p>
            <a:pPr marL="0" indent="0">
              <a:buNone/>
            </a:pPr>
            <a:endParaRPr lang="en-GB" sz="3800" dirty="0"/>
          </a:p>
          <a:p>
            <a:pPr marL="0" indent="0">
              <a:buNone/>
            </a:pPr>
            <a:r>
              <a:rPr lang="en-GB" sz="3800" dirty="0"/>
              <a:t>The upstream message has an invalid value in the &lt;</a:t>
            </a:r>
            <a:r>
              <a:rPr lang="en-GB" sz="3800" dirty="0" err="1"/>
              <a:t>subSegment</a:t>
            </a:r>
            <a:r>
              <a:rPr lang="en-GB" sz="3800" dirty="0"/>
              <a:t>&gt; field.</a:t>
            </a:r>
          </a:p>
          <a:p>
            <a:pPr marL="0" indent="0">
              <a:buNone/>
            </a:pPr>
            <a:endParaRPr lang="en-GB" sz="3800" dirty="0"/>
          </a:p>
          <a:p>
            <a:pPr marL="0" indent="0">
              <a:buNone/>
            </a:pPr>
            <a:r>
              <a:rPr lang="en-GB" sz="3800" dirty="0"/>
              <a:t>&lt;</a:t>
            </a:r>
            <a:r>
              <a:rPr lang="en-GB" sz="3800" dirty="0" err="1"/>
              <a:t>subSegment</a:t>
            </a:r>
            <a:r>
              <a:rPr lang="en-GB" sz="3800" dirty="0"/>
              <a:t>&gt;P10&lt;/</a:t>
            </a:r>
            <a:r>
              <a:rPr lang="en-GB" sz="3800" dirty="0" err="1"/>
              <a:t>subSegment</a:t>
            </a:r>
            <a:r>
              <a:rPr lang="en-GB" sz="3800" dirty="0"/>
              <a:t>&gt;</a:t>
            </a:r>
          </a:p>
          <a:p>
            <a:endParaRPr lang="en-GB" sz="3800" dirty="0"/>
          </a:p>
          <a:p>
            <a:pPr marL="0" indent="0">
              <a:buNone/>
            </a:pPr>
            <a:r>
              <a:rPr lang="en-GB" sz="3800" dirty="0"/>
              <a:t>The </a:t>
            </a:r>
            <a:r>
              <a:rPr lang="en-GB" sz="3800" dirty="0" err="1"/>
              <a:t>subSegment</a:t>
            </a:r>
            <a:r>
              <a:rPr lang="en-GB" sz="3800" dirty="0"/>
              <a:t> value can only be up to 2 characters in length.</a:t>
            </a:r>
          </a:p>
          <a:p>
            <a:pPr marL="0" indent="0">
              <a:buNone/>
            </a:pPr>
            <a:endParaRPr lang="en-GB" sz="3800" dirty="0"/>
          </a:p>
          <a:p>
            <a:pPr marL="0" indent="0">
              <a:buNone/>
            </a:pPr>
            <a:r>
              <a:rPr lang="en-GB" sz="3800" dirty="0"/>
              <a:t>Here is the line from the log file which identifies the problem.</a:t>
            </a:r>
          </a:p>
          <a:p>
            <a:pPr marL="0" indent="0">
              <a:buNone/>
            </a:pPr>
            <a:endParaRPr lang="en-GB" dirty="0"/>
          </a:p>
          <a:p>
            <a:pPr marL="0" indent="0">
              <a:buNone/>
            </a:pPr>
            <a:endParaRPr lang="en-GB" dirty="0"/>
          </a:p>
          <a:p>
            <a:pPr marL="0" indent="0">
              <a:buNone/>
            </a:pPr>
            <a:r>
              <a:rPr lang="en-GB" dirty="0"/>
              <a:t>2014-07-28 17:15:18,467 [Upstream Processor: default] ERROR </a:t>
            </a:r>
            <a:r>
              <a:rPr lang="en-GB" dirty="0" err="1"/>
              <a:t>com.iMeta.Assassin.UpstreamFeed.LoggerExceptionProcessor</a:t>
            </a:r>
            <a:r>
              <a:rPr lang="en-GB" dirty="0"/>
              <a:t> - Error processing message in processor '</a:t>
            </a:r>
            <a:r>
              <a:rPr lang="en-GB" dirty="0" err="1"/>
              <a:t>MessagePipeLineSplitter</a:t>
            </a:r>
            <a:r>
              <a:rPr lang="en-GB" dirty="0"/>
              <a:t>' causing message Id '414d5120554b464d303150312020202053d5f1be2065b302' to be skipped due to </a:t>
            </a:r>
            <a:r>
              <a:rPr lang="en-GB" dirty="0" err="1"/>
              <a:t>com.iMeta.Assassin.UpstreamFeed.PipelineProcessingException</a:t>
            </a:r>
            <a:r>
              <a:rPr lang="en-GB" dirty="0"/>
              <a:t>: Error processing message in processor '</a:t>
            </a:r>
            <a:r>
              <a:rPr lang="en-GB" dirty="0" err="1"/>
              <a:t>XmlValidateAgainstXsdProcessor</a:t>
            </a:r>
            <a:r>
              <a:rPr lang="en-GB" dirty="0"/>
              <a:t>' causing message Id '414d5120554b464d303150312020202053d5f1be2065b302' to be skipped. ---&gt; com.iMeta.Assassin.UpstreamFeed.UpstreamMessageFailedSchemaValidationException: Error while xml validation: The '</a:t>
            </a:r>
            <a:r>
              <a:rPr lang="en-GB" dirty="0" err="1"/>
              <a:t>com.iMeta.Assassin.Model.Core:SegmentCode</a:t>
            </a:r>
            <a:r>
              <a:rPr lang="en-GB" dirty="0"/>
              <a:t>' element is invalid - The value 'P10' is invalid according to its datatype 'com.iMeta.metaCore.DataObjects.Core:nstring_2' - The actual length is greater than the </a:t>
            </a:r>
            <a:r>
              <a:rPr lang="en-GB" dirty="0" err="1"/>
              <a:t>MaxLength</a:t>
            </a:r>
            <a:r>
              <a:rPr lang="en-GB" dirty="0"/>
              <a:t> value.. Xml: </a:t>
            </a:r>
            <a:r>
              <a:rPr lang="en-GB" dirty="0" err="1"/>
              <a:t>System.Xml.XmlElement</a:t>
            </a:r>
            <a:endParaRPr lang="en-GB" dirty="0"/>
          </a:p>
          <a:p>
            <a:pPr marL="0" indent="0">
              <a:buNone/>
            </a:pPr>
            <a:r>
              <a:rPr lang="en-GB" dirty="0"/>
              <a:t> at com.iMeta.Assassin.UpstreamFeed.XmlValidateAgainstXsdProcessor.Process(</a:t>
            </a:r>
            <a:r>
              <a:rPr lang="en-GB" dirty="0" err="1"/>
              <a:t>UpstreamMessage</a:t>
            </a:r>
            <a:r>
              <a:rPr lang="en-GB" dirty="0"/>
              <a:t> message) in e:\temp\Assassin\Base 3.0.4.3… </a:t>
            </a:r>
          </a:p>
        </p:txBody>
      </p:sp>
    </p:spTree>
    <p:extLst>
      <p:ext uri="{BB962C8B-B14F-4D97-AF65-F5344CB8AC3E}">
        <p14:creationId xmlns:p14="http://schemas.microsoft.com/office/powerpoint/2010/main" val="207347112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 is not authorised to perform…</a:t>
            </a:r>
          </a:p>
        </p:txBody>
      </p:sp>
      <p:sp>
        <p:nvSpPr>
          <p:cNvPr id="3" name="Content Placeholder 2"/>
          <p:cNvSpPr>
            <a:spLocks noGrp="1"/>
          </p:cNvSpPr>
          <p:nvPr>
            <p:ph idx="1"/>
          </p:nvPr>
        </p:nvSpPr>
        <p:spPr/>
        <p:txBody>
          <a:bodyPr>
            <a:normAutofit fontScale="55000" lnSpcReduction="20000"/>
          </a:bodyPr>
          <a:lstStyle/>
          <a:p>
            <a:pPr marL="0" indent="0">
              <a:buNone/>
            </a:pPr>
            <a:r>
              <a:rPr lang="en-GB" sz="2900" dirty="0"/>
              <a:t>The Problem:</a:t>
            </a:r>
          </a:p>
          <a:p>
            <a:endParaRPr lang="en-GB" sz="2900" dirty="0"/>
          </a:p>
          <a:p>
            <a:r>
              <a:rPr lang="en-GB" sz="2900" dirty="0"/>
              <a:t>Error detail: The user is not authorised to perform the action Change on the state Created against the data object with </a:t>
            </a:r>
            <a:r>
              <a:rPr lang="en-GB" sz="2900" dirty="0" err="1"/>
              <a:t>oid</a:t>
            </a:r>
            <a:r>
              <a:rPr lang="en-GB" sz="2900" dirty="0"/>
              <a:t> 00000000-0000-0000-0000-000000177a57 and type Document</a:t>
            </a:r>
          </a:p>
          <a:p>
            <a:pPr marL="0" indent="0">
              <a:buNone/>
            </a:pPr>
            <a:endParaRPr lang="en-GB" sz="2900" dirty="0"/>
          </a:p>
          <a:p>
            <a:r>
              <a:rPr lang="en-GB" sz="2900" dirty="0"/>
              <a:t>A new user id was setup [by SCB] to allow SSI to automatically go into Approved state (bypass review queue)</a:t>
            </a:r>
          </a:p>
          <a:p>
            <a:endParaRPr lang="en-GB" sz="2900" dirty="0"/>
          </a:p>
          <a:p>
            <a:r>
              <a:rPr lang="en-GB" sz="2900" dirty="0"/>
              <a:t>This was setup primarily for the Bulk Spreadsheet facility where SSI are deemed pre-approved</a:t>
            </a:r>
          </a:p>
          <a:p>
            <a:endParaRPr lang="en-GB" sz="2900" dirty="0"/>
          </a:p>
          <a:p>
            <a:r>
              <a:rPr lang="en-GB" sz="2900" dirty="0"/>
              <a:t>It seems to work okay for manually entered SSI but not via the Bulk Spreadsheet – when the input Documents are not being attached to the SSI</a:t>
            </a:r>
          </a:p>
          <a:p>
            <a:endParaRPr lang="en-GB" sz="2900" dirty="0"/>
          </a:p>
          <a:p>
            <a:r>
              <a:rPr lang="en-GB" sz="2900" dirty="0"/>
              <a:t>User tried uploading using his ID in Production and getting the above error message. It looks like that the users tagged to profile </a:t>
            </a:r>
            <a:r>
              <a:rPr lang="en-GB" sz="2900" dirty="0" err="1"/>
              <a:t>AssassinEditor</a:t>
            </a:r>
            <a:r>
              <a:rPr lang="en-GB" sz="2900" dirty="0"/>
              <a:t>, does not have access to add documents. In iMeta SSI, for any SSI upload performed, the system will attach the upload file in each of the SSIs that have been uploaded. Since the user tagged to </a:t>
            </a:r>
            <a:r>
              <a:rPr lang="en-GB" sz="2900" dirty="0" err="1"/>
              <a:t>AssassinEditor</a:t>
            </a:r>
            <a:r>
              <a:rPr lang="en-GB" sz="2900" dirty="0"/>
              <a:t> does not have this access, we are unable to upload. Grateful, if you could look into this urgently and advise us</a:t>
            </a:r>
          </a:p>
          <a:p>
            <a:endParaRPr lang="en-GB" dirty="0"/>
          </a:p>
        </p:txBody>
      </p:sp>
    </p:spTree>
    <p:extLst>
      <p:ext uri="{BB962C8B-B14F-4D97-AF65-F5344CB8AC3E}">
        <p14:creationId xmlns:p14="http://schemas.microsoft.com/office/powerpoint/2010/main" val="331949408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 is not authorised to perform…</a:t>
            </a:r>
          </a:p>
        </p:txBody>
      </p:sp>
      <p:sp>
        <p:nvSpPr>
          <p:cNvPr id="3" name="Content Placeholder 2"/>
          <p:cNvSpPr>
            <a:spLocks noGrp="1"/>
          </p:cNvSpPr>
          <p:nvPr>
            <p:ph idx="1"/>
          </p:nvPr>
        </p:nvSpPr>
        <p:spPr/>
        <p:txBody>
          <a:bodyPr>
            <a:normAutofit fontScale="92500"/>
          </a:bodyPr>
          <a:lstStyle/>
          <a:p>
            <a:pPr marL="0" indent="0">
              <a:buNone/>
            </a:pPr>
            <a:r>
              <a:rPr lang="en-GB" dirty="0"/>
              <a:t>The Solution:</a:t>
            </a:r>
          </a:p>
          <a:p>
            <a:endParaRPr lang="en-GB" dirty="0"/>
          </a:p>
          <a:p>
            <a:r>
              <a:rPr lang="en-GB" dirty="0"/>
              <a:t>The user role did have the required permissions on the SSI object type, but not on a document </a:t>
            </a:r>
          </a:p>
          <a:p>
            <a:endParaRPr lang="en-GB" dirty="0"/>
          </a:p>
          <a:p>
            <a:r>
              <a:rPr lang="en-GB" dirty="0"/>
              <a:t>A bulk import will create a document that links the original file that was used to apply the change and the changed SSIs and fields</a:t>
            </a:r>
          </a:p>
          <a:p>
            <a:endParaRPr lang="en-GB" dirty="0"/>
          </a:p>
          <a:p>
            <a:r>
              <a:rPr lang="en-GB" dirty="0"/>
              <a:t>iMeta assisted SCB in making a further permission change to address the problem, by writing a data load</a:t>
            </a:r>
          </a:p>
          <a:p>
            <a:endParaRPr lang="en-GB" dirty="0"/>
          </a:p>
        </p:txBody>
      </p:sp>
    </p:spTree>
    <p:extLst>
      <p:ext uri="{BB962C8B-B14F-4D97-AF65-F5344CB8AC3E}">
        <p14:creationId xmlns:p14="http://schemas.microsoft.com/office/powerpoint/2010/main" val="116524119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 is not authorised to perform…</a:t>
            </a:r>
          </a:p>
        </p:txBody>
      </p:sp>
      <p:sp>
        <p:nvSpPr>
          <p:cNvPr id="3" name="Content Placeholder 2"/>
          <p:cNvSpPr>
            <a:spLocks noGrp="1"/>
          </p:cNvSpPr>
          <p:nvPr>
            <p:ph sz="half" idx="1"/>
          </p:nvPr>
        </p:nvSpPr>
        <p:spPr/>
        <p:txBody>
          <a:bodyPr>
            <a:normAutofit fontScale="32500" lnSpcReduction="20000"/>
          </a:bodyPr>
          <a:lstStyle/>
          <a:p>
            <a:pPr marL="0" indent="0">
              <a:buNone/>
            </a:pPr>
            <a:r>
              <a:rPr lang="en-GB" sz="4900" b="1" dirty="0"/>
              <a:t>Batch file:</a:t>
            </a:r>
          </a:p>
          <a:p>
            <a:pPr marL="0" indent="0">
              <a:buNone/>
            </a:pPr>
            <a:endParaRPr lang="en-GB" sz="1600" dirty="0"/>
          </a:p>
          <a:p>
            <a:pPr marL="0" indent="0">
              <a:buNone/>
            </a:pPr>
            <a:r>
              <a:rPr lang="en-GB" sz="3700" dirty="0"/>
              <a:t>echo off</a:t>
            </a:r>
          </a:p>
          <a:p>
            <a:pPr marL="0" indent="0">
              <a:buNone/>
            </a:pPr>
            <a:r>
              <a:rPr lang="en-GB" sz="3700" dirty="0"/>
              <a:t> </a:t>
            </a:r>
          </a:p>
          <a:p>
            <a:pPr marL="0" indent="0">
              <a:buNone/>
            </a:pPr>
            <a:r>
              <a:rPr lang="en-GB" sz="3700" dirty="0"/>
              <a:t>echo Loading Additional Permissions</a:t>
            </a:r>
          </a:p>
          <a:p>
            <a:pPr marL="0" indent="0">
              <a:buNone/>
            </a:pPr>
            <a:r>
              <a:rPr lang="en-GB" sz="3700" dirty="0"/>
              <a:t>"C:\Program Files\Assassin\Services\</a:t>
            </a:r>
            <a:r>
              <a:rPr lang="en-GB" sz="3700" dirty="0" err="1"/>
              <a:t>WindowsServices</a:t>
            </a:r>
            <a:r>
              <a:rPr lang="en-GB" sz="3700" dirty="0"/>
              <a:t>\DataLoad.exe" /</a:t>
            </a:r>
            <a:r>
              <a:rPr lang="en-GB" sz="3700" dirty="0" err="1"/>
              <a:t>dlUN:Dataloader</a:t>
            </a:r>
            <a:r>
              <a:rPr lang="en-GB" sz="3700" dirty="0"/>
              <a:t> /</a:t>
            </a:r>
            <a:r>
              <a:rPr lang="en-GB" sz="3700" dirty="0" err="1"/>
              <a:t>dlPwd:password</a:t>
            </a:r>
            <a:r>
              <a:rPr lang="en-GB" sz="3700" dirty="0"/>
              <a:t>  /</a:t>
            </a:r>
            <a:r>
              <a:rPr lang="en-GB" sz="3700" dirty="0" err="1"/>
              <a:t>dlHeaderFile:HeaderFiles</a:t>
            </a:r>
            <a:r>
              <a:rPr lang="en-GB" sz="3700" dirty="0"/>
              <a:t>/UserGroupDataPermissionHeader.xml /</a:t>
            </a:r>
            <a:r>
              <a:rPr lang="en-GB" sz="3700" dirty="0" err="1"/>
              <a:t>dlDataFile:DataFiles</a:t>
            </a:r>
            <a:r>
              <a:rPr lang="en-GB" sz="3700" dirty="0"/>
              <a:t>/UserGroupDataPermission.txt</a:t>
            </a:r>
          </a:p>
          <a:p>
            <a:pPr marL="0" indent="0">
              <a:buNone/>
            </a:pPr>
            <a:r>
              <a:rPr lang="en-GB" sz="3700" dirty="0"/>
              <a:t>If </a:t>
            </a:r>
            <a:r>
              <a:rPr lang="en-GB" sz="3700" dirty="0" err="1"/>
              <a:t>Errorlevel</a:t>
            </a:r>
            <a:r>
              <a:rPr lang="en-GB" sz="3700" dirty="0"/>
              <a:t> 1 </a:t>
            </a:r>
            <a:r>
              <a:rPr lang="en-GB" sz="3700" dirty="0" err="1"/>
              <a:t>Goto</a:t>
            </a:r>
            <a:r>
              <a:rPr lang="en-GB" sz="3700" dirty="0"/>
              <a:t> </a:t>
            </a:r>
            <a:r>
              <a:rPr lang="en-GB" sz="3700" dirty="0" err="1"/>
              <a:t>ErrorExit</a:t>
            </a:r>
            <a:endParaRPr lang="en-GB" sz="3700" dirty="0"/>
          </a:p>
          <a:p>
            <a:pPr marL="0" indent="0">
              <a:buNone/>
            </a:pPr>
            <a:r>
              <a:rPr lang="en-GB" sz="3700" dirty="0"/>
              <a:t> </a:t>
            </a:r>
          </a:p>
          <a:p>
            <a:pPr marL="0" indent="0">
              <a:buNone/>
            </a:pPr>
            <a:r>
              <a:rPr lang="en-GB" sz="3700" dirty="0" err="1"/>
              <a:t>Goto</a:t>
            </a:r>
            <a:r>
              <a:rPr lang="en-GB" sz="3700" dirty="0"/>
              <a:t> Exit </a:t>
            </a:r>
          </a:p>
          <a:p>
            <a:pPr marL="0" indent="0">
              <a:buNone/>
            </a:pPr>
            <a:r>
              <a:rPr lang="en-GB" sz="3700" dirty="0"/>
              <a:t> </a:t>
            </a:r>
          </a:p>
          <a:p>
            <a:pPr marL="0" indent="0">
              <a:buNone/>
            </a:pPr>
            <a:r>
              <a:rPr lang="en-GB" sz="3700" dirty="0"/>
              <a:t>:</a:t>
            </a:r>
            <a:r>
              <a:rPr lang="en-GB" sz="3700" dirty="0" err="1"/>
              <a:t>ErrorExit</a:t>
            </a:r>
            <a:endParaRPr lang="en-GB" sz="3700" dirty="0"/>
          </a:p>
          <a:p>
            <a:pPr marL="0" indent="0">
              <a:buNone/>
            </a:pPr>
            <a:r>
              <a:rPr lang="en-GB" sz="3700" dirty="0"/>
              <a:t>echo data load </a:t>
            </a:r>
            <a:r>
              <a:rPr lang="en-GB" sz="3700" dirty="0" err="1"/>
              <a:t>errored</a:t>
            </a:r>
            <a:r>
              <a:rPr lang="en-GB" sz="3700" dirty="0"/>
              <a:t> stopping scripts</a:t>
            </a:r>
          </a:p>
          <a:p>
            <a:pPr marL="0" indent="0">
              <a:buNone/>
            </a:pPr>
            <a:r>
              <a:rPr lang="en-GB" sz="3700" dirty="0"/>
              <a:t>pause</a:t>
            </a:r>
          </a:p>
          <a:p>
            <a:pPr marL="0" indent="0">
              <a:buNone/>
            </a:pPr>
            <a:r>
              <a:rPr lang="en-GB" sz="3700" dirty="0"/>
              <a:t>exit /B 1</a:t>
            </a:r>
          </a:p>
          <a:p>
            <a:pPr marL="0" indent="0">
              <a:buNone/>
            </a:pPr>
            <a:r>
              <a:rPr lang="en-GB" sz="3700" dirty="0"/>
              <a:t> </a:t>
            </a:r>
          </a:p>
          <a:p>
            <a:pPr marL="0" indent="0">
              <a:buNone/>
            </a:pPr>
            <a:r>
              <a:rPr lang="en-GB" sz="3700" dirty="0"/>
              <a:t>:Exit</a:t>
            </a:r>
          </a:p>
          <a:p>
            <a:pPr marL="0" indent="0">
              <a:buNone/>
            </a:pPr>
            <a:r>
              <a:rPr lang="en-GB" sz="3700" dirty="0"/>
              <a:t>echo data load successfully completed</a:t>
            </a:r>
          </a:p>
          <a:p>
            <a:pPr marL="0" indent="0">
              <a:buNone/>
            </a:pPr>
            <a:endParaRPr lang="en-GB" dirty="0"/>
          </a:p>
          <a:p>
            <a:pPr marL="0" indent="0">
              <a:buNone/>
            </a:pPr>
            <a:r>
              <a:rPr lang="en-GB" dirty="0"/>
              <a:t> </a:t>
            </a:r>
          </a:p>
          <a:p>
            <a:endParaRPr lang="en-GB" dirty="0"/>
          </a:p>
        </p:txBody>
      </p:sp>
      <p:sp>
        <p:nvSpPr>
          <p:cNvPr id="4" name="Content Placeholder 3"/>
          <p:cNvSpPr>
            <a:spLocks noGrp="1"/>
          </p:cNvSpPr>
          <p:nvPr>
            <p:ph sz="half" idx="2"/>
          </p:nvPr>
        </p:nvSpPr>
        <p:spPr/>
        <p:txBody>
          <a:bodyPr>
            <a:normAutofit fontScale="32500" lnSpcReduction="20000"/>
          </a:bodyPr>
          <a:lstStyle/>
          <a:p>
            <a:pPr marL="0" indent="0">
              <a:buNone/>
            </a:pPr>
            <a:r>
              <a:rPr lang="en-GB" sz="4900" b="1" dirty="0"/>
              <a:t>Header file:</a:t>
            </a:r>
          </a:p>
          <a:p>
            <a:pPr marL="0" indent="0">
              <a:buNone/>
            </a:pPr>
            <a:r>
              <a:rPr lang="en-GB" sz="4400" dirty="0"/>
              <a:t> </a:t>
            </a:r>
          </a:p>
          <a:p>
            <a:pPr marL="0" indent="0">
              <a:buNone/>
            </a:pPr>
            <a:r>
              <a:rPr lang="en-GB" sz="3700" dirty="0"/>
              <a:t>&lt;header&gt;</a:t>
            </a:r>
          </a:p>
          <a:p>
            <a:pPr marL="0" indent="0">
              <a:buNone/>
            </a:pPr>
            <a:r>
              <a:rPr lang="en-GB" sz="3700" dirty="0"/>
              <a:t>      &lt;object-type&gt;</a:t>
            </a:r>
            <a:r>
              <a:rPr lang="en-GB" sz="3700" dirty="0" err="1"/>
              <a:t>com.iMeta.Assassin.Model.Core.UserGroupDataPermissionMap</a:t>
            </a:r>
            <a:r>
              <a:rPr lang="en-GB" sz="3700" dirty="0"/>
              <a:t>&lt;/object-type&gt;</a:t>
            </a:r>
          </a:p>
          <a:p>
            <a:pPr marL="0" indent="0">
              <a:buNone/>
            </a:pPr>
            <a:r>
              <a:rPr lang="en-GB" sz="3700" dirty="0"/>
              <a:t>      &lt;assembly&gt;</a:t>
            </a:r>
            <a:r>
              <a:rPr lang="en-GB" sz="3700" dirty="0" err="1"/>
              <a:t>com.iMeta.Assassin.Model.Core</a:t>
            </a:r>
            <a:r>
              <a:rPr lang="en-GB" sz="3700" dirty="0"/>
              <a:t>&lt;/assembly&gt;</a:t>
            </a:r>
          </a:p>
          <a:p>
            <a:pPr marL="0" indent="0">
              <a:buNone/>
            </a:pPr>
            <a:r>
              <a:rPr lang="en-GB" sz="3700" dirty="0"/>
              <a:t> </a:t>
            </a:r>
          </a:p>
          <a:p>
            <a:pPr marL="0" indent="0">
              <a:buNone/>
            </a:pPr>
            <a:r>
              <a:rPr lang="en-GB" sz="3700" dirty="0"/>
              <a:t>	&lt;columns&gt;</a:t>
            </a:r>
          </a:p>
          <a:p>
            <a:pPr marL="0" indent="0">
              <a:buNone/>
            </a:pPr>
            <a:r>
              <a:rPr lang="en-GB" sz="3700" dirty="0"/>
              <a:t>		&lt;column&gt;Permission&lt;/column&gt;</a:t>
            </a:r>
          </a:p>
          <a:p>
            <a:pPr marL="0" indent="0">
              <a:buNone/>
            </a:pPr>
            <a:r>
              <a:rPr lang="en-GB" sz="3700" dirty="0"/>
              <a:t>		&lt;column&gt;</a:t>
            </a:r>
            <a:r>
              <a:rPr lang="en-GB" sz="3700" dirty="0" err="1"/>
              <a:t>AssassonObjectType</a:t>
            </a:r>
            <a:r>
              <a:rPr lang="en-GB" sz="3700" dirty="0"/>
              <a:t>&lt;/column&gt;</a:t>
            </a:r>
          </a:p>
          <a:p>
            <a:pPr marL="0" indent="0">
              <a:buNone/>
            </a:pPr>
            <a:r>
              <a:rPr lang="en-GB" sz="3700" dirty="0"/>
              <a:t>		&lt;column&gt;</a:t>
            </a:r>
            <a:r>
              <a:rPr lang="en-GB" sz="3700" dirty="0" err="1"/>
              <a:t>UserGroup</a:t>
            </a:r>
            <a:r>
              <a:rPr lang="en-GB" sz="3700" dirty="0"/>
              <a:t>=:name&lt;/column&gt;</a:t>
            </a:r>
          </a:p>
          <a:p>
            <a:pPr marL="0" indent="0">
              <a:buNone/>
            </a:pPr>
            <a:r>
              <a:rPr lang="en-GB" sz="3700" dirty="0"/>
              <a:t>	&lt;/columns&gt;</a:t>
            </a:r>
          </a:p>
          <a:p>
            <a:pPr marL="0" indent="0">
              <a:buNone/>
            </a:pPr>
            <a:r>
              <a:rPr lang="en-GB" sz="3700" dirty="0"/>
              <a:t>	&lt;options&gt;</a:t>
            </a:r>
          </a:p>
          <a:p>
            <a:pPr marL="0" indent="0">
              <a:buNone/>
            </a:pPr>
            <a:r>
              <a:rPr lang="en-GB" sz="3700" dirty="0"/>
              <a:t>	&lt;/options&gt;</a:t>
            </a:r>
          </a:p>
          <a:p>
            <a:pPr marL="0" indent="0">
              <a:buNone/>
            </a:pPr>
            <a:r>
              <a:rPr lang="en-GB" sz="3700" dirty="0"/>
              <a:t>&lt;/header&gt;</a:t>
            </a:r>
          </a:p>
          <a:p>
            <a:pPr marL="0" indent="0">
              <a:buNone/>
            </a:pPr>
            <a:endParaRPr lang="en-GB" sz="4400" dirty="0"/>
          </a:p>
          <a:p>
            <a:pPr marL="0" indent="0">
              <a:buNone/>
            </a:pPr>
            <a:endParaRPr lang="en-GB" sz="4400" dirty="0"/>
          </a:p>
          <a:p>
            <a:pPr marL="0" indent="0">
              <a:buNone/>
            </a:pPr>
            <a:r>
              <a:rPr lang="en-GB" sz="4900" b="1" dirty="0"/>
              <a:t>Data file:</a:t>
            </a:r>
          </a:p>
          <a:p>
            <a:pPr marL="0" indent="0">
              <a:buNone/>
            </a:pPr>
            <a:r>
              <a:rPr lang="en-GB" dirty="0"/>
              <a:t> </a:t>
            </a:r>
          </a:p>
          <a:p>
            <a:pPr marL="0" indent="0">
              <a:buNone/>
            </a:pPr>
            <a:r>
              <a:rPr lang="en-GB" sz="3700" dirty="0" err="1"/>
              <a:t>ApproveChangeNonManual,Document,AssassinEditor</a:t>
            </a:r>
            <a:endParaRPr lang="en-GB" sz="3700" dirty="0"/>
          </a:p>
          <a:p>
            <a:pPr marL="0" indent="0">
              <a:buNone/>
            </a:pPr>
            <a:r>
              <a:rPr lang="en-GB" sz="3700" dirty="0" err="1"/>
              <a:t>Change,Document,AssassinEditor</a:t>
            </a:r>
            <a:endParaRPr lang="en-GB" sz="3700" dirty="0"/>
          </a:p>
          <a:p>
            <a:pPr marL="0" indent="0">
              <a:buNone/>
            </a:pPr>
            <a:r>
              <a:rPr lang="en-GB" sz="3700" dirty="0" err="1"/>
              <a:t>Update,Document,AssassinEditor</a:t>
            </a:r>
            <a:endParaRPr lang="en-GB" sz="3700" dirty="0"/>
          </a:p>
          <a:p>
            <a:endParaRPr lang="en-GB" dirty="0"/>
          </a:p>
        </p:txBody>
      </p:sp>
    </p:spTree>
    <p:extLst>
      <p:ext uri="{BB962C8B-B14F-4D97-AF65-F5344CB8AC3E}">
        <p14:creationId xmlns:p14="http://schemas.microsoft.com/office/powerpoint/2010/main" val="313903941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DNS Error</a:t>
            </a:r>
          </a:p>
        </p:txBody>
      </p:sp>
      <p:sp>
        <p:nvSpPr>
          <p:cNvPr id="3" name="Content Placeholder 2"/>
          <p:cNvSpPr>
            <a:spLocks noGrp="1"/>
          </p:cNvSpPr>
          <p:nvPr>
            <p:ph idx="1"/>
          </p:nvPr>
        </p:nvSpPr>
        <p:spPr/>
        <p:txBody>
          <a:bodyPr>
            <a:normAutofit/>
          </a:bodyPr>
          <a:lstStyle/>
          <a:p>
            <a:r>
              <a:rPr lang="en-GB" sz="2400" dirty="0"/>
              <a:t>When seen in client log:</a:t>
            </a:r>
          </a:p>
          <a:p>
            <a:endParaRPr lang="en-GB" dirty="0"/>
          </a:p>
          <a:p>
            <a:pPr marL="0" indent="0">
              <a:buNone/>
            </a:pPr>
            <a:r>
              <a:rPr lang="en-GB" sz="1800" dirty="0"/>
              <a:t>2013-06-04 12:01:00,717 [6] [(null)] [(null)] ERROR </a:t>
            </a:r>
            <a:r>
              <a:rPr lang="en-GB" sz="1800" dirty="0" err="1"/>
              <a:t>com.iMeta.Assassin.Client.Core.Service.ServiceHelper</a:t>
            </a:r>
            <a:r>
              <a:rPr lang="en-GB" sz="1800" dirty="0"/>
              <a:t> - Communications error with the server </a:t>
            </a:r>
          </a:p>
          <a:p>
            <a:pPr marL="0" indent="0">
              <a:buNone/>
            </a:pPr>
            <a:r>
              <a:rPr lang="en-GB" sz="1800" dirty="0" err="1"/>
              <a:t>com.iMeta.Assassin.Common.Interface.CommunicationException</a:t>
            </a:r>
            <a:r>
              <a:rPr lang="en-GB" sz="1800" dirty="0"/>
              <a:t>: The remote name could not be resolved: 'assasin.gdc.standardchartered.com' ---&gt; </a:t>
            </a:r>
            <a:r>
              <a:rPr lang="en-GB" sz="1800" dirty="0" err="1"/>
              <a:t>System.Net.WebException</a:t>
            </a:r>
            <a:r>
              <a:rPr lang="en-GB" sz="1800" dirty="0"/>
              <a:t>: The remote name could not be resolved: 'assasin.gdc.standardchartered.com' </a:t>
            </a:r>
          </a:p>
          <a:p>
            <a:pPr marL="0" indent="0">
              <a:buNone/>
            </a:pPr>
            <a:r>
              <a:rPr lang="en-GB" sz="1800" dirty="0"/>
              <a:t> at </a:t>
            </a:r>
            <a:r>
              <a:rPr lang="en-GB" sz="1800" dirty="0" err="1"/>
              <a:t>System.Net.HttpWebRequest.GetRequestStream</a:t>
            </a:r>
            <a:r>
              <a:rPr lang="en-GB" sz="1800" dirty="0"/>
              <a:t>()</a:t>
            </a:r>
          </a:p>
          <a:p>
            <a:pPr marL="0" indent="0">
              <a:buNone/>
            </a:pPr>
            <a:endParaRPr lang="en-GB" dirty="0"/>
          </a:p>
          <a:p>
            <a:r>
              <a:rPr lang="en-GB" sz="2400" dirty="0"/>
              <a:t>Client was unable to connect to server due to an internal SCB DNS error</a:t>
            </a:r>
          </a:p>
          <a:p>
            <a:endParaRPr lang="en-GB" dirty="0"/>
          </a:p>
        </p:txBody>
      </p:sp>
    </p:spTree>
    <p:extLst>
      <p:ext uri="{BB962C8B-B14F-4D97-AF65-F5344CB8AC3E}">
        <p14:creationId xmlns:p14="http://schemas.microsoft.com/office/powerpoint/2010/main" val="161697033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Missing permission</a:t>
            </a:r>
          </a:p>
        </p:txBody>
      </p:sp>
      <p:sp>
        <p:nvSpPr>
          <p:cNvPr id="3" name="Content Placeholder 2"/>
          <p:cNvSpPr>
            <a:spLocks noGrp="1"/>
          </p:cNvSpPr>
          <p:nvPr>
            <p:ph idx="1"/>
          </p:nvPr>
        </p:nvSpPr>
        <p:spPr/>
        <p:txBody>
          <a:bodyPr>
            <a:normAutofit fontScale="55000" lnSpcReduction="20000"/>
          </a:bodyPr>
          <a:lstStyle/>
          <a:p>
            <a:r>
              <a:rPr lang="en-GB" sz="2900" dirty="0"/>
              <a:t>An SCB user was not able to access the Object Dump and iMeta was asked to investigate </a:t>
            </a:r>
          </a:p>
          <a:p>
            <a:endParaRPr lang="en-GB" sz="2900" dirty="0"/>
          </a:p>
          <a:p>
            <a:r>
              <a:rPr lang="en-GB" sz="2900" dirty="0"/>
              <a:t>Based on the conservation, it appeared that the user did not have the required permissions </a:t>
            </a:r>
          </a:p>
          <a:p>
            <a:endParaRPr lang="en-GB" sz="2900" dirty="0"/>
          </a:p>
          <a:p>
            <a:r>
              <a:rPr lang="en-GB" sz="2900" dirty="0"/>
              <a:t>We established which group was missing the permission using:</a:t>
            </a:r>
          </a:p>
          <a:p>
            <a:endParaRPr lang="en-GB" sz="2900" dirty="0"/>
          </a:p>
          <a:p>
            <a:pPr marL="457177" lvl="1" indent="0">
              <a:buNone/>
            </a:pPr>
            <a:r>
              <a:rPr lang="en-GB" sz="2900" dirty="0"/>
              <a:t>select u."</a:t>
            </a:r>
            <a:r>
              <a:rPr lang="en-GB" sz="2900" dirty="0" err="1"/>
              <a:t>userName</a:t>
            </a:r>
            <a:r>
              <a:rPr lang="en-GB" sz="2900" dirty="0"/>
              <a:t>", </a:t>
            </a:r>
            <a:r>
              <a:rPr lang="en-GB" sz="2900" dirty="0" err="1"/>
              <a:t>g."name</a:t>
            </a:r>
            <a:r>
              <a:rPr lang="en-GB" sz="2900" dirty="0"/>
              <a:t>" </a:t>
            </a:r>
          </a:p>
          <a:p>
            <a:pPr marL="457177" lvl="1" indent="0">
              <a:buNone/>
            </a:pPr>
            <a:r>
              <a:rPr lang="en-GB" sz="2900" dirty="0"/>
              <a:t>from "USER_GROUP" g</a:t>
            </a:r>
          </a:p>
          <a:p>
            <a:pPr marL="457177" lvl="1" indent="0">
              <a:buNone/>
            </a:pPr>
            <a:r>
              <a:rPr lang="en-GB" sz="2900" dirty="0"/>
              <a:t>join "</a:t>
            </a:r>
            <a:r>
              <a:rPr lang="en-GB" sz="2900" dirty="0" err="1"/>
              <a:t>USER#groupRef</a:t>
            </a:r>
            <a:r>
              <a:rPr lang="en-GB" sz="2900" dirty="0"/>
              <a:t>" </a:t>
            </a:r>
            <a:r>
              <a:rPr lang="en-GB" sz="2900" dirty="0" err="1"/>
              <a:t>ug</a:t>
            </a:r>
            <a:r>
              <a:rPr lang="en-GB" sz="2900" dirty="0"/>
              <a:t> on </a:t>
            </a:r>
            <a:r>
              <a:rPr lang="en-GB" sz="2900" dirty="0" err="1"/>
              <a:t>ug</a:t>
            </a:r>
            <a:r>
              <a:rPr lang="en-GB" sz="2900" dirty="0"/>
              <a:t>."</a:t>
            </a:r>
            <a:r>
              <a:rPr lang="en-GB" sz="2900" dirty="0" err="1"/>
              <a:t>groupRef</a:t>
            </a:r>
            <a:r>
              <a:rPr lang="en-GB" sz="2900" dirty="0"/>
              <a:t>" = g."</a:t>
            </a:r>
            <a:r>
              <a:rPr lang="en-GB" sz="2900" dirty="0" err="1"/>
              <a:t>oid</a:t>
            </a:r>
            <a:r>
              <a:rPr lang="en-GB" sz="2900" dirty="0"/>
              <a:t>"</a:t>
            </a:r>
          </a:p>
          <a:p>
            <a:pPr marL="457177" lvl="1" indent="0">
              <a:buNone/>
            </a:pPr>
            <a:r>
              <a:rPr lang="en-GB" sz="2900" dirty="0"/>
              <a:t>join "USER" u on u."</a:t>
            </a:r>
            <a:r>
              <a:rPr lang="en-GB" sz="2900" dirty="0" err="1"/>
              <a:t>oid</a:t>
            </a:r>
            <a:r>
              <a:rPr lang="en-GB" sz="2900" dirty="0"/>
              <a:t>" = </a:t>
            </a:r>
            <a:r>
              <a:rPr lang="en-GB" sz="2900" dirty="0" err="1"/>
              <a:t>ug</a:t>
            </a:r>
            <a:r>
              <a:rPr lang="en-GB" sz="2900" dirty="0"/>
              <a:t>."</a:t>
            </a:r>
            <a:r>
              <a:rPr lang="en-GB" sz="2900" dirty="0" err="1"/>
              <a:t>oid</a:t>
            </a:r>
            <a:r>
              <a:rPr lang="en-GB" sz="2900" dirty="0"/>
              <a:t>"</a:t>
            </a:r>
          </a:p>
          <a:p>
            <a:endParaRPr lang="en-GB" sz="2900" dirty="0"/>
          </a:p>
          <a:p>
            <a:r>
              <a:rPr lang="en-GB" sz="2900" dirty="0"/>
              <a:t>We added a permission for the object dump using:</a:t>
            </a:r>
          </a:p>
          <a:p>
            <a:pPr marL="0" indent="0">
              <a:buNone/>
            </a:pPr>
            <a:endParaRPr lang="en-GB" sz="2900" dirty="0"/>
          </a:p>
          <a:p>
            <a:pPr marL="457177" lvl="1" indent="0">
              <a:buNone/>
            </a:pPr>
            <a:r>
              <a:rPr lang="en-GB" sz="2900" dirty="0"/>
              <a:t>insert into "</a:t>
            </a:r>
            <a:r>
              <a:rPr lang="en-GB" sz="2900" dirty="0" err="1"/>
              <a:t>DataPermissionMap</a:t>
            </a:r>
            <a:r>
              <a:rPr lang="en-GB" sz="2900" dirty="0"/>
              <a:t>" values (</a:t>
            </a:r>
            <a:r>
              <a:rPr lang="en-GB" sz="2900" dirty="0" err="1"/>
              <a:t>sys_guid</a:t>
            </a:r>
            <a:r>
              <a:rPr lang="en-GB" sz="2900" dirty="0"/>
              <a:t>(), 81, null, (select "</a:t>
            </a:r>
            <a:r>
              <a:rPr lang="en-GB" sz="2900" dirty="0" err="1"/>
              <a:t>oid</a:t>
            </a:r>
            <a:r>
              <a:rPr lang="en-GB" sz="2900" dirty="0"/>
              <a:t>" from "USER_GROUP" where "name"='</a:t>
            </a:r>
            <a:r>
              <a:rPr lang="en-GB" sz="2900" dirty="0" err="1"/>
              <a:t>AssassinAdmin</a:t>
            </a:r>
            <a:r>
              <a:rPr lang="en-GB" sz="2900" dirty="0"/>
              <a:t>'));</a:t>
            </a:r>
          </a:p>
          <a:p>
            <a:endParaRPr lang="en-GB" sz="2900" dirty="0"/>
          </a:p>
          <a:p>
            <a:r>
              <a:rPr lang="en-GB" sz="2900" dirty="0"/>
              <a:t>We needed to run IISRESET on the app server to cause the permissions cache to be cleared</a:t>
            </a:r>
          </a:p>
          <a:p>
            <a:endParaRPr lang="en-GB" sz="2900" dirty="0"/>
          </a:p>
          <a:p>
            <a:r>
              <a:rPr lang="en-GB" sz="2900" dirty="0"/>
              <a:t>Once done, when the user logged in to the client again, the option appeared on the menu</a:t>
            </a:r>
          </a:p>
          <a:p>
            <a:endParaRPr lang="en-GB" dirty="0"/>
          </a:p>
        </p:txBody>
      </p:sp>
    </p:spTree>
    <p:extLst>
      <p:ext uri="{BB962C8B-B14F-4D97-AF65-F5344CB8AC3E}">
        <p14:creationId xmlns:p14="http://schemas.microsoft.com/office/powerpoint/2010/main" val="361525390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Reporting on users and permissions</a:t>
            </a:r>
          </a:p>
        </p:txBody>
      </p:sp>
      <p:sp>
        <p:nvSpPr>
          <p:cNvPr id="3" name="Content Placeholder 2"/>
          <p:cNvSpPr>
            <a:spLocks noGrp="1"/>
          </p:cNvSpPr>
          <p:nvPr>
            <p:ph idx="1"/>
          </p:nvPr>
        </p:nvSpPr>
        <p:spPr/>
        <p:txBody>
          <a:bodyPr>
            <a:normAutofit fontScale="92500" lnSpcReduction="10000"/>
          </a:bodyPr>
          <a:lstStyle/>
          <a:p>
            <a:r>
              <a:rPr lang="en-GB" sz="2600" dirty="0"/>
              <a:t>Question from SCB:</a:t>
            </a:r>
          </a:p>
          <a:p>
            <a:endParaRPr lang="en-GB" sz="2400" dirty="0"/>
          </a:p>
          <a:p>
            <a:pPr lvl="1" fontAlgn="base"/>
            <a:r>
              <a:rPr lang="en-GB" dirty="0"/>
              <a:t>In our production, iMeta SSI Server communicates with Microsoft Active Directory server in order to perform the login(user) authentication and authorization</a:t>
            </a:r>
          </a:p>
          <a:p>
            <a:pPr lvl="1" fontAlgn="base"/>
            <a:endParaRPr lang="en-GB" dirty="0"/>
          </a:p>
          <a:p>
            <a:pPr lvl="1" fontAlgn="base"/>
            <a:r>
              <a:rPr lang="en-GB" dirty="0"/>
              <a:t>Are the same user information (such as login id) and their permission details (</a:t>
            </a:r>
            <a:r>
              <a:rPr lang="en-GB" dirty="0" err="1"/>
              <a:t>AssassinRead</a:t>
            </a:r>
            <a:r>
              <a:rPr lang="en-GB" dirty="0"/>
              <a:t>/</a:t>
            </a:r>
            <a:r>
              <a:rPr lang="en-GB" dirty="0" err="1"/>
              <a:t>AssassinEditor</a:t>
            </a:r>
            <a:r>
              <a:rPr lang="en-GB" dirty="0"/>
              <a:t>/</a:t>
            </a:r>
            <a:r>
              <a:rPr lang="en-GB" dirty="0" err="1"/>
              <a:t>AssassinAdmin</a:t>
            </a:r>
            <a:r>
              <a:rPr lang="en-GB" dirty="0"/>
              <a:t>/</a:t>
            </a:r>
            <a:r>
              <a:rPr lang="en-GB" dirty="0" err="1"/>
              <a:t>AssassinReviewers</a:t>
            </a:r>
            <a:r>
              <a:rPr lang="en-GB" dirty="0"/>
              <a:t>) are simultaneously managed in iMeta SSI Database? </a:t>
            </a:r>
          </a:p>
          <a:p>
            <a:pPr lvl="1" fontAlgn="base"/>
            <a:endParaRPr lang="en-GB" dirty="0"/>
          </a:p>
          <a:p>
            <a:pPr lvl="1" fontAlgn="base"/>
            <a:r>
              <a:rPr lang="en-GB" dirty="0"/>
              <a:t>If so, can I get the list of users who are having the iMeta SSI access and their user groups from iMeta SSI Database? Please kindly provide the SQL script to get it from database</a:t>
            </a:r>
          </a:p>
          <a:p>
            <a:endParaRPr lang="en-GB" dirty="0"/>
          </a:p>
        </p:txBody>
      </p:sp>
    </p:spTree>
    <p:extLst>
      <p:ext uri="{BB962C8B-B14F-4D97-AF65-F5344CB8AC3E}">
        <p14:creationId xmlns:p14="http://schemas.microsoft.com/office/powerpoint/2010/main" val="249063287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Reporting on users and permissions</a:t>
            </a:r>
          </a:p>
        </p:txBody>
      </p:sp>
      <p:sp>
        <p:nvSpPr>
          <p:cNvPr id="3" name="Content Placeholder 2"/>
          <p:cNvSpPr>
            <a:spLocks noGrp="1"/>
          </p:cNvSpPr>
          <p:nvPr>
            <p:ph idx="1"/>
          </p:nvPr>
        </p:nvSpPr>
        <p:spPr/>
        <p:txBody>
          <a:bodyPr>
            <a:normAutofit fontScale="77500" lnSpcReduction="20000"/>
          </a:bodyPr>
          <a:lstStyle/>
          <a:p>
            <a:r>
              <a:rPr lang="en-GB" sz="3400" dirty="0"/>
              <a:t>Answer from iMeta:</a:t>
            </a:r>
          </a:p>
          <a:p>
            <a:endParaRPr lang="en-GB" dirty="0"/>
          </a:p>
          <a:p>
            <a:pPr lvl="1" fontAlgn="base"/>
            <a:r>
              <a:rPr lang="en-GB" sz="2600" dirty="0"/>
              <a:t>iMeta SSI maintains a user table; however, this is not a complete list of all users who have access to the software as a result of AD group membership. It is a list of all users who have ever logged into iMeta SSI</a:t>
            </a:r>
          </a:p>
          <a:p>
            <a:pPr marL="457177" lvl="1" indent="0" fontAlgn="base">
              <a:buNone/>
            </a:pPr>
            <a:r>
              <a:rPr lang="en-GB" sz="2600" dirty="0"/>
              <a:t> </a:t>
            </a:r>
          </a:p>
          <a:p>
            <a:pPr lvl="1" fontAlgn="base"/>
            <a:r>
              <a:rPr lang="en-GB" sz="2600" dirty="0"/>
              <a:t>At the point of a user logging in, iMeta SSI queries AD and retrieves the user data and group membership. This information is stored in the USER tables and used to drive the effective permissions for that user, until they login again</a:t>
            </a:r>
          </a:p>
          <a:p>
            <a:pPr lvl="1" fontAlgn="base"/>
            <a:endParaRPr lang="en-GB" dirty="0"/>
          </a:p>
          <a:p>
            <a:pPr lvl="1" fontAlgn="base"/>
            <a:r>
              <a:rPr lang="en-GB" sz="2600" dirty="0"/>
              <a:t>A sensible query to retrieve this data would be:</a:t>
            </a:r>
          </a:p>
          <a:p>
            <a:pPr fontAlgn="base"/>
            <a:endParaRPr lang="en-GB" sz="2600" dirty="0"/>
          </a:p>
          <a:p>
            <a:pPr marL="0" indent="0" fontAlgn="base">
              <a:buNone/>
            </a:pPr>
            <a:r>
              <a:rPr lang="en-GB" sz="2600" dirty="0"/>
              <a:t>	select u."</a:t>
            </a:r>
            <a:r>
              <a:rPr lang="en-GB" sz="2600" dirty="0" err="1"/>
              <a:t>userName</a:t>
            </a:r>
            <a:r>
              <a:rPr lang="en-GB" sz="2600" dirty="0"/>
              <a:t>", u."</a:t>
            </a:r>
            <a:r>
              <a:rPr lang="en-GB" sz="2600" dirty="0" err="1"/>
              <a:t>lastLogin</a:t>
            </a:r>
            <a:r>
              <a:rPr lang="en-GB" sz="2600" dirty="0"/>
              <a:t>", </a:t>
            </a:r>
            <a:r>
              <a:rPr lang="en-GB" sz="2600" dirty="0" err="1"/>
              <a:t>g."name</a:t>
            </a:r>
            <a:r>
              <a:rPr lang="en-GB" sz="2600" dirty="0"/>
              <a:t>" </a:t>
            </a:r>
            <a:br>
              <a:rPr lang="en-GB" sz="2600" dirty="0"/>
            </a:br>
            <a:r>
              <a:rPr lang="en-GB" sz="2600" dirty="0"/>
              <a:t>	from "USER" u</a:t>
            </a:r>
            <a:br>
              <a:rPr lang="en-GB" sz="2600" dirty="0"/>
            </a:br>
            <a:r>
              <a:rPr lang="en-GB" sz="2600" dirty="0"/>
              <a:t>	join "</a:t>
            </a:r>
            <a:r>
              <a:rPr lang="en-GB" sz="2600" dirty="0" err="1"/>
              <a:t>USER#groupRef</a:t>
            </a:r>
            <a:r>
              <a:rPr lang="en-GB" sz="2600" dirty="0"/>
              <a:t>" </a:t>
            </a:r>
            <a:r>
              <a:rPr lang="en-GB" sz="2600" dirty="0" err="1"/>
              <a:t>ug</a:t>
            </a:r>
            <a:r>
              <a:rPr lang="en-GB" sz="2600" dirty="0"/>
              <a:t> on </a:t>
            </a:r>
            <a:r>
              <a:rPr lang="en-GB" sz="2600" dirty="0" err="1"/>
              <a:t>ug</a:t>
            </a:r>
            <a:r>
              <a:rPr lang="en-GB" sz="2600" dirty="0"/>
              <a:t>."</a:t>
            </a:r>
            <a:r>
              <a:rPr lang="en-GB" sz="2600" dirty="0" err="1"/>
              <a:t>oid</a:t>
            </a:r>
            <a:r>
              <a:rPr lang="en-GB" sz="2600" dirty="0"/>
              <a:t>" = u."</a:t>
            </a:r>
            <a:r>
              <a:rPr lang="en-GB" sz="2600" dirty="0" err="1"/>
              <a:t>oid</a:t>
            </a:r>
            <a:r>
              <a:rPr lang="en-GB" sz="2600" dirty="0"/>
              <a:t>"</a:t>
            </a:r>
            <a:br>
              <a:rPr lang="en-GB" sz="2600" dirty="0"/>
            </a:br>
            <a:r>
              <a:rPr lang="en-GB" sz="2600" dirty="0"/>
              <a:t>	join "USER_GROUP" g on g."</a:t>
            </a:r>
            <a:r>
              <a:rPr lang="en-GB" sz="2600" dirty="0" err="1"/>
              <a:t>oid</a:t>
            </a:r>
            <a:r>
              <a:rPr lang="en-GB" sz="2600" dirty="0"/>
              <a:t>" = </a:t>
            </a:r>
            <a:r>
              <a:rPr lang="en-GB" sz="2600" dirty="0" err="1"/>
              <a:t>ug</a:t>
            </a:r>
            <a:r>
              <a:rPr lang="en-GB" sz="2600" dirty="0"/>
              <a:t>."</a:t>
            </a:r>
            <a:r>
              <a:rPr lang="en-GB" sz="2600" dirty="0" err="1"/>
              <a:t>groupRef</a:t>
            </a:r>
            <a:r>
              <a:rPr lang="en-GB" sz="2600" dirty="0"/>
              <a:t>"</a:t>
            </a:r>
          </a:p>
          <a:p>
            <a:endParaRPr lang="en-GB" dirty="0"/>
          </a:p>
        </p:txBody>
      </p:sp>
    </p:spTree>
    <p:extLst>
      <p:ext uri="{BB962C8B-B14F-4D97-AF65-F5344CB8AC3E}">
        <p14:creationId xmlns:p14="http://schemas.microsoft.com/office/powerpoint/2010/main" val="324488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40185"/>
            <a:ext cx="7886700" cy="960090"/>
          </a:xfrm>
        </p:spPr>
        <p:txBody>
          <a:bodyPr>
            <a:normAutofit/>
          </a:bodyPr>
          <a:lstStyle/>
          <a:p>
            <a:r>
              <a:rPr lang="en-GB" dirty="0"/>
              <a:t>Status Panel</a:t>
            </a:r>
          </a:p>
        </p:txBody>
      </p:sp>
      <p:sp>
        <p:nvSpPr>
          <p:cNvPr id="3" name="Content Placeholder 2"/>
          <p:cNvSpPr>
            <a:spLocks noGrp="1"/>
          </p:cNvSpPr>
          <p:nvPr>
            <p:ph idx="1"/>
          </p:nvPr>
        </p:nvSpPr>
        <p:spPr/>
        <p:txBody>
          <a:bodyPr>
            <a:normAutofit/>
          </a:bodyPr>
          <a:lstStyle/>
          <a:p>
            <a:pPr>
              <a:lnSpc>
                <a:spcPct val="150000"/>
              </a:lnSpc>
            </a:pPr>
            <a:r>
              <a:rPr lang="en-GB" sz="2400" dirty="0"/>
              <a:t>Status panel shows the status of an iMeta SSI Record</a:t>
            </a:r>
          </a:p>
          <a:p>
            <a:pPr>
              <a:lnSpc>
                <a:spcPct val="150000"/>
              </a:lnSpc>
            </a:pPr>
            <a:r>
              <a:rPr lang="en-GB" sz="2400" dirty="0"/>
              <a:t>All iMeta SSI records have a Status Panel</a:t>
            </a:r>
          </a:p>
        </p:txBody>
      </p:sp>
      <p:pic>
        <p:nvPicPr>
          <p:cNvPr id="6" name="Picture 5"/>
          <p:cNvPicPr>
            <a:picLocks noChangeAspect="1"/>
          </p:cNvPicPr>
          <p:nvPr/>
        </p:nvPicPr>
        <p:blipFill>
          <a:blip r:embed="rId3"/>
          <a:stretch>
            <a:fillRect/>
          </a:stretch>
        </p:blipFill>
        <p:spPr>
          <a:xfrm>
            <a:off x="1561078" y="3900208"/>
            <a:ext cx="7334250" cy="2314575"/>
          </a:xfrm>
          <a:prstGeom prst="rect">
            <a:avLst/>
          </a:prstGeom>
        </p:spPr>
      </p:pic>
    </p:spTree>
    <p:extLst>
      <p:ext uri="{BB962C8B-B14F-4D97-AF65-F5344CB8AC3E}">
        <p14:creationId xmlns:p14="http://schemas.microsoft.com/office/powerpoint/2010/main" val="32360510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Effect of enabling a rule</a:t>
            </a:r>
          </a:p>
        </p:txBody>
      </p:sp>
      <p:sp>
        <p:nvSpPr>
          <p:cNvPr id="3" name="Content Placeholder 2"/>
          <p:cNvSpPr>
            <a:spLocks noGrp="1"/>
          </p:cNvSpPr>
          <p:nvPr>
            <p:ph idx="1"/>
          </p:nvPr>
        </p:nvSpPr>
        <p:spPr/>
        <p:txBody>
          <a:bodyPr>
            <a:normAutofit fontScale="70000" lnSpcReduction="20000"/>
          </a:bodyPr>
          <a:lstStyle/>
          <a:p>
            <a:r>
              <a:rPr lang="en-GB" dirty="0"/>
              <a:t>Question:</a:t>
            </a:r>
          </a:p>
          <a:p>
            <a:endParaRPr lang="en-GB" dirty="0"/>
          </a:p>
          <a:p>
            <a:pPr marL="457177" lvl="1" indent="0">
              <a:buNone/>
            </a:pPr>
            <a:r>
              <a:rPr lang="en-GB" dirty="0"/>
              <a:t>Could you please help to understand the impact of enabling any rule on-the-fly? Whether the rule will be applied on the already committed transactions? Does it warrant any application service restart to take effect?</a:t>
            </a:r>
          </a:p>
          <a:p>
            <a:endParaRPr lang="en-GB" dirty="0"/>
          </a:p>
          <a:p>
            <a:r>
              <a:rPr lang="en-GB" dirty="0"/>
              <a:t>Answer:</a:t>
            </a:r>
          </a:p>
          <a:p>
            <a:endParaRPr lang="en-GB" dirty="0"/>
          </a:p>
          <a:p>
            <a:pPr marL="457177" lvl="1" indent="0">
              <a:buNone/>
            </a:pPr>
            <a:r>
              <a:rPr lang="en-GB" dirty="0"/>
              <a:t>(We have assumed that SCB are referring to validation rules, but the same would be true for Workflow Rules)</a:t>
            </a:r>
          </a:p>
          <a:p>
            <a:endParaRPr lang="en-GB" dirty="0"/>
          </a:p>
          <a:p>
            <a:pPr marL="457177" lvl="1" indent="0">
              <a:buNone/>
            </a:pPr>
            <a:r>
              <a:rPr lang="en-GB" dirty="0"/>
              <a:t>Disabling a validation rule will prevent that rule from being applied at the point of iMeta SSI evaluating the validation state of an object moving forwards, but it does not apply to any other objects. I.e. it does not trigger re-validation on any existing records</a:t>
            </a:r>
            <a:br>
              <a:rPr lang="en-GB" dirty="0"/>
            </a:br>
            <a:br>
              <a:rPr lang="en-GB" dirty="0"/>
            </a:br>
            <a:r>
              <a:rPr lang="en-GB" dirty="0"/>
              <a:t>There is no need to restart anything after disabling a validation rule in iMeta SSI, that change will take effect immediately and will apply to anything validated from that time onwards</a:t>
            </a:r>
          </a:p>
          <a:p>
            <a:endParaRPr lang="en-GB" dirty="0"/>
          </a:p>
        </p:txBody>
      </p:sp>
    </p:spTree>
    <p:extLst>
      <p:ext uri="{BB962C8B-B14F-4D97-AF65-F5344CB8AC3E}">
        <p14:creationId xmlns:p14="http://schemas.microsoft.com/office/powerpoint/2010/main" val="53793882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Problem encountered with a bulk import</a:t>
            </a:r>
          </a:p>
        </p:txBody>
      </p:sp>
      <p:sp>
        <p:nvSpPr>
          <p:cNvPr id="3" name="Content Placeholder 2"/>
          <p:cNvSpPr>
            <a:spLocks noGrp="1"/>
          </p:cNvSpPr>
          <p:nvPr>
            <p:ph idx="1"/>
          </p:nvPr>
        </p:nvSpPr>
        <p:spPr/>
        <p:txBody>
          <a:bodyPr>
            <a:normAutofit lnSpcReduction="10000"/>
          </a:bodyPr>
          <a:lstStyle/>
          <a:p>
            <a:r>
              <a:rPr lang="en-GB" dirty="0"/>
              <a:t>Problem:</a:t>
            </a:r>
          </a:p>
          <a:p>
            <a:endParaRPr lang="en-GB" dirty="0"/>
          </a:p>
          <a:p>
            <a:pPr marL="0" indent="0">
              <a:buNone/>
            </a:pPr>
            <a:r>
              <a:rPr lang="en-GB" dirty="0"/>
              <a:t>We are unable to upload any of the SSIs in iMeta SSI. We get the attached error file. The Upload was working successfully till Thursday. We have attached the file which was used to upload on 7th August. This was successfully uploaded. When we trying to upload the same file now, it’s generating the error file attached without uploading. The expected result is, the file is to be uploaded and the SSI should get into Invalid Queue. Please look into this urgently.</a:t>
            </a:r>
          </a:p>
          <a:p>
            <a:endParaRPr lang="en-GB" dirty="0"/>
          </a:p>
        </p:txBody>
      </p:sp>
    </p:spTree>
    <p:extLst>
      <p:ext uri="{BB962C8B-B14F-4D97-AF65-F5344CB8AC3E}">
        <p14:creationId xmlns:p14="http://schemas.microsoft.com/office/powerpoint/2010/main" val="34888400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Problem encountered with a bulk import</a:t>
            </a:r>
          </a:p>
        </p:txBody>
      </p:sp>
      <p:sp>
        <p:nvSpPr>
          <p:cNvPr id="3" name="Content Placeholder 2"/>
          <p:cNvSpPr>
            <a:spLocks noGrp="1"/>
          </p:cNvSpPr>
          <p:nvPr>
            <p:ph idx="1"/>
          </p:nvPr>
        </p:nvSpPr>
        <p:spPr>
          <a:xfrm>
            <a:off x="446568" y="2038663"/>
            <a:ext cx="9154632" cy="5202109"/>
          </a:xfrm>
        </p:spPr>
        <p:txBody>
          <a:bodyPr>
            <a:normAutofit fontScale="77500" lnSpcReduction="20000"/>
          </a:bodyPr>
          <a:lstStyle/>
          <a:p>
            <a:r>
              <a:rPr lang="en-GB" sz="3100" dirty="0"/>
              <a:t>Answer (having reviewed the logs):</a:t>
            </a:r>
          </a:p>
          <a:p>
            <a:endParaRPr lang="en-GB" sz="3100" dirty="0"/>
          </a:p>
          <a:p>
            <a:pPr fontAlgn="base"/>
            <a:r>
              <a:rPr lang="en-GB" sz="3100" dirty="0"/>
              <a:t>SCB encountered three different problems with the bulk import. Those problem were:</a:t>
            </a:r>
          </a:p>
          <a:p>
            <a:pPr fontAlgn="base"/>
            <a:endParaRPr lang="en-GB" sz="3800" dirty="0"/>
          </a:p>
          <a:p>
            <a:pPr marL="914354" lvl="1" indent="-457177" fontAlgn="base">
              <a:buFont typeface="+mj-lt"/>
              <a:buAutoNum type="arabicPeriod"/>
            </a:pPr>
            <a:r>
              <a:rPr lang="en-GB" sz="2900" dirty="0"/>
              <a:t>Error message of "Invalid parameter binding Parameter name: :p0" shown in error file. This problem was happening because they were mapping an invalid value to the Assassin ID in the import. The Assassin ID is the </a:t>
            </a:r>
            <a:r>
              <a:rPr lang="en-GB" sz="2900" dirty="0" err="1"/>
              <a:t>oid</a:t>
            </a:r>
            <a:r>
              <a:rPr lang="en-GB" sz="2900" dirty="0"/>
              <a:t> of the SSI, which is a </a:t>
            </a:r>
            <a:r>
              <a:rPr lang="en-GB" sz="2900" dirty="0" err="1"/>
              <a:t>guid</a:t>
            </a:r>
            <a:r>
              <a:rPr lang="en-GB" sz="2900" dirty="0"/>
              <a:t>. SCB were mapping a three 1, 2 or 3 digit decimal value to this. The software was unable to perform a comparison between a </a:t>
            </a:r>
            <a:r>
              <a:rPr lang="en-GB" sz="2900" dirty="0" err="1"/>
              <a:t>guid</a:t>
            </a:r>
            <a:r>
              <a:rPr lang="en-GB" sz="2900" dirty="0"/>
              <a:t> and a decimal, hence the error. This problem will always happen if such a value is mapped in this way. The solution was to either not map that value in the context of the import that was being performed, or to ensure that the column in the source spread sheet was empty.</a:t>
            </a:r>
          </a:p>
        </p:txBody>
      </p:sp>
    </p:spTree>
    <p:extLst>
      <p:ext uri="{BB962C8B-B14F-4D97-AF65-F5344CB8AC3E}">
        <p14:creationId xmlns:p14="http://schemas.microsoft.com/office/powerpoint/2010/main" val="354529045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Problem encountered with a bulk import</a:t>
            </a:r>
          </a:p>
        </p:txBody>
      </p:sp>
      <p:sp>
        <p:nvSpPr>
          <p:cNvPr id="3" name="Content Placeholder 2"/>
          <p:cNvSpPr>
            <a:spLocks noGrp="1"/>
          </p:cNvSpPr>
          <p:nvPr>
            <p:ph idx="1"/>
          </p:nvPr>
        </p:nvSpPr>
        <p:spPr>
          <a:xfrm>
            <a:off x="446568" y="2038663"/>
            <a:ext cx="9154632" cy="5202109"/>
          </a:xfrm>
        </p:spPr>
        <p:txBody>
          <a:bodyPr>
            <a:normAutofit fontScale="85000" lnSpcReduction="20000"/>
          </a:bodyPr>
          <a:lstStyle/>
          <a:p>
            <a:pPr marL="971527" lvl="1" indent="-514350" fontAlgn="base">
              <a:buFont typeface="+mj-lt"/>
              <a:buAutoNum type="arabicPeriod" startAt="2"/>
            </a:pPr>
            <a:r>
              <a:rPr lang="en-GB" sz="2600" dirty="0"/>
              <a:t>SCB were seeing the error "Cannot find exact row for object lookup '400108581' on type </a:t>
            </a:r>
            <a:r>
              <a:rPr lang="en-GB" sz="2600" dirty="0" err="1"/>
              <a:t>com.iMeta.Assassin.Model.Core.StandingSettlementInstruction</a:t>
            </a:r>
            <a:r>
              <a:rPr lang="en-GB" sz="2600" dirty="0"/>
              <a:t> using search string '/</a:t>
            </a:r>
            <a:r>
              <a:rPr lang="en-GB" sz="2600" dirty="0" err="1"/>
              <a:t>StandingSettlementInstruction</a:t>
            </a:r>
            <a:r>
              <a:rPr lang="en-GB" sz="2600" dirty="0"/>
              <a:t>[</a:t>
            </a:r>
            <a:r>
              <a:rPr lang="en-GB" sz="2600" dirty="0" err="1"/>
              <a:t>TradingAccount</a:t>
            </a:r>
            <a:r>
              <a:rPr lang="en-GB" sz="2600" dirty="0"/>
              <a:t>/Core/</a:t>
            </a:r>
            <a:r>
              <a:rPr lang="en-GB" sz="2600" dirty="0" err="1"/>
              <a:t>LocalId</a:t>
            </a:r>
            <a:r>
              <a:rPr lang="en-GB" sz="2600" dirty="0"/>
              <a:t> = {0}]' found 44 matching" in the error output file when running a </a:t>
            </a:r>
            <a:r>
              <a:rPr lang="en-GB" sz="2600" dirty="0" err="1"/>
              <a:t>CreateUpdate</a:t>
            </a:r>
            <a:r>
              <a:rPr lang="en-GB" sz="2600" dirty="0"/>
              <a:t> import. This was happening because the lookup key that SCB had specified in the mapping was not sufficient to uniquely identify a single SSI. It this specific case, SCB had only specified the Trading Account as the lookup - the TA in hand had 44 SSIs recorded under it. The solution was for SCB to extend the lookup to include enough information to uniquely identify an SSI. It was our recommendation that the entire business key for an SSI be used when performing such an import.</a:t>
            </a:r>
          </a:p>
          <a:p>
            <a:pPr marL="914354" lvl="1" indent="-457177" fontAlgn="base">
              <a:buFont typeface="+mj-lt"/>
              <a:buAutoNum type="arabicPeriod" startAt="2"/>
            </a:pPr>
            <a:endParaRPr lang="en-GB" sz="2600" dirty="0"/>
          </a:p>
          <a:p>
            <a:pPr marL="914354" lvl="1" indent="-457177" fontAlgn="base">
              <a:buFont typeface="+mj-lt"/>
              <a:buAutoNum type="arabicPeriod" startAt="2"/>
            </a:pPr>
            <a:r>
              <a:rPr lang="en-GB" sz="2600" dirty="0"/>
              <a:t>SCB commented that there was a scenario whereby three SSIs could be created by the import, when only one was wanted. This is a limitation of the way that the Create import works; the solution is to use the </a:t>
            </a:r>
            <a:r>
              <a:rPr lang="en-GB" sz="2600" dirty="0" err="1"/>
              <a:t>CreateUpdate</a:t>
            </a:r>
            <a:r>
              <a:rPr lang="en-GB" sz="2600" dirty="0"/>
              <a:t> action.</a:t>
            </a:r>
          </a:p>
          <a:p>
            <a:pPr marL="914354" lvl="1" indent="-457177" fontAlgn="base">
              <a:buFont typeface="+mj-lt"/>
              <a:buAutoNum type="arabicPeriod" startAt="2"/>
            </a:pPr>
            <a:endParaRPr lang="en-GB" sz="2600" dirty="0"/>
          </a:p>
          <a:p>
            <a:endParaRPr lang="en-GB" dirty="0"/>
          </a:p>
        </p:txBody>
      </p:sp>
    </p:spTree>
    <p:extLst>
      <p:ext uri="{BB962C8B-B14F-4D97-AF65-F5344CB8AC3E}">
        <p14:creationId xmlns:p14="http://schemas.microsoft.com/office/powerpoint/2010/main" val="424913348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Problem encountered with a bulk import</a:t>
            </a:r>
          </a:p>
        </p:txBody>
      </p:sp>
      <p:sp>
        <p:nvSpPr>
          <p:cNvPr id="3" name="Content Placeholder 2"/>
          <p:cNvSpPr>
            <a:spLocks noGrp="1"/>
          </p:cNvSpPr>
          <p:nvPr>
            <p:ph idx="1"/>
          </p:nvPr>
        </p:nvSpPr>
        <p:spPr>
          <a:xfrm>
            <a:off x="693044" y="2225030"/>
            <a:ext cx="8694539" cy="4792458"/>
          </a:xfrm>
        </p:spPr>
        <p:txBody>
          <a:bodyPr>
            <a:normAutofit fontScale="92500" lnSpcReduction="10000"/>
          </a:bodyPr>
          <a:lstStyle/>
          <a:p>
            <a:r>
              <a:rPr lang="en-GB" dirty="0"/>
              <a:t>Finally, SCB asked why these problems did not occur on the 10th, but did on the 11th</a:t>
            </a:r>
          </a:p>
          <a:p>
            <a:endParaRPr lang="en-GB" dirty="0"/>
          </a:p>
          <a:p>
            <a:r>
              <a:rPr lang="en-GB" dirty="0"/>
              <a:t>The only answer to this is that the imports on the 10th were performed in such a way that these problems were not present.</a:t>
            </a:r>
          </a:p>
          <a:p>
            <a:endParaRPr lang="en-GB" dirty="0"/>
          </a:p>
          <a:p>
            <a:r>
              <a:rPr lang="en-GB" dirty="0"/>
              <a:t>Either: </a:t>
            </a:r>
          </a:p>
          <a:p>
            <a:pPr lvl="1"/>
            <a:r>
              <a:rPr lang="en-GB" dirty="0"/>
              <a:t>the source data was different</a:t>
            </a:r>
          </a:p>
          <a:p>
            <a:pPr lvl="1"/>
            <a:r>
              <a:rPr lang="en-GB" dirty="0"/>
              <a:t>the mapping was configured differently or </a:t>
            </a:r>
          </a:p>
          <a:p>
            <a:pPr lvl="1"/>
            <a:r>
              <a:rPr lang="en-GB" dirty="0"/>
              <a:t>the type on import was different</a:t>
            </a:r>
          </a:p>
          <a:p>
            <a:pPr lvl="1"/>
            <a:endParaRPr lang="en-GB" dirty="0"/>
          </a:p>
          <a:p>
            <a:r>
              <a:rPr lang="en-GB" dirty="0"/>
              <a:t>There is no other reason why these problems were not seen on the 10th</a:t>
            </a:r>
          </a:p>
          <a:p>
            <a:endParaRPr lang="en-GB" dirty="0"/>
          </a:p>
        </p:txBody>
      </p:sp>
    </p:spTree>
    <p:extLst>
      <p:ext uri="{BB962C8B-B14F-4D97-AF65-F5344CB8AC3E}">
        <p14:creationId xmlns:p14="http://schemas.microsoft.com/office/powerpoint/2010/main" val="338789332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Dealing with bulk import problem rows</a:t>
            </a:r>
          </a:p>
        </p:txBody>
      </p:sp>
      <p:sp>
        <p:nvSpPr>
          <p:cNvPr id="3" name="Content Placeholder 2"/>
          <p:cNvSpPr>
            <a:spLocks noGrp="1"/>
          </p:cNvSpPr>
          <p:nvPr>
            <p:ph idx="1"/>
          </p:nvPr>
        </p:nvSpPr>
        <p:spPr>
          <a:xfrm>
            <a:off x="693044" y="2225030"/>
            <a:ext cx="8694539" cy="4898784"/>
          </a:xfrm>
        </p:spPr>
        <p:txBody>
          <a:bodyPr>
            <a:normAutofit lnSpcReduction="10000"/>
          </a:bodyPr>
          <a:lstStyle/>
          <a:p>
            <a:r>
              <a:rPr lang="en-GB" sz="1800" dirty="0"/>
              <a:t>The bulk import function in the iMeta SSI client will allow you to specify a source file to import and will ask you to provide the name of a file to write any errors into</a:t>
            </a:r>
          </a:p>
          <a:p>
            <a:endParaRPr lang="en-GB" sz="1800" dirty="0"/>
          </a:p>
          <a:p>
            <a:r>
              <a:rPr lang="en-GB" sz="1800" dirty="0"/>
              <a:t>This error file will contain any rows of data from your source file, with the addition of an error message in the last column</a:t>
            </a:r>
          </a:p>
          <a:p>
            <a:endParaRPr lang="en-GB" sz="1800" dirty="0"/>
          </a:p>
          <a:p>
            <a:r>
              <a:rPr lang="en-GB" sz="1800" dirty="0"/>
              <a:t>If the problem is down to the data that you have imported (e.g. you have used $ rather than USD as the currency) and you do not want to re-import from your source file, you can correct the problem in the error file and run a second import from that file</a:t>
            </a:r>
          </a:p>
          <a:p>
            <a:endParaRPr lang="en-GB" sz="1800" dirty="0"/>
          </a:p>
          <a:p>
            <a:r>
              <a:rPr lang="en-GB" sz="1800" dirty="0"/>
              <a:t>You just need to map the error file in exactly the same way as your source data file, but exclude the last column</a:t>
            </a:r>
          </a:p>
          <a:p>
            <a:endParaRPr lang="en-GB" sz="1800" dirty="0"/>
          </a:p>
          <a:p>
            <a:r>
              <a:rPr lang="en-GB" sz="1800" dirty="0"/>
              <a:t>You can potentially repeat this as many times as is needed for your data to be cleanly imported</a:t>
            </a:r>
          </a:p>
          <a:p>
            <a:endParaRPr lang="en-GB" sz="1800" dirty="0"/>
          </a:p>
          <a:p>
            <a:r>
              <a:rPr lang="en-GB" sz="1800" dirty="0"/>
              <a:t>The only thing that you will need to do is ensure that you enter a new file name for the error file the second and subsequent times around</a:t>
            </a:r>
          </a:p>
        </p:txBody>
      </p:sp>
    </p:spTree>
    <p:extLst>
      <p:ext uri="{BB962C8B-B14F-4D97-AF65-F5344CB8AC3E}">
        <p14:creationId xmlns:p14="http://schemas.microsoft.com/office/powerpoint/2010/main" val="34721146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lstStyle/>
          <a:p>
            <a:r>
              <a:rPr lang="en-GB" dirty="0"/>
              <a:t>SCB Custom Functionality</a:t>
            </a:r>
          </a:p>
        </p:txBody>
      </p:sp>
      <p:sp>
        <p:nvSpPr>
          <p:cNvPr id="3" name="Subtitle 2"/>
          <p:cNvSpPr>
            <a:spLocks noGrp="1"/>
          </p:cNvSpPr>
          <p:nvPr>
            <p:ph type="subTitle" idx="1"/>
          </p:nvPr>
        </p:nvSpPr>
        <p:spPr>
          <a:xfrm>
            <a:off x="1569122" y="4641709"/>
            <a:ext cx="6957802" cy="1791317"/>
          </a:xfrm>
        </p:spPr>
        <p:txBody>
          <a:bodyPr/>
          <a:lstStyle/>
          <a:p>
            <a:endParaRPr lang="en-GB" dirty="0"/>
          </a:p>
        </p:txBody>
      </p:sp>
      <p:sp>
        <p:nvSpPr>
          <p:cNvPr id="4" name="TextBox 3"/>
          <p:cNvSpPr txBox="1"/>
          <p:nvPr/>
        </p:nvSpPr>
        <p:spPr>
          <a:xfrm>
            <a:off x="468316" y="6901064"/>
            <a:ext cx="771365" cy="307777"/>
          </a:xfrm>
          <a:prstGeom prst="rect">
            <a:avLst/>
          </a:prstGeom>
          <a:noFill/>
        </p:spPr>
        <p:txBody>
          <a:bodyPr wrap="none" rtlCol="0">
            <a:spAutoFit/>
          </a:bodyPr>
          <a:lstStyle/>
          <a:p>
            <a:r>
              <a:rPr lang="en-GB" sz="1400" dirty="0">
                <a:solidFill>
                  <a:schemeClr val="bg1">
                    <a:lumMod val="65000"/>
                  </a:schemeClr>
                </a:solidFill>
              </a:rPr>
              <a:t>2:30pm</a:t>
            </a:r>
          </a:p>
        </p:txBody>
      </p:sp>
    </p:spTree>
    <p:extLst>
      <p:ext uri="{BB962C8B-B14F-4D97-AF65-F5344CB8AC3E}">
        <p14:creationId xmlns:p14="http://schemas.microsoft.com/office/powerpoint/2010/main" val="121394612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SCB Customisations</a:t>
            </a:r>
          </a:p>
        </p:txBody>
      </p:sp>
      <p:sp>
        <p:nvSpPr>
          <p:cNvPr id="3" name="Content Placeholder 2"/>
          <p:cNvSpPr>
            <a:spLocks noGrp="1"/>
          </p:cNvSpPr>
          <p:nvPr>
            <p:ph idx="1"/>
          </p:nvPr>
        </p:nvSpPr>
        <p:spPr/>
        <p:txBody>
          <a:bodyPr>
            <a:normAutofit/>
          </a:bodyPr>
          <a:lstStyle/>
          <a:p>
            <a:r>
              <a:rPr lang="en-GB" sz="2400" dirty="0"/>
              <a:t>Understanding what is ‘base’ behaviour and what is custom behaviour can be very helpful when considering further changes</a:t>
            </a:r>
          </a:p>
          <a:p>
            <a:endParaRPr lang="en-GB" sz="2400" dirty="0"/>
          </a:p>
          <a:p>
            <a:r>
              <a:rPr lang="en-GB" sz="2400" dirty="0"/>
              <a:t>SCB has a version of iMeta SSI that has been customised in the following ways:</a:t>
            </a:r>
          </a:p>
          <a:p>
            <a:pPr lvl="1"/>
            <a:r>
              <a:rPr lang="en-GB" sz="2000" dirty="0"/>
              <a:t>Upstream, to provide Integration with SCI</a:t>
            </a:r>
          </a:p>
          <a:p>
            <a:pPr lvl="1"/>
            <a:r>
              <a:rPr lang="en-GB" sz="2000" dirty="0"/>
              <a:t>SCB Specific validation and workflow rules</a:t>
            </a:r>
          </a:p>
          <a:p>
            <a:pPr lvl="1"/>
            <a:r>
              <a:rPr lang="en-GB" sz="2000" dirty="0"/>
              <a:t>SSI republication (FI and SC Cloning)</a:t>
            </a:r>
          </a:p>
          <a:p>
            <a:pPr lvl="1"/>
            <a:r>
              <a:rPr lang="en-GB" sz="2000" dirty="0"/>
              <a:t>Additional fields on the Counterparty, Trading Account and SSI records</a:t>
            </a:r>
          </a:p>
          <a:p>
            <a:endParaRPr lang="en-GB" sz="2400" dirty="0"/>
          </a:p>
          <a:p>
            <a:r>
              <a:rPr lang="en-GB" sz="2400" dirty="0"/>
              <a:t>Full details are defined in the customised functional specification document</a:t>
            </a:r>
          </a:p>
          <a:p>
            <a:endParaRPr lang="en-GB" sz="2400" dirty="0"/>
          </a:p>
        </p:txBody>
      </p:sp>
    </p:spTree>
    <p:extLst>
      <p:ext uri="{BB962C8B-B14F-4D97-AF65-F5344CB8AC3E}">
        <p14:creationId xmlns:p14="http://schemas.microsoft.com/office/powerpoint/2010/main" val="198283669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094" y="1396682"/>
            <a:ext cx="8442542" cy="803594"/>
          </a:xfrm>
        </p:spPr>
        <p:txBody>
          <a:bodyPr>
            <a:normAutofit fontScale="90000"/>
          </a:bodyPr>
          <a:lstStyle/>
          <a:p>
            <a:pPr algn="ctr"/>
            <a:r>
              <a:rPr lang="en-GB" dirty="0"/>
              <a:t>Editing Counterparties and Trading Accounts</a:t>
            </a:r>
          </a:p>
        </p:txBody>
      </p:sp>
      <p:sp>
        <p:nvSpPr>
          <p:cNvPr id="3" name="Content Placeholder 2"/>
          <p:cNvSpPr>
            <a:spLocks noGrp="1"/>
          </p:cNvSpPr>
          <p:nvPr>
            <p:ph idx="1"/>
          </p:nvPr>
        </p:nvSpPr>
        <p:spPr>
          <a:xfrm>
            <a:off x="1096962" y="2380057"/>
            <a:ext cx="7886700" cy="4147747"/>
          </a:xfrm>
        </p:spPr>
        <p:txBody>
          <a:bodyPr>
            <a:normAutofit/>
          </a:bodyPr>
          <a:lstStyle/>
          <a:p>
            <a:r>
              <a:rPr lang="en-GB" sz="2400" dirty="0"/>
              <a:t>Only users who are in the Administration user group can edit and review Counterparties and Trading Accounts</a:t>
            </a:r>
          </a:p>
          <a:p>
            <a:endParaRPr lang="en-GB" sz="2400" dirty="0"/>
          </a:p>
          <a:p>
            <a:r>
              <a:rPr lang="en-GB" sz="2400" dirty="0"/>
              <a:t>All other users are not permissioned to edit or review Counterparties and Trading Accounts</a:t>
            </a:r>
          </a:p>
          <a:p>
            <a:endParaRPr lang="en-GB" sz="2400" dirty="0"/>
          </a:p>
          <a:p>
            <a:r>
              <a:rPr lang="en-GB" sz="2400" dirty="0"/>
              <a:t>Not sure If any SCB users are Part of the Administrators group</a:t>
            </a:r>
          </a:p>
          <a:p>
            <a:endParaRPr lang="en-GB" sz="2400" dirty="0"/>
          </a:p>
          <a:p>
            <a:r>
              <a:rPr lang="en-GB" sz="2400" dirty="0"/>
              <a:t>Full details can be found in section 2.3.1 and 2.3.2</a:t>
            </a:r>
          </a:p>
          <a:p>
            <a:endParaRPr lang="en-GB" dirty="0"/>
          </a:p>
        </p:txBody>
      </p:sp>
    </p:spTree>
    <p:extLst>
      <p:ext uri="{BB962C8B-B14F-4D97-AF65-F5344CB8AC3E}">
        <p14:creationId xmlns:p14="http://schemas.microsoft.com/office/powerpoint/2010/main" val="243350944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094" y="1277763"/>
            <a:ext cx="8442542" cy="922512"/>
          </a:xfrm>
        </p:spPr>
        <p:txBody>
          <a:bodyPr>
            <a:normAutofit/>
          </a:bodyPr>
          <a:lstStyle/>
          <a:p>
            <a:r>
              <a:rPr lang="en-GB" dirty="0"/>
              <a:t>Trading Account Fields</a:t>
            </a:r>
          </a:p>
        </p:txBody>
      </p:sp>
      <p:sp>
        <p:nvSpPr>
          <p:cNvPr id="3" name="Content Placeholder 2"/>
          <p:cNvSpPr>
            <a:spLocks noGrp="1"/>
          </p:cNvSpPr>
          <p:nvPr>
            <p:ph idx="1"/>
          </p:nvPr>
        </p:nvSpPr>
        <p:spPr>
          <a:xfrm>
            <a:off x="1096962" y="2200276"/>
            <a:ext cx="7886700" cy="4601466"/>
          </a:xfrm>
        </p:spPr>
        <p:txBody>
          <a:bodyPr>
            <a:normAutofit/>
          </a:bodyPr>
          <a:lstStyle/>
          <a:p>
            <a:r>
              <a:rPr lang="en-GB" sz="2400" dirty="0"/>
              <a:t>Contains the following additional fields:</a:t>
            </a:r>
          </a:p>
          <a:p>
            <a:pPr lvl="1"/>
            <a:r>
              <a:rPr lang="en-GB" dirty="0"/>
              <a:t>Address</a:t>
            </a:r>
          </a:p>
          <a:p>
            <a:pPr lvl="1"/>
            <a:r>
              <a:rPr lang="en-GB" dirty="0"/>
              <a:t>City</a:t>
            </a:r>
          </a:p>
          <a:p>
            <a:pPr lvl="1"/>
            <a:r>
              <a:rPr lang="en-GB" dirty="0"/>
              <a:t>Country</a:t>
            </a:r>
          </a:p>
          <a:p>
            <a:endParaRPr lang="en-GB" sz="2400" dirty="0"/>
          </a:p>
          <a:p>
            <a:r>
              <a:rPr lang="en-GB" sz="2400" dirty="0"/>
              <a:t>Fields are Read Only</a:t>
            </a:r>
          </a:p>
          <a:p>
            <a:endParaRPr lang="en-GB" sz="2400" dirty="0"/>
          </a:p>
          <a:p>
            <a:r>
              <a:rPr lang="en-GB" sz="2400" dirty="0"/>
              <a:t>Can only be edited from Upstream (SCI)</a:t>
            </a:r>
          </a:p>
          <a:p>
            <a:endParaRPr lang="en-GB" sz="2400" dirty="0"/>
          </a:p>
          <a:p>
            <a:r>
              <a:rPr lang="en-GB" sz="2400" dirty="0"/>
              <a:t>Full details can be found in section 2.3.2</a:t>
            </a:r>
          </a:p>
          <a:p>
            <a:endParaRPr lang="en-GB" dirty="0"/>
          </a:p>
        </p:txBody>
      </p:sp>
    </p:spTree>
    <p:extLst>
      <p:ext uri="{BB962C8B-B14F-4D97-AF65-F5344CB8AC3E}">
        <p14:creationId xmlns:p14="http://schemas.microsoft.com/office/powerpoint/2010/main" val="2183875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5" y="1240185"/>
            <a:ext cx="8089465" cy="960090"/>
          </a:xfrm>
        </p:spPr>
        <p:txBody>
          <a:bodyPr>
            <a:normAutofit/>
          </a:bodyPr>
          <a:lstStyle/>
          <a:p>
            <a:r>
              <a:rPr lang="en-GB" dirty="0"/>
              <a:t>Review Panel</a:t>
            </a:r>
          </a:p>
        </p:txBody>
      </p:sp>
      <p:sp>
        <p:nvSpPr>
          <p:cNvPr id="3" name="Content Placeholder 2"/>
          <p:cNvSpPr>
            <a:spLocks noGrp="1"/>
          </p:cNvSpPr>
          <p:nvPr>
            <p:ph idx="1"/>
          </p:nvPr>
        </p:nvSpPr>
        <p:spPr/>
        <p:txBody>
          <a:bodyPr/>
          <a:lstStyle/>
          <a:p>
            <a:pPr>
              <a:lnSpc>
                <a:spcPct val="150000"/>
              </a:lnSpc>
            </a:pPr>
            <a:r>
              <a:rPr lang="en-GB" sz="2400" dirty="0"/>
              <a:t>Review panel is displayed when the iMeta SSI Record is being reviewed by a user.</a:t>
            </a:r>
          </a:p>
          <a:p>
            <a:pPr>
              <a:lnSpc>
                <a:spcPct val="150000"/>
              </a:lnSpc>
            </a:pPr>
            <a:r>
              <a:rPr lang="en-GB" sz="2400" dirty="0"/>
              <a:t>All iMeta SSI records have a Review Panel</a:t>
            </a:r>
          </a:p>
          <a:p>
            <a:endParaRPr lang="en-GB" dirty="0"/>
          </a:p>
        </p:txBody>
      </p:sp>
      <p:pic>
        <p:nvPicPr>
          <p:cNvPr id="6" name="Picture 5"/>
          <p:cNvPicPr>
            <a:picLocks noChangeAspect="1"/>
          </p:cNvPicPr>
          <p:nvPr/>
        </p:nvPicPr>
        <p:blipFill>
          <a:blip r:embed="rId3"/>
          <a:stretch>
            <a:fillRect/>
          </a:stretch>
        </p:blipFill>
        <p:spPr>
          <a:xfrm>
            <a:off x="1363662" y="4531520"/>
            <a:ext cx="7353300" cy="1390650"/>
          </a:xfrm>
          <a:prstGeom prst="rect">
            <a:avLst/>
          </a:prstGeom>
        </p:spPr>
      </p:pic>
    </p:spTree>
    <p:extLst>
      <p:ext uri="{BB962C8B-B14F-4D97-AF65-F5344CB8AC3E}">
        <p14:creationId xmlns:p14="http://schemas.microsoft.com/office/powerpoint/2010/main" val="250906968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094" y="1240185"/>
            <a:ext cx="8442542" cy="960090"/>
          </a:xfrm>
        </p:spPr>
        <p:txBody>
          <a:bodyPr>
            <a:normAutofit/>
          </a:bodyPr>
          <a:lstStyle/>
          <a:p>
            <a:r>
              <a:rPr lang="en-GB" dirty="0"/>
              <a:t>ALERT Access code changes</a:t>
            </a:r>
          </a:p>
        </p:txBody>
      </p:sp>
      <p:sp>
        <p:nvSpPr>
          <p:cNvPr id="3" name="Content Placeholder 2"/>
          <p:cNvSpPr>
            <a:spLocks noGrp="1"/>
          </p:cNvSpPr>
          <p:nvPr>
            <p:ph idx="1"/>
          </p:nvPr>
        </p:nvSpPr>
        <p:spPr>
          <a:xfrm>
            <a:off x="1096962" y="2200278"/>
            <a:ext cx="7886700" cy="4872039"/>
          </a:xfrm>
        </p:spPr>
        <p:txBody>
          <a:bodyPr>
            <a:normAutofit/>
          </a:bodyPr>
          <a:lstStyle/>
          <a:p>
            <a:r>
              <a:rPr lang="en-GB" sz="2400" dirty="0"/>
              <a:t>If ALERT sends an instruction to iMeta SSI which causes the Access code to change the Trading Account will not be automatically Approved</a:t>
            </a:r>
          </a:p>
          <a:p>
            <a:endParaRPr lang="en-GB" sz="2400" dirty="0"/>
          </a:p>
          <a:p>
            <a:r>
              <a:rPr lang="en-GB" sz="2400" dirty="0"/>
              <a:t>Requires manual Approval by a user</a:t>
            </a:r>
          </a:p>
          <a:p>
            <a:endParaRPr lang="en-GB" sz="2400" dirty="0"/>
          </a:p>
          <a:p>
            <a:r>
              <a:rPr lang="en-GB" sz="2400" dirty="0"/>
              <a:t>Trading Account will be moved to the Account queue</a:t>
            </a:r>
          </a:p>
          <a:p>
            <a:endParaRPr lang="en-GB" sz="2400" dirty="0"/>
          </a:p>
          <a:p>
            <a:r>
              <a:rPr lang="en-GB" sz="2400" dirty="0"/>
              <a:t>Full details can be found in section 2.3.4</a:t>
            </a:r>
          </a:p>
        </p:txBody>
      </p:sp>
    </p:spTree>
    <p:extLst>
      <p:ext uri="{BB962C8B-B14F-4D97-AF65-F5344CB8AC3E}">
        <p14:creationId xmlns:p14="http://schemas.microsoft.com/office/powerpoint/2010/main" val="28359139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414" y="1396682"/>
            <a:ext cx="8655485" cy="803594"/>
          </a:xfrm>
        </p:spPr>
        <p:txBody>
          <a:bodyPr>
            <a:normAutofit/>
          </a:bodyPr>
          <a:lstStyle/>
          <a:p>
            <a:r>
              <a:rPr lang="en-GB" dirty="0"/>
              <a:t>Monitoring ALERT Closures of TA</a:t>
            </a:r>
          </a:p>
        </p:txBody>
      </p:sp>
      <p:sp>
        <p:nvSpPr>
          <p:cNvPr id="3" name="Content Placeholder 2"/>
          <p:cNvSpPr>
            <a:spLocks noGrp="1"/>
          </p:cNvSpPr>
          <p:nvPr>
            <p:ph idx="1"/>
          </p:nvPr>
        </p:nvSpPr>
        <p:spPr>
          <a:xfrm>
            <a:off x="1096962" y="2307388"/>
            <a:ext cx="7886700" cy="4556987"/>
          </a:xfrm>
        </p:spPr>
        <p:txBody>
          <a:bodyPr>
            <a:normAutofit/>
          </a:bodyPr>
          <a:lstStyle/>
          <a:p>
            <a:r>
              <a:rPr lang="en-GB" sz="2400" dirty="0"/>
              <a:t>Trading Accounts that are closed in ALERT need to be Reviewed and Approved in iMeta SSI</a:t>
            </a:r>
          </a:p>
          <a:p>
            <a:endParaRPr lang="en-GB" sz="2400" dirty="0"/>
          </a:p>
          <a:p>
            <a:r>
              <a:rPr lang="en-GB" sz="2400" dirty="0"/>
              <a:t>Can only be Reviewed and Approved by users in the Trading Account Reviewers Group</a:t>
            </a:r>
          </a:p>
          <a:p>
            <a:endParaRPr lang="en-GB" sz="2400" dirty="0"/>
          </a:p>
          <a:p>
            <a:r>
              <a:rPr lang="en-GB" sz="2400" dirty="0"/>
              <a:t>Accounts that are closed appear in the Account Queue</a:t>
            </a:r>
          </a:p>
          <a:p>
            <a:endParaRPr lang="en-GB" sz="2400" dirty="0"/>
          </a:p>
          <a:p>
            <a:r>
              <a:rPr lang="en-GB" sz="2400" dirty="0"/>
              <a:t>Full details can be found in section 2.3.5</a:t>
            </a:r>
          </a:p>
        </p:txBody>
      </p:sp>
    </p:spTree>
    <p:extLst>
      <p:ext uri="{BB962C8B-B14F-4D97-AF65-F5344CB8AC3E}">
        <p14:creationId xmlns:p14="http://schemas.microsoft.com/office/powerpoint/2010/main" val="192643937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414" y="1252714"/>
            <a:ext cx="8655485" cy="1054673"/>
          </a:xfrm>
        </p:spPr>
        <p:txBody>
          <a:bodyPr>
            <a:normAutofit/>
          </a:bodyPr>
          <a:lstStyle/>
          <a:p>
            <a:r>
              <a:rPr lang="en-GB" dirty="0"/>
              <a:t>System Codes</a:t>
            </a:r>
          </a:p>
        </p:txBody>
      </p:sp>
      <p:sp>
        <p:nvSpPr>
          <p:cNvPr id="3" name="Content Placeholder 2"/>
          <p:cNvSpPr>
            <a:spLocks noGrp="1"/>
          </p:cNvSpPr>
          <p:nvPr>
            <p:ph idx="1"/>
          </p:nvPr>
        </p:nvSpPr>
        <p:spPr>
          <a:xfrm>
            <a:off x="1096962" y="2179638"/>
            <a:ext cx="7886700" cy="4684734"/>
          </a:xfrm>
        </p:spPr>
        <p:txBody>
          <a:bodyPr>
            <a:normAutofit/>
          </a:bodyPr>
          <a:lstStyle/>
          <a:p>
            <a:r>
              <a:rPr lang="en-GB" sz="2400" dirty="0"/>
              <a:t>Addition system codes present for OPICS and Murex</a:t>
            </a:r>
          </a:p>
          <a:p>
            <a:endParaRPr lang="en-GB" sz="2400" dirty="0"/>
          </a:p>
          <a:p>
            <a:r>
              <a:rPr lang="en-GB" sz="2400" dirty="0"/>
              <a:t>System codes are present on Trading Accounts</a:t>
            </a:r>
          </a:p>
          <a:p>
            <a:endParaRPr lang="en-GB" sz="2400" dirty="0"/>
          </a:p>
          <a:p>
            <a:r>
              <a:rPr lang="en-GB" sz="2400" dirty="0"/>
              <a:t>A System Code can exist twice on a Trading Account</a:t>
            </a:r>
          </a:p>
          <a:p>
            <a:endParaRPr lang="en-GB" dirty="0"/>
          </a:p>
          <a:p>
            <a:endParaRPr lang="en-GB" dirty="0"/>
          </a:p>
        </p:txBody>
      </p:sp>
    </p:spTree>
    <p:extLst>
      <p:ext uri="{BB962C8B-B14F-4D97-AF65-F5344CB8AC3E}">
        <p14:creationId xmlns:p14="http://schemas.microsoft.com/office/powerpoint/2010/main" val="79995094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414" y="1252714"/>
            <a:ext cx="8655485" cy="1054673"/>
          </a:xfrm>
        </p:spPr>
        <p:txBody>
          <a:bodyPr>
            <a:normAutofit/>
          </a:bodyPr>
          <a:lstStyle/>
          <a:p>
            <a:r>
              <a:rPr lang="en-GB" dirty="0"/>
              <a:t>Effective Date</a:t>
            </a:r>
          </a:p>
        </p:txBody>
      </p:sp>
      <p:sp>
        <p:nvSpPr>
          <p:cNvPr id="3" name="Content Placeholder 2"/>
          <p:cNvSpPr>
            <a:spLocks noGrp="1"/>
          </p:cNvSpPr>
          <p:nvPr>
            <p:ph idx="1"/>
          </p:nvPr>
        </p:nvSpPr>
        <p:spPr>
          <a:xfrm>
            <a:off x="1096962" y="2060948"/>
            <a:ext cx="7886700" cy="4892676"/>
          </a:xfrm>
        </p:spPr>
        <p:txBody>
          <a:bodyPr>
            <a:normAutofit/>
          </a:bodyPr>
          <a:lstStyle/>
          <a:p>
            <a:r>
              <a:rPr lang="en-GB" sz="2400" dirty="0"/>
              <a:t>Effective Date cannot be changed on an Approved SSI unless a mandatory field has been changed</a:t>
            </a:r>
          </a:p>
          <a:p>
            <a:endParaRPr lang="en-GB" sz="2400" dirty="0"/>
          </a:p>
          <a:p>
            <a:r>
              <a:rPr lang="en-GB" sz="2400" dirty="0"/>
              <a:t>This behaviour is implemented by way of a Validation Rule</a:t>
            </a:r>
          </a:p>
          <a:p>
            <a:endParaRPr lang="en-GB" sz="2400" dirty="0"/>
          </a:p>
          <a:p>
            <a:r>
              <a:rPr lang="en-GB" sz="2400" dirty="0"/>
              <a:t>The effective date cannot be set to blank after an SSI has been Approved</a:t>
            </a:r>
          </a:p>
          <a:p>
            <a:endParaRPr lang="en-GB" sz="2400" dirty="0"/>
          </a:p>
          <a:p>
            <a:r>
              <a:rPr lang="en-GB" sz="2400" dirty="0"/>
              <a:t>An SSI cannot have an Effective Date and a Trade Effective Date</a:t>
            </a:r>
          </a:p>
          <a:p>
            <a:endParaRPr lang="en-GB" dirty="0"/>
          </a:p>
          <a:p>
            <a:endParaRPr lang="en-GB" dirty="0"/>
          </a:p>
        </p:txBody>
      </p:sp>
    </p:spTree>
    <p:extLst>
      <p:ext uri="{BB962C8B-B14F-4D97-AF65-F5344CB8AC3E}">
        <p14:creationId xmlns:p14="http://schemas.microsoft.com/office/powerpoint/2010/main" val="397109892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414" y="1252714"/>
            <a:ext cx="8655485" cy="1054673"/>
          </a:xfrm>
        </p:spPr>
        <p:txBody>
          <a:bodyPr>
            <a:normAutofit/>
          </a:bodyPr>
          <a:lstStyle/>
          <a:p>
            <a:r>
              <a:rPr lang="en-GB" dirty="0"/>
              <a:t>Trade Effective Date</a:t>
            </a:r>
          </a:p>
        </p:txBody>
      </p:sp>
      <p:sp>
        <p:nvSpPr>
          <p:cNvPr id="3" name="Content Placeholder 2"/>
          <p:cNvSpPr>
            <a:spLocks noGrp="1"/>
          </p:cNvSpPr>
          <p:nvPr>
            <p:ph idx="1"/>
          </p:nvPr>
        </p:nvSpPr>
        <p:spPr>
          <a:xfrm>
            <a:off x="756413" y="2400300"/>
            <a:ext cx="8655485" cy="4892676"/>
          </a:xfrm>
        </p:spPr>
        <p:txBody>
          <a:bodyPr>
            <a:normAutofit/>
          </a:bodyPr>
          <a:lstStyle/>
          <a:p>
            <a:r>
              <a:rPr lang="en-GB" sz="2100" dirty="0"/>
              <a:t>If an SSI has a Trade Effective Date it cannot be Approved until the Trade Effective Date is equal to the current date minus one day in the New York time zone and the time in New York is after 7pm.</a:t>
            </a:r>
          </a:p>
          <a:p>
            <a:endParaRPr lang="en-GB" sz="2100" dirty="0"/>
          </a:p>
          <a:p>
            <a:r>
              <a:rPr lang="en-GB" sz="2100" dirty="0"/>
              <a:t>The Approve Button will be greyed out</a:t>
            </a:r>
          </a:p>
          <a:p>
            <a:endParaRPr lang="en-GB" sz="2100" dirty="0"/>
          </a:p>
          <a:p>
            <a:r>
              <a:rPr lang="en-GB" sz="2100" dirty="0"/>
              <a:t>Time is based upon the time on the Application Server</a:t>
            </a:r>
          </a:p>
          <a:p>
            <a:endParaRPr lang="en-GB" sz="2100" dirty="0"/>
          </a:p>
          <a:p>
            <a:r>
              <a:rPr lang="en-GB" sz="2100" dirty="0"/>
              <a:t>The user will not be informed why they can’t Approve the SSI</a:t>
            </a:r>
          </a:p>
          <a:p>
            <a:endParaRPr lang="en-GB" sz="2100" dirty="0"/>
          </a:p>
          <a:p>
            <a:r>
              <a:rPr lang="en-GB" sz="2100" dirty="0"/>
              <a:t>Trade Effective Date logic is as follows:</a:t>
            </a:r>
          </a:p>
          <a:p>
            <a:pPr marL="457177" lvl="1" indent="0">
              <a:buNone/>
            </a:pPr>
            <a:r>
              <a:rPr lang="en-GB" sz="1700" b="1" dirty="0"/>
              <a:t>if</a:t>
            </a:r>
            <a:r>
              <a:rPr lang="en-GB" sz="1700" dirty="0"/>
              <a:t> the SSI has a populated Trade Effective Date </a:t>
            </a:r>
          </a:p>
          <a:p>
            <a:pPr marL="457177" lvl="1" indent="0">
              <a:buNone/>
            </a:pPr>
            <a:r>
              <a:rPr lang="en-GB" sz="1700" b="1" dirty="0"/>
              <a:t>and (</a:t>
            </a:r>
            <a:r>
              <a:rPr lang="en-GB" sz="1700" dirty="0"/>
              <a:t>The Trade Effective date is after the current date plus one day in the New York time zone </a:t>
            </a:r>
            <a:r>
              <a:rPr lang="en-GB" sz="1700" b="1" dirty="0"/>
              <a:t>or</a:t>
            </a:r>
            <a:r>
              <a:rPr lang="en-GB" sz="1700" dirty="0"/>
              <a:t> The Trade Effective date is equal to the current date plus one day in the New York time zone </a:t>
            </a:r>
            <a:r>
              <a:rPr lang="en-GB" sz="1700" b="1" dirty="0"/>
              <a:t>and</a:t>
            </a:r>
            <a:r>
              <a:rPr lang="en-GB" sz="1700" dirty="0"/>
              <a:t> the time in New York is before 7pm</a:t>
            </a:r>
            <a:r>
              <a:rPr lang="en-GB" sz="1700" b="1" dirty="0"/>
              <a:t>)</a:t>
            </a:r>
            <a:r>
              <a:rPr lang="en-GB" sz="1700" dirty="0"/>
              <a:t> </a:t>
            </a:r>
          </a:p>
          <a:p>
            <a:pPr marL="457177" lvl="1" indent="0">
              <a:buNone/>
            </a:pPr>
            <a:r>
              <a:rPr lang="en-GB" sz="1700" b="1" dirty="0"/>
              <a:t>then</a:t>
            </a:r>
            <a:r>
              <a:rPr lang="en-GB" sz="1700" dirty="0"/>
              <a:t> Prevent the user from approving the SSI</a:t>
            </a:r>
          </a:p>
          <a:p>
            <a:endParaRPr lang="en-GB" sz="2400" dirty="0"/>
          </a:p>
          <a:p>
            <a:endParaRPr lang="en-GB" dirty="0"/>
          </a:p>
          <a:p>
            <a:endParaRPr lang="en-GB" dirty="0"/>
          </a:p>
        </p:txBody>
      </p:sp>
    </p:spTree>
    <p:extLst>
      <p:ext uri="{BB962C8B-B14F-4D97-AF65-F5344CB8AC3E}">
        <p14:creationId xmlns:p14="http://schemas.microsoft.com/office/powerpoint/2010/main" val="375954016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Changes to Murex System Codes</a:t>
            </a:r>
          </a:p>
        </p:txBody>
      </p:sp>
      <p:sp>
        <p:nvSpPr>
          <p:cNvPr id="3" name="Content Placeholder 2"/>
          <p:cNvSpPr>
            <a:spLocks noGrp="1"/>
          </p:cNvSpPr>
          <p:nvPr>
            <p:ph idx="1"/>
          </p:nvPr>
        </p:nvSpPr>
        <p:spPr>
          <a:xfrm>
            <a:off x="1096962" y="2307388"/>
            <a:ext cx="7886700" cy="4032157"/>
          </a:xfrm>
        </p:spPr>
        <p:txBody>
          <a:bodyPr>
            <a:normAutofit/>
          </a:bodyPr>
          <a:lstStyle/>
          <a:p>
            <a:r>
              <a:rPr lang="en-GB" sz="2400" dirty="0"/>
              <a:t>When a Trading Accounts MXR system code changes all SSIs under that Trading Account will be republished downstream</a:t>
            </a:r>
          </a:p>
          <a:p>
            <a:endParaRPr lang="en-GB" sz="2400" dirty="0"/>
          </a:p>
          <a:p>
            <a:r>
              <a:rPr lang="en-GB" sz="2400" dirty="0"/>
              <a:t>The last Approved version of the SSIs will be republished</a:t>
            </a:r>
          </a:p>
          <a:p>
            <a:endParaRPr lang="en-GB" sz="2400" dirty="0"/>
          </a:p>
          <a:p>
            <a:r>
              <a:rPr lang="en-GB" sz="2400" dirty="0"/>
              <a:t>Full details can be found in section 2.3.8.1</a:t>
            </a:r>
          </a:p>
        </p:txBody>
      </p:sp>
    </p:spTree>
    <p:extLst>
      <p:ext uri="{BB962C8B-B14F-4D97-AF65-F5344CB8AC3E}">
        <p14:creationId xmlns:p14="http://schemas.microsoft.com/office/powerpoint/2010/main" val="147270627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DFS Changes</a:t>
            </a:r>
          </a:p>
        </p:txBody>
      </p:sp>
      <p:sp>
        <p:nvSpPr>
          <p:cNvPr id="3" name="Content Placeholder 2"/>
          <p:cNvSpPr>
            <a:spLocks noGrp="1"/>
          </p:cNvSpPr>
          <p:nvPr>
            <p:ph idx="1"/>
          </p:nvPr>
        </p:nvSpPr>
        <p:spPr>
          <a:xfrm>
            <a:off x="1096962" y="2307388"/>
            <a:ext cx="7886700" cy="4032157"/>
          </a:xfrm>
        </p:spPr>
        <p:txBody>
          <a:bodyPr>
            <a:normAutofit/>
          </a:bodyPr>
          <a:lstStyle/>
          <a:p>
            <a:r>
              <a:rPr lang="en-GB" sz="2400" dirty="0"/>
              <a:t>Trading Accounts Name, Address, City and Country information is published on the Cash beneficiary step of an SSI</a:t>
            </a:r>
          </a:p>
          <a:p>
            <a:endParaRPr lang="en-GB" sz="2400" dirty="0"/>
          </a:p>
          <a:p>
            <a:r>
              <a:rPr lang="en-GB" sz="2400" dirty="0"/>
              <a:t>When these fields are changed the relevant SSIs will be republished downstream</a:t>
            </a:r>
          </a:p>
          <a:p>
            <a:endParaRPr lang="en-GB" sz="2400" dirty="0"/>
          </a:p>
          <a:p>
            <a:r>
              <a:rPr lang="en-GB" sz="2400" dirty="0"/>
              <a:t>Republished SSIs will have a Reason Code value of 2</a:t>
            </a:r>
          </a:p>
        </p:txBody>
      </p:sp>
    </p:spTree>
    <p:extLst>
      <p:ext uri="{BB962C8B-B14F-4D97-AF65-F5344CB8AC3E}">
        <p14:creationId xmlns:p14="http://schemas.microsoft.com/office/powerpoint/2010/main" val="409511974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DFS Changes – Name Changes</a:t>
            </a:r>
          </a:p>
        </p:txBody>
      </p:sp>
      <p:sp>
        <p:nvSpPr>
          <p:cNvPr id="3" name="Content Placeholder 2"/>
          <p:cNvSpPr>
            <a:spLocks noGrp="1"/>
          </p:cNvSpPr>
          <p:nvPr>
            <p:ph idx="1"/>
          </p:nvPr>
        </p:nvSpPr>
        <p:spPr>
          <a:xfrm>
            <a:off x="1096962" y="2307387"/>
            <a:ext cx="7886700" cy="4399805"/>
          </a:xfrm>
        </p:spPr>
        <p:txBody>
          <a:bodyPr>
            <a:normAutofit/>
          </a:bodyPr>
          <a:lstStyle/>
          <a:p>
            <a:r>
              <a:rPr lang="en-GB" sz="2400" dirty="0"/>
              <a:t>When the LongName or LongName2 are changed on a Trading Account and the Account is Approved, SSIs will be resubmitted if:</a:t>
            </a:r>
          </a:p>
          <a:p>
            <a:endParaRPr lang="en-GB" dirty="0"/>
          </a:p>
          <a:p>
            <a:pPr lvl="1"/>
            <a:r>
              <a:rPr lang="en-GB" sz="2000" dirty="0"/>
              <a:t>SSI is not closed</a:t>
            </a:r>
          </a:p>
          <a:p>
            <a:pPr lvl="1" fontAlgn="base"/>
            <a:r>
              <a:rPr lang="en-GB" sz="2000" dirty="0"/>
              <a:t>SSI has a Cash Beneficiary Step and </a:t>
            </a:r>
          </a:p>
          <a:p>
            <a:pPr lvl="1" fontAlgn="base"/>
            <a:r>
              <a:rPr lang="en-GB" sz="2000" dirty="0"/>
              <a:t>SSI SettlementAgentName (Org Name) is blank and </a:t>
            </a:r>
          </a:p>
          <a:p>
            <a:pPr lvl="1" fontAlgn="base"/>
            <a:r>
              <a:rPr lang="en-GB" sz="2000" dirty="0"/>
              <a:t>SSI SettlementAgentName2 (Org Name 2) is blank and </a:t>
            </a:r>
          </a:p>
          <a:p>
            <a:pPr lvl="1" fontAlgn="base"/>
            <a:r>
              <a:rPr lang="en-GB" sz="2000" dirty="0"/>
              <a:t>SSI does not have a Cash Beneficiary BIC and </a:t>
            </a:r>
          </a:p>
          <a:p>
            <a:pPr lvl="1" fontAlgn="base"/>
            <a:r>
              <a:rPr lang="en-GB" sz="2000" dirty="0"/>
              <a:t>SSI does not have a SwiftMessageType of MT202 and </a:t>
            </a:r>
          </a:p>
          <a:p>
            <a:pPr lvl="1" fontAlgn="base"/>
            <a:r>
              <a:rPr lang="en-GB" sz="2000" dirty="0"/>
              <a:t>SSI has a SettlementMeans of NOS </a:t>
            </a:r>
          </a:p>
          <a:p>
            <a:pPr lvl="1"/>
            <a:endParaRPr lang="en-GB" dirty="0"/>
          </a:p>
        </p:txBody>
      </p:sp>
    </p:spTree>
    <p:extLst>
      <p:ext uri="{BB962C8B-B14F-4D97-AF65-F5344CB8AC3E}">
        <p14:creationId xmlns:p14="http://schemas.microsoft.com/office/powerpoint/2010/main" val="291828227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DFS Changes – Address Changes</a:t>
            </a:r>
          </a:p>
        </p:txBody>
      </p:sp>
      <p:sp>
        <p:nvSpPr>
          <p:cNvPr id="3" name="Content Placeholder 2"/>
          <p:cNvSpPr>
            <a:spLocks noGrp="1"/>
          </p:cNvSpPr>
          <p:nvPr>
            <p:ph idx="1"/>
          </p:nvPr>
        </p:nvSpPr>
        <p:spPr>
          <a:xfrm>
            <a:off x="1096962" y="2307387"/>
            <a:ext cx="7886700" cy="4399805"/>
          </a:xfrm>
        </p:spPr>
        <p:txBody>
          <a:bodyPr>
            <a:normAutofit/>
          </a:bodyPr>
          <a:lstStyle/>
          <a:p>
            <a:r>
              <a:rPr lang="en-GB" sz="2400" dirty="0"/>
              <a:t>When the Address, City or Risk Country are changed on a Trading Account and the Account is Approved, SSIs will be resubmitted if:</a:t>
            </a:r>
          </a:p>
          <a:p>
            <a:endParaRPr lang="en-GB" dirty="0"/>
          </a:p>
          <a:p>
            <a:pPr lvl="1" fontAlgn="base"/>
            <a:r>
              <a:rPr lang="en-GB" sz="2000" dirty="0"/>
              <a:t>SSI is not Closed and </a:t>
            </a:r>
          </a:p>
          <a:p>
            <a:pPr lvl="1" fontAlgn="base"/>
            <a:r>
              <a:rPr lang="en-GB" sz="2000" dirty="0"/>
              <a:t>SSI has a Cash Beneficiary Step and </a:t>
            </a:r>
          </a:p>
          <a:p>
            <a:pPr lvl="1" fontAlgn="base"/>
            <a:r>
              <a:rPr lang="en-GB" sz="2000" dirty="0"/>
              <a:t>SSI does not have a Cash Beneficiary BIC and </a:t>
            </a:r>
          </a:p>
          <a:p>
            <a:pPr lvl="1" fontAlgn="base"/>
            <a:r>
              <a:rPr lang="en-GB" sz="2000" dirty="0"/>
              <a:t>SSI does not have a SwiftMessageType of MT202 and </a:t>
            </a:r>
          </a:p>
          <a:p>
            <a:pPr lvl="1" fontAlgn="base"/>
            <a:r>
              <a:rPr lang="en-GB" sz="2000" dirty="0"/>
              <a:t>SSI has a SettlementMeans of NOS </a:t>
            </a:r>
          </a:p>
          <a:p>
            <a:pPr lvl="1" fontAlgn="base"/>
            <a:r>
              <a:rPr lang="en-GB" sz="2000" dirty="0"/>
              <a:t>SSI is not Third Party </a:t>
            </a:r>
          </a:p>
          <a:p>
            <a:pPr lvl="1"/>
            <a:endParaRPr lang="en-GB" dirty="0"/>
          </a:p>
        </p:txBody>
      </p:sp>
    </p:spTree>
    <p:extLst>
      <p:ext uri="{BB962C8B-B14F-4D97-AF65-F5344CB8AC3E}">
        <p14:creationId xmlns:p14="http://schemas.microsoft.com/office/powerpoint/2010/main" val="26744104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27660"/>
            <a:ext cx="7886700" cy="972616"/>
          </a:xfrm>
        </p:spPr>
        <p:txBody>
          <a:bodyPr>
            <a:normAutofit/>
          </a:bodyPr>
          <a:lstStyle/>
          <a:p>
            <a:r>
              <a:rPr lang="en-GB" dirty="0"/>
              <a:t>Trading Account Fields</a:t>
            </a:r>
          </a:p>
        </p:txBody>
      </p:sp>
      <p:sp>
        <p:nvSpPr>
          <p:cNvPr id="3" name="Content Placeholder 2"/>
          <p:cNvSpPr>
            <a:spLocks noGrp="1"/>
          </p:cNvSpPr>
          <p:nvPr>
            <p:ph idx="1"/>
          </p:nvPr>
        </p:nvSpPr>
        <p:spPr>
          <a:xfrm>
            <a:off x="1096962" y="2200276"/>
            <a:ext cx="7886700" cy="4506914"/>
          </a:xfrm>
        </p:spPr>
        <p:txBody>
          <a:bodyPr>
            <a:normAutofit/>
          </a:bodyPr>
          <a:lstStyle/>
          <a:p>
            <a:r>
              <a:rPr lang="en-GB" sz="2400" dirty="0"/>
              <a:t>Contains the following additional fields:</a:t>
            </a:r>
          </a:p>
          <a:p>
            <a:pPr lvl="1"/>
            <a:r>
              <a:rPr lang="en-GB" dirty="0"/>
              <a:t>CLS Customer Type</a:t>
            </a:r>
          </a:p>
          <a:p>
            <a:pPr lvl="1"/>
            <a:r>
              <a:rPr lang="en-GB" dirty="0"/>
              <a:t>Segment Code</a:t>
            </a:r>
          </a:p>
          <a:p>
            <a:pPr lvl="1"/>
            <a:r>
              <a:rPr lang="en-GB" dirty="0"/>
              <a:t>ALERT Trusted Source</a:t>
            </a:r>
          </a:p>
          <a:p>
            <a:endParaRPr lang="en-GB" sz="2400" dirty="0"/>
          </a:p>
          <a:p>
            <a:r>
              <a:rPr lang="en-GB" sz="2400" dirty="0"/>
              <a:t>All new fields added to the Detail tab of a Trading Account</a:t>
            </a:r>
          </a:p>
          <a:p>
            <a:pPr lvl="1"/>
            <a:endParaRPr lang="en-GB" dirty="0"/>
          </a:p>
        </p:txBody>
      </p:sp>
    </p:spTree>
    <p:extLst>
      <p:ext uri="{BB962C8B-B14F-4D97-AF65-F5344CB8AC3E}">
        <p14:creationId xmlns:p14="http://schemas.microsoft.com/office/powerpoint/2010/main" val="3982593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40185"/>
            <a:ext cx="7886700" cy="960090"/>
          </a:xfrm>
        </p:spPr>
        <p:txBody>
          <a:bodyPr/>
          <a:lstStyle/>
          <a:p>
            <a:r>
              <a:rPr lang="en-GB" dirty="0"/>
              <a:t>Notes</a:t>
            </a:r>
          </a:p>
        </p:txBody>
      </p:sp>
      <p:sp>
        <p:nvSpPr>
          <p:cNvPr id="3" name="Content Placeholder 2"/>
          <p:cNvSpPr>
            <a:spLocks noGrp="1"/>
          </p:cNvSpPr>
          <p:nvPr>
            <p:ph idx="1"/>
          </p:nvPr>
        </p:nvSpPr>
        <p:spPr/>
        <p:txBody>
          <a:bodyPr/>
          <a:lstStyle/>
          <a:p>
            <a:r>
              <a:rPr lang="en-GB" sz="2400" dirty="0"/>
              <a:t>Notes are available on all iMeta SSI Records.</a:t>
            </a:r>
          </a:p>
          <a:p>
            <a:endParaRPr lang="en-GB" dirty="0"/>
          </a:p>
        </p:txBody>
      </p:sp>
      <p:pic>
        <p:nvPicPr>
          <p:cNvPr id="6" name="Picture 5"/>
          <p:cNvPicPr>
            <a:picLocks noChangeAspect="1"/>
          </p:cNvPicPr>
          <p:nvPr/>
        </p:nvPicPr>
        <p:blipFill>
          <a:blip r:embed="rId3"/>
          <a:stretch>
            <a:fillRect/>
          </a:stretch>
        </p:blipFill>
        <p:spPr>
          <a:xfrm>
            <a:off x="3192270" y="2897751"/>
            <a:ext cx="3749823" cy="3954094"/>
          </a:xfrm>
          <a:prstGeom prst="rect">
            <a:avLst/>
          </a:prstGeom>
        </p:spPr>
      </p:pic>
    </p:spTree>
    <p:extLst>
      <p:ext uri="{BB962C8B-B14F-4D97-AF65-F5344CB8AC3E}">
        <p14:creationId xmlns:p14="http://schemas.microsoft.com/office/powerpoint/2010/main" val="400364866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27660"/>
            <a:ext cx="7886700" cy="972616"/>
          </a:xfrm>
        </p:spPr>
        <p:txBody>
          <a:bodyPr>
            <a:normAutofit/>
          </a:bodyPr>
          <a:lstStyle/>
          <a:p>
            <a:r>
              <a:rPr lang="en-GB" dirty="0"/>
              <a:t>ALERT Trusted Source flag</a:t>
            </a:r>
          </a:p>
        </p:txBody>
      </p:sp>
      <p:sp>
        <p:nvSpPr>
          <p:cNvPr id="3" name="Content Placeholder 2"/>
          <p:cNvSpPr>
            <a:spLocks noGrp="1"/>
          </p:cNvSpPr>
          <p:nvPr>
            <p:ph idx="1"/>
          </p:nvPr>
        </p:nvSpPr>
        <p:spPr>
          <a:xfrm>
            <a:off x="1096962" y="2200276"/>
            <a:ext cx="7886700" cy="4506914"/>
          </a:xfrm>
        </p:spPr>
        <p:txBody>
          <a:bodyPr>
            <a:normAutofit/>
          </a:bodyPr>
          <a:lstStyle/>
          <a:p>
            <a:r>
              <a:rPr lang="en-GB" sz="2400" dirty="0"/>
              <a:t>Flag is called ‘Alert Trusted Source</a:t>
            </a:r>
          </a:p>
          <a:p>
            <a:endParaRPr lang="en-GB" sz="2400" dirty="0"/>
          </a:p>
          <a:p>
            <a:endParaRPr lang="en-GB" sz="2400" dirty="0"/>
          </a:p>
          <a:p>
            <a:endParaRPr lang="en-GB" sz="2400" dirty="0"/>
          </a:p>
          <a:p>
            <a:endParaRPr lang="en-GB" sz="2400" dirty="0"/>
          </a:p>
          <a:p>
            <a:endParaRPr lang="en-GB" sz="2400" dirty="0"/>
          </a:p>
          <a:p>
            <a:r>
              <a:rPr lang="en-GB" sz="2400" dirty="0"/>
              <a:t>Flag needs to be set for SSIs to be downloaded from ALERT</a:t>
            </a:r>
          </a:p>
          <a:p>
            <a:endParaRPr lang="en-GB" sz="2400" dirty="0"/>
          </a:p>
          <a:p>
            <a:r>
              <a:rPr lang="en-GB" sz="2400" dirty="0"/>
              <a:t>Full details can be found in section 2.3.10.1</a:t>
            </a:r>
          </a:p>
          <a:p>
            <a:pPr lvl="1"/>
            <a:endParaRPr lang="en-GB" dirty="0"/>
          </a:p>
        </p:txBody>
      </p:sp>
      <p:pic>
        <p:nvPicPr>
          <p:cNvPr id="5" name="Picture 4"/>
          <p:cNvPicPr>
            <a:picLocks noChangeAspect="1"/>
          </p:cNvPicPr>
          <p:nvPr/>
        </p:nvPicPr>
        <p:blipFill>
          <a:blip r:embed="rId3"/>
          <a:stretch>
            <a:fillRect/>
          </a:stretch>
        </p:blipFill>
        <p:spPr>
          <a:xfrm>
            <a:off x="1096965" y="2893625"/>
            <a:ext cx="1990725" cy="1362075"/>
          </a:xfrm>
          <a:prstGeom prst="rect">
            <a:avLst/>
          </a:prstGeom>
        </p:spPr>
      </p:pic>
      <p:sp>
        <p:nvSpPr>
          <p:cNvPr id="6" name="Oval 5"/>
          <p:cNvSpPr/>
          <p:nvPr/>
        </p:nvSpPr>
        <p:spPr>
          <a:xfrm>
            <a:off x="964138" y="3465121"/>
            <a:ext cx="1565753" cy="31315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68" dirty="0"/>
          </a:p>
        </p:txBody>
      </p:sp>
    </p:spTree>
    <p:extLst>
      <p:ext uri="{BB962C8B-B14F-4D97-AF65-F5344CB8AC3E}">
        <p14:creationId xmlns:p14="http://schemas.microsoft.com/office/powerpoint/2010/main" val="400044161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40185"/>
            <a:ext cx="8202198" cy="960090"/>
          </a:xfrm>
        </p:spPr>
        <p:txBody>
          <a:bodyPr>
            <a:normAutofit/>
          </a:bodyPr>
          <a:lstStyle/>
          <a:p>
            <a:r>
              <a:rPr lang="en-GB" dirty="0"/>
              <a:t>Branch Information on Trading Account</a:t>
            </a:r>
          </a:p>
        </p:txBody>
      </p:sp>
      <p:sp>
        <p:nvSpPr>
          <p:cNvPr id="3" name="Content Placeholder 2"/>
          <p:cNvSpPr>
            <a:spLocks noGrp="1"/>
          </p:cNvSpPr>
          <p:nvPr>
            <p:ph idx="1"/>
          </p:nvPr>
        </p:nvSpPr>
        <p:spPr>
          <a:xfrm>
            <a:off x="1096962" y="2307388"/>
            <a:ext cx="7886700" cy="4582039"/>
          </a:xfrm>
        </p:spPr>
        <p:txBody>
          <a:bodyPr>
            <a:normAutofit/>
          </a:bodyPr>
          <a:lstStyle/>
          <a:p>
            <a:r>
              <a:rPr lang="en-GB" sz="2400" dirty="0"/>
              <a:t>Trading Account record will have a Branch tab</a:t>
            </a:r>
          </a:p>
          <a:p>
            <a:endParaRPr lang="en-GB" sz="2400" dirty="0"/>
          </a:p>
          <a:p>
            <a:r>
              <a:rPr lang="en-GB" sz="2400" dirty="0"/>
              <a:t>Branch tab contains a list of branches and the status of the branch</a:t>
            </a:r>
          </a:p>
          <a:p>
            <a:endParaRPr lang="en-GB" sz="2400" dirty="0"/>
          </a:p>
          <a:p>
            <a:r>
              <a:rPr lang="en-GB" sz="2400" dirty="0"/>
              <a:t>Branch will be a reference to the existing ‘Internal Organisation’ tab in System Administration</a:t>
            </a:r>
          </a:p>
          <a:p>
            <a:endParaRPr lang="en-GB" sz="2400" dirty="0"/>
          </a:p>
          <a:p>
            <a:r>
              <a:rPr lang="en-GB" sz="2400" dirty="0"/>
              <a:t>Branch data can be added manually or is received from the Trading Account Message from SCI</a:t>
            </a:r>
          </a:p>
          <a:p>
            <a:endParaRPr lang="en-GB" sz="2400" dirty="0"/>
          </a:p>
          <a:p>
            <a:r>
              <a:rPr lang="en-GB" sz="2400" dirty="0"/>
              <a:t>Full details can be found in section 2.3.11</a:t>
            </a:r>
          </a:p>
        </p:txBody>
      </p:sp>
    </p:spTree>
    <p:extLst>
      <p:ext uri="{BB962C8B-B14F-4D97-AF65-F5344CB8AC3E}">
        <p14:creationId xmlns:p14="http://schemas.microsoft.com/office/powerpoint/2010/main" val="58234717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52712"/>
            <a:ext cx="7886700" cy="947564"/>
          </a:xfrm>
        </p:spPr>
        <p:txBody>
          <a:bodyPr>
            <a:normAutofit/>
          </a:bodyPr>
          <a:lstStyle/>
          <a:p>
            <a:r>
              <a:rPr lang="en-GB" dirty="0"/>
              <a:t>SSI Fields</a:t>
            </a:r>
          </a:p>
        </p:txBody>
      </p:sp>
      <p:sp>
        <p:nvSpPr>
          <p:cNvPr id="3" name="Content Placeholder 2"/>
          <p:cNvSpPr>
            <a:spLocks noGrp="1"/>
          </p:cNvSpPr>
          <p:nvPr>
            <p:ph idx="1"/>
          </p:nvPr>
        </p:nvSpPr>
        <p:spPr>
          <a:xfrm>
            <a:off x="1096962" y="2307387"/>
            <a:ext cx="7886700" cy="4399805"/>
          </a:xfrm>
        </p:spPr>
        <p:txBody>
          <a:bodyPr>
            <a:normAutofit/>
          </a:bodyPr>
          <a:lstStyle/>
          <a:p>
            <a:r>
              <a:rPr lang="en-GB" sz="2400" dirty="0"/>
              <a:t>Many new fields added to the SSI record</a:t>
            </a:r>
          </a:p>
          <a:p>
            <a:endParaRPr lang="en-GB" sz="2400" dirty="0"/>
          </a:p>
          <a:p>
            <a:r>
              <a:rPr lang="en-GB" sz="2400" dirty="0"/>
              <a:t>New third party field added to the SSI detail tab</a:t>
            </a:r>
          </a:p>
          <a:p>
            <a:endParaRPr lang="en-GB" sz="2400" dirty="0"/>
          </a:p>
          <a:p>
            <a:r>
              <a:rPr lang="en-GB" sz="2400" dirty="0"/>
              <a:t>All other new fields added to a single tab called ‘Additional Detail’ </a:t>
            </a:r>
          </a:p>
          <a:p>
            <a:endParaRPr lang="en-GB" sz="2400" dirty="0"/>
          </a:p>
          <a:p>
            <a:r>
              <a:rPr lang="en-GB" sz="2400" dirty="0"/>
              <a:t>Full details can be found in section 2.4.4</a:t>
            </a:r>
          </a:p>
        </p:txBody>
      </p:sp>
    </p:spTree>
    <p:extLst>
      <p:ext uri="{BB962C8B-B14F-4D97-AF65-F5344CB8AC3E}">
        <p14:creationId xmlns:p14="http://schemas.microsoft.com/office/powerpoint/2010/main" val="3252756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52712"/>
            <a:ext cx="7886700" cy="947564"/>
          </a:xfrm>
        </p:spPr>
        <p:txBody>
          <a:bodyPr>
            <a:normAutofit/>
          </a:bodyPr>
          <a:lstStyle/>
          <a:p>
            <a:r>
              <a:rPr lang="en-GB" dirty="0"/>
              <a:t>Defaulting</a:t>
            </a:r>
          </a:p>
        </p:txBody>
      </p:sp>
      <p:sp>
        <p:nvSpPr>
          <p:cNvPr id="3" name="Content Placeholder 2"/>
          <p:cNvSpPr>
            <a:spLocks noGrp="1"/>
          </p:cNvSpPr>
          <p:nvPr>
            <p:ph idx="1"/>
          </p:nvPr>
        </p:nvSpPr>
        <p:spPr>
          <a:xfrm>
            <a:off x="1096962" y="2307387"/>
            <a:ext cx="7886700" cy="4399805"/>
          </a:xfrm>
        </p:spPr>
        <p:txBody>
          <a:bodyPr>
            <a:normAutofit/>
          </a:bodyPr>
          <a:lstStyle/>
          <a:p>
            <a:r>
              <a:rPr lang="en-GB" sz="2400" dirty="0"/>
              <a:t>Workflow rules are used to default field values</a:t>
            </a:r>
          </a:p>
          <a:p>
            <a:endParaRPr lang="en-GB" sz="2400" dirty="0"/>
          </a:p>
          <a:p>
            <a:r>
              <a:rPr lang="en-GB" sz="2400" dirty="0"/>
              <a:t>Defaulting usually based on other field values</a:t>
            </a:r>
          </a:p>
          <a:p>
            <a:endParaRPr lang="en-GB" sz="2400" dirty="0"/>
          </a:p>
          <a:p>
            <a:r>
              <a:rPr lang="en-GB" sz="2400" dirty="0"/>
              <a:t>More details can be found in various sections of the specification</a:t>
            </a:r>
          </a:p>
        </p:txBody>
      </p:sp>
    </p:spTree>
    <p:extLst>
      <p:ext uri="{BB962C8B-B14F-4D97-AF65-F5344CB8AC3E}">
        <p14:creationId xmlns:p14="http://schemas.microsoft.com/office/powerpoint/2010/main" val="365942704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5" y="1240187"/>
            <a:ext cx="8296275" cy="1067199"/>
          </a:xfrm>
        </p:spPr>
        <p:txBody>
          <a:bodyPr>
            <a:normAutofit/>
          </a:bodyPr>
          <a:lstStyle/>
          <a:p>
            <a:r>
              <a:rPr lang="en-GB" dirty="0"/>
              <a:t>Defaulting Example – Settlement Means</a:t>
            </a:r>
          </a:p>
        </p:txBody>
      </p:sp>
      <p:sp>
        <p:nvSpPr>
          <p:cNvPr id="3" name="Content Placeholder 2"/>
          <p:cNvSpPr>
            <a:spLocks noGrp="1"/>
          </p:cNvSpPr>
          <p:nvPr>
            <p:ph idx="1"/>
          </p:nvPr>
        </p:nvSpPr>
        <p:spPr>
          <a:xfrm>
            <a:off x="1096962" y="2307387"/>
            <a:ext cx="7886700" cy="4399805"/>
          </a:xfrm>
        </p:spPr>
        <p:txBody>
          <a:bodyPr>
            <a:normAutofit/>
          </a:bodyPr>
          <a:lstStyle/>
          <a:p>
            <a:r>
              <a:rPr lang="en-GB" sz="2400" dirty="0"/>
              <a:t>The Settlement Means field will be defaulted to ‘NOS’ for SSIs that have a Security linked to a security type group of ‘FX/Cash’, ‘Money Market’ or ‘OTC Derivatives’</a:t>
            </a:r>
          </a:p>
          <a:p>
            <a:endParaRPr lang="en-GB" sz="2400" dirty="0"/>
          </a:p>
          <a:p>
            <a:r>
              <a:rPr lang="en-GB" sz="2400" dirty="0"/>
              <a:t>Security Type Group is a static data type</a:t>
            </a:r>
          </a:p>
          <a:p>
            <a:endParaRPr lang="en-GB" sz="2400" dirty="0"/>
          </a:p>
          <a:p>
            <a:r>
              <a:rPr lang="en-GB" sz="2400" dirty="0"/>
              <a:t>Default is applied to any SSIs that are downloaded from ALERT</a:t>
            </a:r>
          </a:p>
        </p:txBody>
      </p:sp>
    </p:spTree>
    <p:extLst>
      <p:ext uri="{BB962C8B-B14F-4D97-AF65-F5344CB8AC3E}">
        <p14:creationId xmlns:p14="http://schemas.microsoft.com/office/powerpoint/2010/main" val="199585324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52712"/>
            <a:ext cx="7886700" cy="1054672"/>
          </a:xfrm>
        </p:spPr>
        <p:txBody>
          <a:bodyPr>
            <a:normAutofit/>
          </a:bodyPr>
          <a:lstStyle/>
          <a:p>
            <a:r>
              <a:rPr lang="en-GB" dirty="0"/>
              <a:t>Auto repair Custodian Account Name</a:t>
            </a:r>
          </a:p>
        </p:txBody>
      </p:sp>
      <p:sp>
        <p:nvSpPr>
          <p:cNvPr id="3" name="Content Placeholder 2"/>
          <p:cNvSpPr>
            <a:spLocks noGrp="1"/>
          </p:cNvSpPr>
          <p:nvPr>
            <p:ph idx="1"/>
          </p:nvPr>
        </p:nvSpPr>
        <p:spPr>
          <a:xfrm>
            <a:off x="1096962" y="2307387"/>
            <a:ext cx="7886700" cy="4399805"/>
          </a:xfrm>
        </p:spPr>
        <p:txBody>
          <a:bodyPr>
            <a:normAutofit fontScale="92500" lnSpcReduction="10000"/>
          </a:bodyPr>
          <a:lstStyle/>
          <a:p>
            <a:r>
              <a:rPr lang="en-GB" sz="2600" dirty="0"/>
              <a:t>Repairs values in the Account Name, Account Name 2, Sub Account Name and Sub Account Name 2 fields</a:t>
            </a:r>
          </a:p>
          <a:p>
            <a:endParaRPr lang="en-GB" sz="2600" dirty="0"/>
          </a:p>
          <a:p>
            <a:r>
              <a:rPr lang="en-GB" sz="2600" dirty="0"/>
              <a:t>Required because sometimes the beneficiary additional info fields are entered incorrectly in ALERT</a:t>
            </a:r>
          </a:p>
          <a:p>
            <a:endParaRPr lang="en-GB" sz="2600" dirty="0"/>
          </a:p>
          <a:p>
            <a:r>
              <a:rPr lang="en-GB" sz="2600" dirty="0"/>
              <a:t>If an Account Name is provided where the first and fifth characters are not “/” iMeta SSI will: </a:t>
            </a:r>
          </a:p>
          <a:p>
            <a:pPr lvl="1" fontAlgn="base"/>
            <a:r>
              <a:rPr lang="en-GB" sz="2200" dirty="0"/>
              <a:t>Concatenate Account Name and Account Name 2 </a:t>
            </a:r>
          </a:p>
          <a:p>
            <a:pPr lvl="1" fontAlgn="base"/>
            <a:r>
              <a:rPr lang="en-GB" sz="2200" dirty="0"/>
              <a:t>Prefix the result with /BNF/ </a:t>
            </a:r>
          </a:p>
          <a:p>
            <a:pPr lvl="1" fontAlgn="base"/>
            <a:r>
              <a:rPr lang="en-GB" sz="2200" dirty="0"/>
              <a:t>Set Account Name to the first 35 characters of the prefixed value </a:t>
            </a:r>
          </a:p>
          <a:p>
            <a:pPr lvl="1" fontAlgn="base"/>
            <a:r>
              <a:rPr lang="en-GB" sz="2200" dirty="0"/>
              <a:t>Set Account Name 2 to the second 35 characters of the prefixed value </a:t>
            </a:r>
          </a:p>
          <a:p>
            <a:endParaRPr lang="en-GB" sz="2400" dirty="0"/>
          </a:p>
          <a:p>
            <a:endParaRPr lang="en-GB" dirty="0"/>
          </a:p>
          <a:p>
            <a:endParaRPr lang="en-GB" dirty="0"/>
          </a:p>
        </p:txBody>
      </p:sp>
    </p:spTree>
    <p:extLst>
      <p:ext uri="{BB962C8B-B14F-4D97-AF65-F5344CB8AC3E}">
        <p14:creationId xmlns:p14="http://schemas.microsoft.com/office/powerpoint/2010/main" val="125331116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27660"/>
            <a:ext cx="7886700" cy="972616"/>
          </a:xfrm>
        </p:spPr>
        <p:txBody>
          <a:bodyPr>
            <a:normAutofit/>
          </a:bodyPr>
          <a:lstStyle/>
          <a:p>
            <a:r>
              <a:rPr lang="en-GB" dirty="0"/>
              <a:t>Auto repair Custodian Account Name</a:t>
            </a:r>
          </a:p>
        </p:txBody>
      </p:sp>
      <p:sp>
        <p:nvSpPr>
          <p:cNvPr id="3" name="Content Placeholder 2"/>
          <p:cNvSpPr>
            <a:spLocks noGrp="1"/>
          </p:cNvSpPr>
          <p:nvPr>
            <p:ph idx="1"/>
          </p:nvPr>
        </p:nvSpPr>
        <p:spPr>
          <a:xfrm>
            <a:off x="1096962" y="2307387"/>
            <a:ext cx="7886700" cy="4399805"/>
          </a:xfrm>
        </p:spPr>
        <p:txBody>
          <a:bodyPr>
            <a:normAutofit/>
          </a:bodyPr>
          <a:lstStyle/>
          <a:p>
            <a:r>
              <a:rPr lang="en-GB" sz="2400" dirty="0"/>
              <a:t>If no Account Name is provided but a Sub Account Name is provided iMeta SSI will: </a:t>
            </a:r>
          </a:p>
          <a:p>
            <a:pPr lvl="1" fontAlgn="base"/>
            <a:endParaRPr lang="en-GB" dirty="0"/>
          </a:p>
          <a:p>
            <a:pPr lvl="1" fontAlgn="base"/>
            <a:r>
              <a:rPr lang="en-GB" dirty="0"/>
              <a:t>Concatenate Sub Account Name and Sub Account Name 2 </a:t>
            </a:r>
          </a:p>
          <a:p>
            <a:pPr lvl="1" fontAlgn="base"/>
            <a:r>
              <a:rPr lang="en-GB" dirty="0"/>
              <a:t>Prefix the result with /BNF/ </a:t>
            </a:r>
          </a:p>
          <a:p>
            <a:pPr lvl="1" fontAlgn="base"/>
            <a:r>
              <a:rPr lang="en-GB" dirty="0"/>
              <a:t>Set Account Name to the first 35 characters of the prefixed value </a:t>
            </a:r>
          </a:p>
          <a:p>
            <a:pPr lvl="1" fontAlgn="base"/>
            <a:r>
              <a:rPr lang="en-GB" dirty="0"/>
              <a:t>Set Account Name 2 to the second 35 characters of the prefixed value </a:t>
            </a:r>
          </a:p>
          <a:p>
            <a:pPr lvl="1" fontAlgn="base"/>
            <a:r>
              <a:rPr lang="en-GB" dirty="0"/>
              <a:t>Blank Sub Account Name and Sub Account Name 2 </a:t>
            </a:r>
          </a:p>
          <a:p>
            <a:endParaRPr lang="en-GB" dirty="0"/>
          </a:p>
          <a:p>
            <a:endParaRPr lang="en-GB" dirty="0"/>
          </a:p>
        </p:txBody>
      </p:sp>
    </p:spTree>
    <p:extLst>
      <p:ext uri="{BB962C8B-B14F-4D97-AF65-F5344CB8AC3E}">
        <p14:creationId xmlns:p14="http://schemas.microsoft.com/office/powerpoint/2010/main" val="9167534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671" y="1246438"/>
            <a:ext cx="8430016" cy="994663"/>
          </a:xfrm>
        </p:spPr>
        <p:txBody>
          <a:bodyPr>
            <a:normAutofit/>
          </a:bodyPr>
          <a:lstStyle/>
          <a:p>
            <a:r>
              <a:rPr lang="en-GB" dirty="0"/>
              <a:t>Rules to determine OPICS or Murex SSI</a:t>
            </a:r>
          </a:p>
        </p:txBody>
      </p:sp>
      <p:sp>
        <p:nvSpPr>
          <p:cNvPr id="3" name="Content Placeholder 2"/>
          <p:cNvSpPr>
            <a:spLocks noGrp="1"/>
          </p:cNvSpPr>
          <p:nvPr>
            <p:ph idx="1"/>
          </p:nvPr>
        </p:nvSpPr>
        <p:spPr>
          <a:xfrm>
            <a:off x="1096962" y="2336587"/>
            <a:ext cx="7886700" cy="4640240"/>
          </a:xfrm>
        </p:spPr>
        <p:txBody>
          <a:bodyPr>
            <a:normAutofit fontScale="92500" lnSpcReduction="10000"/>
          </a:bodyPr>
          <a:lstStyle/>
          <a:p>
            <a:r>
              <a:rPr lang="en-GB" sz="2600" dirty="0"/>
              <a:t>Based on the security</a:t>
            </a:r>
          </a:p>
          <a:p>
            <a:endParaRPr lang="en-GB" sz="2600" dirty="0"/>
          </a:p>
          <a:p>
            <a:r>
              <a:rPr lang="en-GB" sz="2600" dirty="0"/>
              <a:t>If SSI security has an OPICS identifier it is for OPICS</a:t>
            </a:r>
          </a:p>
          <a:p>
            <a:endParaRPr lang="en-GB" sz="2600" dirty="0"/>
          </a:p>
          <a:p>
            <a:r>
              <a:rPr lang="en-GB" sz="2600" dirty="0"/>
              <a:t>If SSI security has a Mx3.1 TrnFamily identifier then is it for Murex 3.1</a:t>
            </a:r>
          </a:p>
          <a:p>
            <a:endParaRPr lang="en-GB" sz="2600" dirty="0"/>
          </a:p>
          <a:p>
            <a:r>
              <a:rPr lang="en-GB" sz="2600" dirty="0"/>
              <a:t>If SSI security has a MurexTrnFamily identifier then is it for Murex 2.11</a:t>
            </a:r>
          </a:p>
          <a:p>
            <a:endParaRPr lang="en-GB" sz="2600" dirty="0"/>
          </a:p>
          <a:p>
            <a:r>
              <a:rPr lang="en-GB" sz="2600" dirty="0"/>
              <a:t>Rule can also associate securities with OPICS </a:t>
            </a:r>
            <a:r>
              <a:rPr lang="en-GB" sz="2600" b="1" dirty="0"/>
              <a:t>and</a:t>
            </a:r>
            <a:r>
              <a:rPr lang="en-GB" sz="2600" dirty="0"/>
              <a:t> Murex</a:t>
            </a:r>
          </a:p>
          <a:p>
            <a:endParaRPr lang="en-GB" sz="2600" dirty="0"/>
          </a:p>
          <a:p>
            <a:r>
              <a:rPr lang="en-GB" sz="2600" dirty="0"/>
              <a:t>More details can be found in section 2.4.17</a:t>
            </a:r>
          </a:p>
          <a:p>
            <a:endParaRPr lang="en-GB" dirty="0"/>
          </a:p>
          <a:p>
            <a:endParaRPr lang="en-GB" dirty="0"/>
          </a:p>
        </p:txBody>
      </p:sp>
    </p:spTree>
    <p:extLst>
      <p:ext uri="{BB962C8B-B14F-4D97-AF65-F5344CB8AC3E}">
        <p14:creationId xmlns:p14="http://schemas.microsoft.com/office/powerpoint/2010/main" val="77901584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671" y="1246438"/>
            <a:ext cx="8430016" cy="994663"/>
          </a:xfrm>
        </p:spPr>
        <p:txBody>
          <a:bodyPr>
            <a:normAutofit fontScale="90000"/>
          </a:bodyPr>
          <a:lstStyle/>
          <a:p>
            <a:r>
              <a:rPr lang="en-GB" dirty="0"/>
              <a:t>Fields that cannot be amended post Approval</a:t>
            </a:r>
          </a:p>
        </p:txBody>
      </p:sp>
      <p:sp>
        <p:nvSpPr>
          <p:cNvPr id="3" name="Content Placeholder 2"/>
          <p:cNvSpPr>
            <a:spLocks noGrp="1"/>
          </p:cNvSpPr>
          <p:nvPr>
            <p:ph idx="1"/>
          </p:nvPr>
        </p:nvSpPr>
        <p:spPr>
          <a:xfrm>
            <a:off x="1096962" y="2336586"/>
            <a:ext cx="7886700" cy="4735728"/>
          </a:xfrm>
        </p:spPr>
        <p:txBody>
          <a:bodyPr>
            <a:normAutofit fontScale="85000" lnSpcReduction="20000"/>
          </a:bodyPr>
          <a:lstStyle/>
          <a:p>
            <a:r>
              <a:rPr lang="en-GB" dirty="0"/>
              <a:t>The following fields cannot be amended manually or via import after Approval:</a:t>
            </a:r>
          </a:p>
          <a:p>
            <a:pPr lvl="1"/>
            <a:r>
              <a:rPr lang="en-GB" dirty="0"/>
              <a:t>BranchId</a:t>
            </a:r>
          </a:p>
          <a:p>
            <a:pPr lvl="1"/>
            <a:r>
              <a:rPr lang="en-GB" dirty="0"/>
              <a:t>CreditDebit</a:t>
            </a:r>
          </a:p>
          <a:p>
            <a:pPr lvl="1"/>
            <a:r>
              <a:rPr lang="en-GB" dirty="0"/>
              <a:t>UsualId</a:t>
            </a:r>
          </a:p>
          <a:p>
            <a:pPr lvl="1"/>
            <a:r>
              <a:rPr lang="en-GB" dirty="0"/>
              <a:t>Security</a:t>
            </a:r>
          </a:p>
          <a:p>
            <a:pPr lvl="1"/>
            <a:r>
              <a:rPr lang="en-GB" dirty="0"/>
              <a:t>Currency</a:t>
            </a:r>
          </a:p>
          <a:p>
            <a:pPr lvl="1"/>
            <a:r>
              <a:rPr lang="en-GB" dirty="0"/>
              <a:t>AltCurrency</a:t>
            </a:r>
          </a:p>
          <a:p>
            <a:endParaRPr lang="en-GB" dirty="0"/>
          </a:p>
          <a:p>
            <a:r>
              <a:rPr lang="en-GB" dirty="0"/>
              <a:t>Updates from ALERT can update the Currency and AltCurrency</a:t>
            </a:r>
          </a:p>
          <a:p>
            <a:endParaRPr lang="en-GB" dirty="0"/>
          </a:p>
          <a:p>
            <a:r>
              <a:rPr lang="en-GB" dirty="0"/>
              <a:t>Third Party SSI cannot be changed by any Process after Approval</a:t>
            </a:r>
          </a:p>
          <a:p>
            <a:endParaRPr lang="en-GB" dirty="0"/>
          </a:p>
          <a:p>
            <a:r>
              <a:rPr lang="en-GB" dirty="0"/>
              <a:t>More details can be found in section 2.4.19</a:t>
            </a:r>
          </a:p>
          <a:p>
            <a:endParaRPr lang="en-GB" dirty="0"/>
          </a:p>
        </p:txBody>
      </p:sp>
    </p:spTree>
    <p:extLst>
      <p:ext uri="{BB962C8B-B14F-4D97-AF65-F5344CB8AC3E}">
        <p14:creationId xmlns:p14="http://schemas.microsoft.com/office/powerpoint/2010/main" val="183757405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205" y="1246435"/>
            <a:ext cx="8705589" cy="1090152"/>
          </a:xfrm>
        </p:spPr>
        <p:txBody>
          <a:bodyPr>
            <a:normAutofit/>
          </a:bodyPr>
          <a:lstStyle/>
          <a:p>
            <a:r>
              <a:rPr lang="en-GB" sz="3200" dirty="0"/>
              <a:t>Senders Correspondent SSI Downstream Duplication</a:t>
            </a:r>
          </a:p>
        </p:txBody>
      </p:sp>
      <p:sp>
        <p:nvSpPr>
          <p:cNvPr id="3" name="Content Placeholder 2"/>
          <p:cNvSpPr>
            <a:spLocks noGrp="1"/>
          </p:cNvSpPr>
          <p:nvPr>
            <p:ph idx="1"/>
          </p:nvPr>
        </p:nvSpPr>
        <p:spPr>
          <a:xfrm>
            <a:off x="1096962" y="2336590"/>
            <a:ext cx="7886700" cy="4477681"/>
          </a:xfrm>
        </p:spPr>
        <p:txBody>
          <a:bodyPr>
            <a:normAutofit fontScale="70000" lnSpcReduction="20000"/>
          </a:bodyPr>
          <a:lstStyle/>
          <a:p>
            <a:r>
              <a:rPr lang="en-GB" sz="2600" dirty="0"/>
              <a:t>SCB required that a single global branch SSI would generate many SSIs with non-global branches in OPICS</a:t>
            </a:r>
          </a:p>
          <a:p>
            <a:endParaRPr lang="en-GB" sz="2600" dirty="0"/>
          </a:p>
          <a:p>
            <a:r>
              <a:rPr lang="en-GB" sz="2600" dirty="0"/>
              <a:t>This requirement is implemented using a customised version of explosion cloning in iMeta SSI</a:t>
            </a:r>
          </a:p>
          <a:p>
            <a:endParaRPr lang="en-GB" sz="2600" dirty="0"/>
          </a:p>
          <a:p>
            <a:r>
              <a:rPr lang="en-GB" sz="2600" dirty="0"/>
              <a:t>SSIs that are generated are called Child SSIs and are sent downstream by iMeta SSI</a:t>
            </a:r>
          </a:p>
          <a:p>
            <a:endParaRPr lang="en-GB" sz="2600" dirty="0"/>
          </a:p>
          <a:p>
            <a:r>
              <a:rPr lang="en-GB" sz="2600" dirty="0"/>
              <a:t>Child SSIs do not appear as ‘normal’ SSIs in iMeta SSI</a:t>
            </a:r>
          </a:p>
          <a:p>
            <a:endParaRPr lang="en-GB" sz="2600" dirty="0"/>
          </a:p>
          <a:p>
            <a:r>
              <a:rPr lang="en-GB" sz="2600" dirty="0"/>
              <a:t>Duplication will occur regardless of the SSI source</a:t>
            </a:r>
          </a:p>
          <a:p>
            <a:endParaRPr lang="en-GB" sz="2600" dirty="0"/>
          </a:p>
          <a:p>
            <a:r>
              <a:rPr lang="en-GB" sz="2600" dirty="0"/>
              <a:t>Child SSIs will only differ to their parent by having the following  fields modified:</a:t>
            </a:r>
          </a:p>
          <a:p>
            <a:pPr lvl="1"/>
            <a:r>
              <a:rPr lang="en-GB" sz="2100" dirty="0"/>
              <a:t>Branch ID</a:t>
            </a:r>
          </a:p>
          <a:p>
            <a:pPr lvl="1"/>
            <a:r>
              <a:rPr lang="en-GB" sz="2100" dirty="0"/>
              <a:t>SC BIC</a:t>
            </a:r>
          </a:p>
          <a:p>
            <a:pPr lvl="1"/>
            <a:r>
              <a:rPr lang="en-GB" sz="2100" dirty="0"/>
              <a:t>SC A/C No</a:t>
            </a:r>
          </a:p>
          <a:p>
            <a:pPr lvl="1"/>
            <a:endParaRPr lang="en-GB" dirty="0"/>
          </a:p>
          <a:p>
            <a:r>
              <a:rPr lang="en-GB" sz="2600" dirty="0"/>
              <a:t>Child SSIs are still included in the SSI business key logic</a:t>
            </a:r>
          </a:p>
          <a:p>
            <a:endParaRPr lang="en-GB" sz="2400" dirty="0"/>
          </a:p>
          <a:p>
            <a:endParaRPr lang="en-GB" dirty="0"/>
          </a:p>
        </p:txBody>
      </p:sp>
    </p:spTree>
    <p:extLst>
      <p:ext uri="{BB962C8B-B14F-4D97-AF65-F5344CB8AC3E}">
        <p14:creationId xmlns:p14="http://schemas.microsoft.com/office/powerpoint/2010/main" val="2331783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View Mode</a:t>
            </a:r>
          </a:p>
        </p:txBody>
      </p:sp>
      <p:sp>
        <p:nvSpPr>
          <p:cNvPr id="3" name="Content Placeholder 2"/>
          <p:cNvSpPr>
            <a:spLocks noGrp="1"/>
          </p:cNvSpPr>
          <p:nvPr>
            <p:ph sz="half" idx="1"/>
          </p:nvPr>
        </p:nvSpPr>
        <p:spPr/>
        <p:txBody>
          <a:bodyPr/>
          <a:lstStyle/>
          <a:p>
            <a:r>
              <a:rPr lang="en-GB" dirty="0"/>
              <a:t>View mode is used when iMeta SSI objects are being viewed but no user interaction is taking place.</a:t>
            </a:r>
          </a:p>
        </p:txBody>
      </p:sp>
      <p:pic>
        <p:nvPicPr>
          <p:cNvPr id="6" name="Content Placeholder 5"/>
          <p:cNvPicPr>
            <a:picLocks noGrp="1" noChangeAspect="1"/>
          </p:cNvPicPr>
          <p:nvPr>
            <p:ph sz="half" idx="2"/>
          </p:nvPr>
        </p:nvPicPr>
        <p:blipFill>
          <a:blip r:embed="rId3"/>
          <a:stretch>
            <a:fillRect/>
          </a:stretch>
        </p:blipFill>
        <p:spPr>
          <a:xfrm>
            <a:off x="5097462" y="2178450"/>
            <a:ext cx="3886200" cy="4347362"/>
          </a:xfrm>
          <a:prstGeom prst="rect">
            <a:avLst/>
          </a:prstGeom>
        </p:spPr>
      </p:pic>
    </p:spTree>
    <p:extLst>
      <p:ext uri="{BB962C8B-B14F-4D97-AF65-F5344CB8AC3E}">
        <p14:creationId xmlns:p14="http://schemas.microsoft.com/office/powerpoint/2010/main" val="390074436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098" y="1246438"/>
            <a:ext cx="8780746" cy="994663"/>
          </a:xfrm>
        </p:spPr>
        <p:txBody>
          <a:bodyPr>
            <a:normAutofit/>
          </a:bodyPr>
          <a:lstStyle/>
          <a:p>
            <a:r>
              <a:rPr lang="en-GB" sz="3200" dirty="0"/>
              <a:t>Senders Correspondent SSI Downstream Duplication</a:t>
            </a:r>
          </a:p>
        </p:txBody>
      </p:sp>
      <p:sp>
        <p:nvSpPr>
          <p:cNvPr id="3" name="Content Placeholder 2"/>
          <p:cNvSpPr>
            <a:spLocks noGrp="1"/>
          </p:cNvSpPr>
          <p:nvPr>
            <p:ph idx="1"/>
          </p:nvPr>
        </p:nvSpPr>
        <p:spPr>
          <a:xfrm>
            <a:off x="1096962" y="2724897"/>
            <a:ext cx="7886700" cy="582087"/>
          </a:xfrm>
        </p:spPr>
        <p:txBody>
          <a:bodyPr>
            <a:normAutofit/>
          </a:bodyPr>
          <a:lstStyle/>
          <a:p>
            <a:r>
              <a:rPr lang="en-GB" sz="2400" dirty="0"/>
              <a:t>SSI Parent child relationship:</a:t>
            </a:r>
          </a:p>
          <a:p>
            <a:pPr lvl="1"/>
            <a:endParaRPr lang="en-GB" dirty="0"/>
          </a:p>
          <a:p>
            <a:endParaRPr lang="en-GB" dirty="0"/>
          </a:p>
          <a:p>
            <a:pPr marL="457177" lvl="1" indent="0">
              <a:buNone/>
            </a:pPr>
            <a:endParaRPr lang="en-GB" dirty="0"/>
          </a:p>
        </p:txBody>
      </p:sp>
      <p:pic>
        <p:nvPicPr>
          <p:cNvPr id="5" name="Picture 4"/>
          <p:cNvPicPr>
            <a:picLocks noChangeAspect="1"/>
          </p:cNvPicPr>
          <p:nvPr/>
        </p:nvPicPr>
        <p:blipFill>
          <a:blip r:embed="rId3"/>
          <a:stretch>
            <a:fillRect/>
          </a:stretch>
        </p:blipFill>
        <p:spPr>
          <a:xfrm>
            <a:off x="2384798" y="3477624"/>
            <a:ext cx="5115349" cy="3306892"/>
          </a:xfrm>
          <a:prstGeom prst="rect">
            <a:avLst/>
          </a:prstGeom>
        </p:spPr>
      </p:pic>
    </p:spTree>
    <p:extLst>
      <p:ext uri="{BB962C8B-B14F-4D97-AF65-F5344CB8AC3E}">
        <p14:creationId xmlns:p14="http://schemas.microsoft.com/office/powerpoint/2010/main" val="4102458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889" y="1246434"/>
            <a:ext cx="8642959" cy="1259860"/>
          </a:xfrm>
        </p:spPr>
        <p:txBody>
          <a:bodyPr>
            <a:normAutofit/>
          </a:bodyPr>
          <a:lstStyle/>
          <a:p>
            <a:r>
              <a:rPr lang="en-GB" sz="3200" dirty="0"/>
              <a:t>Senders Correspondent SSI Downstream Duplication</a:t>
            </a:r>
          </a:p>
        </p:txBody>
      </p:sp>
      <p:sp>
        <p:nvSpPr>
          <p:cNvPr id="3" name="Content Placeholder 2"/>
          <p:cNvSpPr>
            <a:spLocks noGrp="1"/>
          </p:cNvSpPr>
          <p:nvPr>
            <p:ph idx="1"/>
          </p:nvPr>
        </p:nvSpPr>
        <p:spPr>
          <a:xfrm>
            <a:off x="1096962" y="2724897"/>
            <a:ext cx="7886700" cy="3763697"/>
          </a:xfrm>
        </p:spPr>
        <p:txBody>
          <a:bodyPr>
            <a:normAutofit/>
          </a:bodyPr>
          <a:lstStyle/>
          <a:p>
            <a:r>
              <a:rPr lang="en-GB" sz="2400" dirty="0"/>
              <a:t>Child SSIs are generated under the following rule:</a:t>
            </a:r>
          </a:p>
          <a:p>
            <a:pPr marL="457177" lvl="1" indent="0">
              <a:buNone/>
            </a:pPr>
            <a:endParaRPr lang="en-GB" dirty="0"/>
          </a:p>
          <a:p>
            <a:pPr marL="457177" lvl="1" indent="0">
              <a:buNone/>
            </a:pPr>
            <a:r>
              <a:rPr lang="en-GB" dirty="0"/>
              <a:t>If SwiftType = </a:t>
            </a:r>
            <a:r>
              <a:rPr lang="en-GB" b="1" dirty="0"/>
              <a:t>MT103</a:t>
            </a:r>
            <a:r>
              <a:rPr lang="en-GB" dirty="0"/>
              <a:t> </a:t>
            </a:r>
          </a:p>
          <a:p>
            <a:pPr marL="457177" lvl="1" indent="0">
              <a:buNone/>
            </a:pPr>
            <a:r>
              <a:rPr lang="en-GB" dirty="0"/>
              <a:t>	And BranchId = </a:t>
            </a:r>
            <a:r>
              <a:rPr lang="en-GB" b="1" dirty="0"/>
              <a:t>Global</a:t>
            </a:r>
            <a:r>
              <a:rPr lang="en-GB" dirty="0"/>
              <a:t> </a:t>
            </a:r>
          </a:p>
          <a:p>
            <a:pPr marL="457177" lvl="1" indent="0">
              <a:buNone/>
            </a:pPr>
            <a:r>
              <a:rPr lang="en-GB" dirty="0"/>
              <a:t>		And Security is associated with </a:t>
            </a:r>
            <a:r>
              <a:rPr lang="en-GB" b="1" dirty="0"/>
              <a:t>OPICS</a:t>
            </a:r>
            <a:r>
              <a:rPr lang="en-GB" dirty="0"/>
              <a:t> </a:t>
            </a:r>
          </a:p>
          <a:p>
            <a:pPr marL="457177" lvl="1" indent="0">
              <a:buNone/>
            </a:pPr>
            <a:r>
              <a:rPr lang="en-GB" dirty="0"/>
              <a:t>			And The SSI is a </a:t>
            </a:r>
            <a:r>
              <a:rPr lang="en-GB" b="1" dirty="0"/>
              <a:t>cash SSI </a:t>
            </a:r>
          </a:p>
          <a:p>
            <a:pPr marL="457177" lvl="1" indent="0">
              <a:buNone/>
            </a:pPr>
            <a:endParaRPr lang="en-GB" dirty="0"/>
          </a:p>
          <a:p>
            <a:pPr marL="457177" lvl="1" indent="0">
              <a:buNone/>
            </a:pPr>
            <a:r>
              <a:rPr lang="en-GB" dirty="0"/>
              <a:t>Then Generate child SSI’s as per configuration</a:t>
            </a:r>
          </a:p>
          <a:p>
            <a:endParaRPr lang="en-GB" dirty="0"/>
          </a:p>
          <a:p>
            <a:pPr marL="457177" lvl="1" indent="0">
              <a:buNone/>
            </a:pPr>
            <a:endParaRPr lang="en-GB" dirty="0"/>
          </a:p>
        </p:txBody>
      </p:sp>
    </p:spTree>
    <p:extLst>
      <p:ext uri="{BB962C8B-B14F-4D97-AF65-F5344CB8AC3E}">
        <p14:creationId xmlns:p14="http://schemas.microsoft.com/office/powerpoint/2010/main" val="45825330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463" y="1404166"/>
            <a:ext cx="8649874" cy="994663"/>
          </a:xfrm>
        </p:spPr>
        <p:txBody>
          <a:bodyPr>
            <a:normAutofit/>
          </a:bodyPr>
          <a:lstStyle/>
          <a:p>
            <a:r>
              <a:rPr lang="en-GB" sz="3200" dirty="0"/>
              <a:t>Senders Correspondent SSI Downstream Duplication</a:t>
            </a:r>
          </a:p>
        </p:txBody>
      </p:sp>
      <p:sp>
        <p:nvSpPr>
          <p:cNvPr id="3" name="Content Placeholder 2"/>
          <p:cNvSpPr>
            <a:spLocks noGrp="1"/>
          </p:cNvSpPr>
          <p:nvPr>
            <p:ph idx="1"/>
          </p:nvPr>
        </p:nvSpPr>
        <p:spPr>
          <a:xfrm>
            <a:off x="1096962" y="2724897"/>
            <a:ext cx="7886700" cy="3763697"/>
          </a:xfrm>
        </p:spPr>
        <p:txBody>
          <a:bodyPr>
            <a:normAutofit/>
          </a:bodyPr>
          <a:lstStyle/>
          <a:p>
            <a:r>
              <a:rPr lang="en-GB" sz="2400" dirty="0"/>
              <a:t>The child SSI generation is driven by the ‘Senders Correspondent Configuration’ tab in System Administration</a:t>
            </a:r>
          </a:p>
          <a:p>
            <a:endParaRPr lang="en-GB" dirty="0"/>
          </a:p>
          <a:p>
            <a:pPr marL="0" indent="0">
              <a:buNone/>
            </a:pPr>
            <a:endParaRPr lang="en-GB" dirty="0"/>
          </a:p>
          <a:p>
            <a:pPr marL="457177" lvl="1" indent="0">
              <a:buNone/>
            </a:pPr>
            <a:endParaRPr lang="en-GB" dirty="0"/>
          </a:p>
        </p:txBody>
      </p:sp>
      <p:pic>
        <p:nvPicPr>
          <p:cNvPr id="5" name="Picture 4"/>
          <p:cNvPicPr>
            <a:picLocks noChangeAspect="1"/>
          </p:cNvPicPr>
          <p:nvPr/>
        </p:nvPicPr>
        <p:blipFill>
          <a:blip r:embed="rId3"/>
          <a:stretch>
            <a:fillRect/>
          </a:stretch>
        </p:blipFill>
        <p:spPr>
          <a:xfrm>
            <a:off x="1667607" y="4371693"/>
            <a:ext cx="7003093" cy="2016690"/>
          </a:xfrm>
          <a:prstGeom prst="rect">
            <a:avLst/>
          </a:prstGeom>
        </p:spPr>
      </p:pic>
    </p:spTree>
    <p:extLst>
      <p:ext uri="{BB962C8B-B14F-4D97-AF65-F5344CB8AC3E}">
        <p14:creationId xmlns:p14="http://schemas.microsoft.com/office/powerpoint/2010/main" val="383662471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202" y="1246438"/>
            <a:ext cx="8830850" cy="1246355"/>
          </a:xfrm>
        </p:spPr>
        <p:txBody>
          <a:bodyPr>
            <a:normAutofit/>
          </a:bodyPr>
          <a:lstStyle/>
          <a:p>
            <a:pPr algn="ctr"/>
            <a:r>
              <a:rPr lang="en-GB" sz="3200" dirty="0"/>
              <a:t>Senders Correspondent SSI Downstream Duplication</a:t>
            </a:r>
          </a:p>
        </p:txBody>
      </p:sp>
      <p:sp>
        <p:nvSpPr>
          <p:cNvPr id="3" name="Content Placeholder 2"/>
          <p:cNvSpPr>
            <a:spLocks noGrp="1"/>
          </p:cNvSpPr>
          <p:nvPr>
            <p:ph idx="1"/>
          </p:nvPr>
        </p:nvSpPr>
        <p:spPr>
          <a:xfrm>
            <a:off x="1096965" y="2492789"/>
            <a:ext cx="8227251" cy="4308952"/>
          </a:xfrm>
        </p:spPr>
        <p:txBody>
          <a:bodyPr>
            <a:normAutofit/>
          </a:bodyPr>
          <a:lstStyle/>
          <a:p>
            <a:r>
              <a:rPr lang="en-GB" sz="2400" dirty="0"/>
              <a:t>This tab drives the following logic:</a:t>
            </a:r>
          </a:p>
          <a:p>
            <a:endParaRPr lang="en-GB" dirty="0"/>
          </a:p>
          <a:p>
            <a:pPr marL="0" indent="0">
              <a:buNone/>
            </a:pPr>
            <a:r>
              <a:rPr lang="en-GB" sz="2400" dirty="0"/>
              <a:t>If parent SSI is eligible to have child SSIs then: </a:t>
            </a:r>
          </a:p>
          <a:p>
            <a:pPr marL="457177" lvl="1" indent="0">
              <a:buNone/>
            </a:pPr>
            <a:r>
              <a:rPr lang="en-GB" dirty="0"/>
              <a:t>For each row in the configuration table with a currency matching the parent SSIs currency then:</a:t>
            </a:r>
          </a:p>
          <a:p>
            <a:pPr marL="914354" lvl="2" indent="0">
              <a:buNone/>
            </a:pPr>
            <a:r>
              <a:rPr lang="en-GB" dirty="0"/>
              <a:t>If the rows Branch Id is present on the Parent SSI’s Trading Accounts list of associated branches with an open status then:</a:t>
            </a:r>
          </a:p>
          <a:p>
            <a:pPr marL="1371531" lvl="3" indent="0">
              <a:buNone/>
            </a:pPr>
            <a:r>
              <a:rPr lang="en-GB" dirty="0"/>
              <a:t>Create a child SSI with Branch Id, SC BIC and SC A/C No fields set to the values present in the row</a:t>
            </a:r>
          </a:p>
          <a:p>
            <a:pPr marL="1371531" lvl="3" indent="0">
              <a:buNone/>
            </a:pPr>
            <a:r>
              <a:rPr lang="en-GB" dirty="0"/>
              <a:t>Set the ID of the Child SSI to be the ID of the parent SSI with the OPICS id for the branch appended to the end separated by a dot</a:t>
            </a:r>
          </a:p>
          <a:p>
            <a:pPr marL="457177" lvl="1" indent="0">
              <a:buNone/>
            </a:pPr>
            <a:endParaRPr lang="en-GB" dirty="0"/>
          </a:p>
        </p:txBody>
      </p:sp>
    </p:spTree>
    <p:extLst>
      <p:ext uri="{BB962C8B-B14F-4D97-AF65-F5344CB8AC3E}">
        <p14:creationId xmlns:p14="http://schemas.microsoft.com/office/powerpoint/2010/main" val="88919308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202" y="1246438"/>
            <a:ext cx="8830850" cy="994663"/>
          </a:xfrm>
        </p:spPr>
        <p:txBody>
          <a:bodyPr>
            <a:normAutofit/>
          </a:bodyPr>
          <a:lstStyle/>
          <a:p>
            <a:pPr algn="ctr"/>
            <a:r>
              <a:rPr lang="en-GB" sz="3200" dirty="0"/>
              <a:t>Senders Correspondent SSI Downstream Duplication</a:t>
            </a:r>
          </a:p>
        </p:txBody>
      </p:sp>
      <p:sp>
        <p:nvSpPr>
          <p:cNvPr id="3" name="Content Placeholder 2"/>
          <p:cNvSpPr>
            <a:spLocks noGrp="1"/>
          </p:cNvSpPr>
          <p:nvPr>
            <p:ph idx="1"/>
          </p:nvPr>
        </p:nvSpPr>
        <p:spPr>
          <a:xfrm>
            <a:off x="1096962" y="2542896"/>
            <a:ext cx="7886700" cy="4529421"/>
          </a:xfrm>
        </p:spPr>
        <p:txBody>
          <a:bodyPr>
            <a:normAutofit/>
          </a:bodyPr>
          <a:lstStyle/>
          <a:p>
            <a:r>
              <a:rPr lang="en-GB" sz="2400" dirty="0"/>
              <a:t>Example</a:t>
            </a:r>
          </a:p>
          <a:p>
            <a:endParaRPr lang="en-GB" dirty="0"/>
          </a:p>
        </p:txBody>
      </p:sp>
      <p:pic>
        <p:nvPicPr>
          <p:cNvPr id="6" name="Picture 5"/>
          <p:cNvPicPr>
            <a:picLocks noChangeAspect="1"/>
          </p:cNvPicPr>
          <p:nvPr/>
        </p:nvPicPr>
        <p:blipFill>
          <a:blip r:embed="rId3"/>
          <a:stretch>
            <a:fillRect/>
          </a:stretch>
        </p:blipFill>
        <p:spPr>
          <a:xfrm>
            <a:off x="3111308" y="2405108"/>
            <a:ext cx="4854945" cy="4302083"/>
          </a:xfrm>
          <a:prstGeom prst="rect">
            <a:avLst/>
          </a:prstGeom>
        </p:spPr>
      </p:pic>
    </p:spTree>
    <p:extLst>
      <p:ext uri="{BB962C8B-B14F-4D97-AF65-F5344CB8AC3E}">
        <p14:creationId xmlns:p14="http://schemas.microsoft.com/office/powerpoint/2010/main" val="218258772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202" y="1246438"/>
            <a:ext cx="8830850" cy="994663"/>
          </a:xfrm>
        </p:spPr>
        <p:txBody>
          <a:bodyPr>
            <a:normAutofit/>
          </a:bodyPr>
          <a:lstStyle/>
          <a:p>
            <a:r>
              <a:rPr lang="en-GB" sz="3200" dirty="0"/>
              <a:t>Senders Correspondent SSI Downstream Message Details</a:t>
            </a:r>
          </a:p>
        </p:txBody>
      </p:sp>
      <p:sp>
        <p:nvSpPr>
          <p:cNvPr id="3" name="Content Placeholder 2"/>
          <p:cNvSpPr>
            <a:spLocks noGrp="1"/>
          </p:cNvSpPr>
          <p:nvPr>
            <p:ph idx="1"/>
          </p:nvPr>
        </p:nvSpPr>
        <p:spPr>
          <a:xfrm>
            <a:off x="1096962" y="2392580"/>
            <a:ext cx="7886700" cy="4409162"/>
          </a:xfrm>
        </p:spPr>
        <p:txBody>
          <a:bodyPr>
            <a:normAutofit lnSpcReduction="10000"/>
          </a:bodyPr>
          <a:lstStyle/>
          <a:p>
            <a:r>
              <a:rPr lang="en-GB" sz="2400" dirty="0"/>
              <a:t>The child SSI is only created via the generation of a downstream message in iMeta SSI</a:t>
            </a:r>
          </a:p>
          <a:p>
            <a:endParaRPr lang="en-GB" sz="2400" dirty="0"/>
          </a:p>
          <a:p>
            <a:r>
              <a:rPr lang="en-GB" sz="2400" dirty="0"/>
              <a:t>Each child SSI message is a copy of the parent SSI message with the following xml elements containing different information:</a:t>
            </a:r>
          </a:p>
          <a:p>
            <a:pPr lvl="1"/>
            <a:r>
              <a:rPr lang="en-GB" sz="2200" dirty="0"/>
              <a:t>Core\LocalId</a:t>
            </a:r>
          </a:p>
          <a:p>
            <a:pPr lvl="1"/>
            <a:r>
              <a:rPr lang="en-GB" sz="2200" dirty="0"/>
              <a:t>BranchId\Id</a:t>
            </a:r>
          </a:p>
          <a:p>
            <a:pPr lvl="1"/>
            <a:r>
              <a:rPr lang="en-GB" sz="2200" dirty="0"/>
              <a:t>ScBic</a:t>
            </a:r>
          </a:p>
          <a:p>
            <a:pPr lvl="1"/>
            <a:r>
              <a:rPr lang="en-GB" sz="2200" dirty="0"/>
              <a:t>ScAccountNumber</a:t>
            </a:r>
          </a:p>
          <a:p>
            <a:pPr lvl="1"/>
            <a:r>
              <a:rPr lang="en-GB" sz="2200" dirty="0"/>
              <a:t>Core\DataStatus</a:t>
            </a:r>
          </a:p>
          <a:p>
            <a:pPr lvl="1"/>
            <a:r>
              <a:rPr lang="en-GB" sz="2200" dirty="0"/>
              <a:t>Secuity</a:t>
            </a:r>
          </a:p>
          <a:p>
            <a:pPr lvl="1"/>
            <a:r>
              <a:rPr lang="en-GB" sz="2200" dirty="0"/>
              <a:t>TradingAccount\System Codes</a:t>
            </a:r>
          </a:p>
          <a:p>
            <a:endParaRPr lang="en-GB" dirty="0"/>
          </a:p>
        </p:txBody>
      </p:sp>
    </p:spTree>
    <p:extLst>
      <p:ext uri="{BB962C8B-B14F-4D97-AF65-F5344CB8AC3E}">
        <p14:creationId xmlns:p14="http://schemas.microsoft.com/office/powerpoint/2010/main" val="411110768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202" y="1246438"/>
            <a:ext cx="8830850" cy="994663"/>
          </a:xfrm>
        </p:spPr>
        <p:txBody>
          <a:bodyPr>
            <a:normAutofit/>
          </a:bodyPr>
          <a:lstStyle/>
          <a:p>
            <a:r>
              <a:rPr lang="en-GB" sz="3400" dirty="0"/>
              <a:t>Fixed Income OPICs SSI Downstream Duplication</a:t>
            </a:r>
          </a:p>
        </p:txBody>
      </p:sp>
      <p:sp>
        <p:nvSpPr>
          <p:cNvPr id="3" name="Content Placeholder 2"/>
          <p:cNvSpPr>
            <a:spLocks noGrp="1"/>
          </p:cNvSpPr>
          <p:nvPr>
            <p:ph idx="1"/>
          </p:nvPr>
        </p:nvSpPr>
        <p:spPr>
          <a:xfrm>
            <a:off x="1096962" y="2392580"/>
            <a:ext cx="7886700" cy="4409162"/>
          </a:xfrm>
        </p:spPr>
        <p:txBody>
          <a:bodyPr>
            <a:normAutofit fontScale="85000" lnSpcReduction="20000"/>
          </a:bodyPr>
          <a:lstStyle/>
          <a:p>
            <a:r>
              <a:rPr lang="en-GB" sz="2400" dirty="0"/>
              <a:t>OPICs requires many SSIs to be created in its database against a single fixed Income SSI in iMeta SSI</a:t>
            </a:r>
          </a:p>
          <a:p>
            <a:endParaRPr lang="en-GB" sz="2400" dirty="0"/>
          </a:p>
          <a:p>
            <a:r>
              <a:rPr lang="en-GB" sz="2400" dirty="0"/>
              <a:t>Uses a slightly different Parent Child generation rule and new Configuration tab to the Senders Correspondent cloning</a:t>
            </a:r>
          </a:p>
          <a:p>
            <a:endParaRPr lang="en-GB" sz="2400" dirty="0"/>
          </a:p>
          <a:p>
            <a:r>
              <a:rPr lang="en-GB" sz="2400" dirty="0"/>
              <a:t>Parent Child Generation Rule</a:t>
            </a:r>
          </a:p>
          <a:p>
            <a:endParaRPr lang="en-GB" sz="2400" dirty="0"/>
          </a:p>
          <a:p>
            <a:pPr marL="457177" lvl="1" indent="0">
              <a:buNone/>
            </a:pPr>
            <a:r>
              <a:rPr lang="en-GB" dirty="0"/>
              <a:t>If BranchId = </a:t>
            </a:r>
            <a:r>
              <a:rPr lang="en-GB" b="1" dirty="0"/>
              <a:t>Global</a:t>
            </a:r>
            <a:r>
              <a:rPr lang="en-GB" dirty="0"/>
              <a:t> </a:t>
            </a:r>
          </a:p>
          <a:p>
            <a:pPr marL="457177" lvl="1" indent="0">
              <a:buNone/>
            </a:pPr>
            <a:r>
              <a:rPr lang="en-GB" dirty="0"/>
              <a:t>	And </a:t>
            </a:r>
            <a:r>
              <a:rPr lang="en-GB" b="1" dirty="0"/>
              <a:t>Security</a:t>
            </a:r>
            <a:r>
              <a:rPr lang="en-GB" dirty="0"/>
              <a:t> is present in the Match Securities 	column in a row within configuration table 	</a:t>
            </a:r>
          </a:p>
          <a:p>
            <a:pPr marL="457177" lvl="1" indent="0">
              <a:buNone/>
            </a:pPr>
            <a:r>
              <a:rPr lang="en-GB" dirty="0"/>
              <a:t>		And </a:t>
            </a:r>
            <a:r>
              <a:rPr lang="en-GB" b="1" dirty="0"/>
              <a:t>BIC</a:t>
            </a:r>
            <a:r>
              <a:rPr lang="en-GB" dirty="0"/>
              <a:t> value of the </a:t>
            </a:r>
            <a:r>
              <a:rPr lang="en-GB" b="1" dirty="0"/>
              <a:t>PSET</a:t>
            </a:r>
            <a:r>
              <a:rPr lang="en-GB" dirty="0"/>
              <a:t> settlement chain 		is in the same row of configuration table </a:t>
            </a:r>
          </a:p>
          <a:p>
            <a:pPr marL="457177" lvl="1" indent="0">
              <a:buNone/>
            </a:pPr>
            <a:endParaRPr lang="en-GB" dirty="0"/>
          </a:p>
          <a:p>
            <a:pPr marL="457177" lvl="1" indent="0">
              <a:buNone/>
            </a:pPr>
            <a:r>
              <a:rPr lang="en-GB" dirty="0"/>
              <a:t>Then Generate child SSI’s as per the rows configuration where for all rows with branches that exist in the SSI’s parents list of associated branches</a:t>
            </a:r>
          </a:p>
        </p:txBody>
      </p:sp>
    </p:spTree>
    <p:extLst>
      <p:ext uri="{BB962C8B-B14F-4D97-AF65-F5344CB8AC3E}">
        <p14:creationId xmlns:p14="http://schemas.microsoft.com/office/powerpoint/2010/main" val="361559096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202" y="1246438"/>
            <a:ext cx="8830850" cy="994663"/>
          </a:xfrm>
        </p:spPr>
        <p:txBody>
          <a:bodyPr>
            <a:normAutofit/>
          </a:bodyPr>
          <a:lstStyle/>
          <a:p>
            <a:r>
              <a:rPr lang="en-GB" sz="3400" dirty="0"/>
              <a:t>Fixed Income OPICs SSI Downstream Duplication</a:t>
            </a:r>
          </a:p>
        </p:txBody>
      </p:sp>
      <p:sp>
        <p:nvSpPr>
          <p:cNvPr id="3" name="Content Placeholder 2"/>
          <p:cNvSpPr>
            <a:spLocks noGrp="1"/>
          </p:cNvSpPr>
          <p:nvPr>
            <p:ph idx="1"/>
          </p:nvPr>
        </p:nvSpPr>
        <p:spPr>
          <a:xfrm>
            <a:off x="1096962" y="2392580"/>
            <a:ext cx="7886700" cy="4409162"/>
          </a:xfrm>
        </p:spPr>
        <p:txBody>
          <a:bodyPr>
            <a:normAutofit/>
          </a:bodyPr>
          <a:lstStyle/>
          <a:p>
            <a:r>
              <a:rPr lang="en-GB" sz="2400" dirty="0"/>
              <a:t>The child SSI generation is driven by the ‘Fixed Income SSI Copy’ tab in System Administration</a:t>
            </a:r>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r>
              <a:rPr lang="en-GB" sz="2400" dirty="0"/>
              <a:t>Each match row has an associated table specifying the child SSIs that should be created</a:t>
            </a:r>
          </a:p>
        </p:txBody>
      </p:sp>
      <p:pic>
        <p:nvPicPr>
          <p:cNvPr id="5" name="Picture 4"/>
          <p:cNvPicPr>
            <a:picLocks noChangeAspect="1"/>
          </p:cNvPicPr>
          <p:nvPr/>
        </p:nvPicPr>
        <p:blipFill>
          <a:blip r:embed="rId3"/>
          <a:stretch>
            <a:fillRect/>
          </a:stretch>
        </p:blipFill>
        <p:spPr>
          <a:xfrm>
            <a:off x="1096966" y="3318454"/>
            <a:ext cx="6056015" cy="2082778"/>
          </a:xfrm>
          <a:prstGeom prst="rect">
            <a:avLst/>
          </a:prstGeom>
        </p:spPr>
      </p:pic>
    </p:spTree>
    <p:extLst>
      <p:ext uri="{BB962C8B-B14F-4D97-AF65-F5344CB8AC3E}">
        <p14:creationId xmlns:p14="http://schemas.microsoft.com/office/powerpoint/2010/main" val="183211983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888" y="1258964"/>
            <a:ext cx="8830850" cy="994663"/>
          </a:xfrm>
        </p:spPr>
        <p:txBody>
          <a:bodyPr>
            <a:normAutofit/>
          </a:bodyPr>
          <a:lstStyle/>
          <a:p>
            <a:r>
              <a:rPr lang="en-GB" sz="3400" dirty="0"/>
              <a:t>Fixed Income OPICs SSI Downstream Duplication</a:t>
            </a:r>
          </a:p>
        </p:txBody>
      </p:sp>
      <p:sp>
        <p:nvSpPr>
          <p:cNvPr id="3" name="Content Placeholder 2"/>
          <p:cNvSpPr>
            <a:spLocks noGrp="1"/>
          </p:cNvSpPr>
          <p:nvPr>
            <p:ph idx="1"/>
          </p:nvPr>
        </p:nvSpPr>
        <p:spPr>
          <a:xfrm>
            <a:off x="1096962" y="2129532"/>
            <a:ext cx="7886700" cy="4942782"/>
          </a:xfrm>
        </p:spPr>
        <p:txBody>
          <a:bodyPr>
            <a:normAutofit/>
          </a:bodyPr>
          <a:lstStyle/>
          <a:p>
            <a:r>
              <a:rPr lang="en-GB" sz="2400" dirty="0"/>
              <a:t>This tab drive the following generation logic:</a:t>
            </a:r>
          </a:p>
          <a:p>
            <a:pPr marL="0" indent="0">
              <a:buNone/>
            </a:pPr>
            <a:endParaRPr lang="en-GB" sz="1400" dirty="0"/>
          </a:p>
          <a:p>
            <a:pPr marL="0" indent="0">
              <a:buNone/>
            </a:pPr>
            <a:r>
              <a:rPr lang="en-GB" sz="1400" dirty="0"/>
              <a:t>If parent SSI is eligible to have child SSIs then: </a:t>
            </a:r>
          </a:p>
          <a:p>
            <a:pPr marL="0" indent="0">
              <a:buNone/>
            </a:pPr>
            <a:r>
              <a:rPr lang="en-GB" sz="1400" dirty="0"/>
              <a:t>	For each row in the configuration table with a Match Security and PSET 		BIC with values matching those in corresponding fields in the parent SSI then: </a:t>
            </a:r>
          </a:p>
          <a:p>
            <a:pPr marL="0" indent="0">
              <a:buNone/>
            </a:pPr>
            <a:r>
              <a:rPr lang="en-GB" sz="1400" dirty="0"/>
              <a:t>		If the rows Branch Id is present on the Parent SSI’s Trading Accounts list of 			associated branches with an open status then:</a:t>
            </a:r>
          </a:p>
          <a:p>
            <a:pPr marL="0" indent="0">
              <a:buNone/>
            </a:pPr>
            <a:r>
              <a:rPr lang="en-GB" sz="1400" dirty="0"/>
              <a:t>		For each Currency in the row 	</a:t>
            </a:r>
          </a:p>
          <a:p>
            <a:pPr marL="0" indent="0">
              <a:buNone/>
            </a:pPr>
            <a:r>
              <a:rPr lang="en-GB" sz="1400" dirty="0"/>
              <a:t>		For each Child Security in the row </a:t>
            </a:r>
          </a:p>
          <a:p>
            <a:pPr marL="0" indent="0">
              <a:buNone/>
            </a:pPr>
            <a:r>
              <a:rPr lang="en-GB" sz="1400" dirty="0"/>
              <a:t>		For each Safe Keep Accounts in the row </a:t>
            </a:r>
          </a:p>
          <a:p>
            <a:pPr marL="0" indent="0">
              <a:buNone/>
            </a:pPr>
            <a:r>
              <a:rPr lang="en-GB" sz="1400" dirty="0"/>
              <a:t>			If creation of the child SSI as specified below doesn’t 				create a duplicate either against a SSI present in the 				 iMeta SSI database, or a duplicate child SSI then </a:t>
            </a:r>
          </a:p>
          <a:p>
            <a:pPr marL="0" indent="0">
              <a:buNone/>
            </a:pPr>
            <a:r>
              <a:rPr lang="en-GB" sz="1400" dirty="0"/>
              <a:t>			Create a child SSI with Currency, Safe Keep Account and 				Child Security to the values present in the row. </a:t>
            </a:r>
          </a:p>
          <a:p>
            <a:pPr marL="0" indent="0">
              <a:buNone/>
            </a:pPr>
            <a:r>
              <a:rPr lang="en-GB" sz="1400" dirty="0"/>
              <a:t>			Set the child SSI’s Settlement Account to the configured 				settlement account replacing the text [CCY] with the 				actual configured currency.</a:t>
            </a:r>
          </a:p>
          <a:p>
            <a:pPr marL="0" indent="0">
              <a:buNone/>
            </a:pPr>
            <a:r>
              <a:rPr lang="en-GB" sz="1400" dirty="0"/>
              <a:t>			If a matching Settlement Account doesn’t exist then no 				child SSI Is created.</a:t>
            </a:r>
          </a:p>
          <a:p>
            <a:pPr marL="0" indent="0">
              <a:buNone/>
            </a:pPr>
            <a:r>
              <a:rPr lang="en-GB" sz="1400" dirty="0"/>
              <a:t>			Set the ID of the Child SSI to: [Parent SSI Id].[Branch 				Opics Id].[Currency IsoCode].[Safe Keep Account]</a:t>
            </a:r>
          </a:p>
        </p:txBody>
      </p:sp>
    </p:spTree>
    <p:extLst>
      <p:ext uri="{BB962C8B-B14F-4D97-AF65-F5344CB8AC3E}">
        <p14:creationId xmlns:p14="http://schemas.microsoft.com/office/powerpoint/2010/main" val="4464475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202" y="1246438"/>
            <a:ext cx="8830850" cy="994663"/>
          </a:xfrm>
        </p:spPr>
        <p:txBody>
          <a:bodyPr>
            <a:normAutofit/>
          </a:bodyPr>
          <a:lstStyle/>
          <a:p>
            <a:r>
              <a:rPr lang="en-GB" sz="3400" dirty="0"/>
              <a:t>Fixed Income OPICs SSI Downstream Duplication</a:t>
            </a:r>
          </a:p>
        </p:txBody>
      </p:sp>
      <p:sp>
        <p:nvSpPr>
          <p:cNvPr id="3" name="Content Placeholder 2"/>
          <p:cNvSpPr>
            <a:spLocks noGrp="1"/>
          </p:cNvSpPr>
          <p:nvPr>
            <p:ph idx="1"/>
          </p:nvPr>
        </p:nvSpPr>
        <p:spPr>
          <a:xfrm>
            <a:off x="1096962" y="2129536"/>
            <a:ext cx="7886700" cy="4942781"/>
          </a:xfrm>
        </p:spPr>
        <p:txBody>
          <a:bodyPr>
            <a:normAutofit/>
          </a:bodyPr>
          <a:lstStyle/>
          <a:p>
            <a:r>
              <a:rPr lang="en-GB" sz="2400" dirty="0"/>
              <a:t>Example</a:t>
            </a:r>
          </a:p>
          <a:p>
            <a:endParaRPr lang="en-GB" dirty="0"/>
          </a:p>
        </p:txBody>
      </p:sp>
      <p:pic>
        <p:nvPicPr>
          <p:cNvPr id="5" name="Picture 4"/>
          <p:cNvPicPr>
            <a:picLocks noChangeAspect="1"/>
          </p:cNvPicPr>
          <p:nvPr/>
        </p:nvPicPr>
        <p:blipFill>
          <a:blip r:embed="rId3"/>
          <a:stretch>
            <a:fillRect/>
          </a:stretch>
        </p:blipFill>
        <p:spPr>
          <a:xfrm>
            <a:off x="3086250" y="2129534"/>
            <a:ext cx="4584528" cy="4599413"/>
          </a:xfrm>
          <a:prstGeom prst="rect">
            <a:avLst/>
          </a:prstGeom>
        </p:spPr>
      </p:pic>
    </p:spTree>
    <p:extLst>
      <p:ext uri="{BB962C8B-B14F-4D97-AF65-F5344CB8AC3E}">
        <p14:creationId xmlns:p14="http://schemas.microsoft.com/office/powerpoint/2010/main" val="2115030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Edit Mode</a:t>
            </a:r>
          </a:p>
        </p:txBody>
      </p:sp>
      <p:sp>
        <p:nvSpPr>
          <p:cNvPr id="3" name="Content Placeholder 2"/>
          <p:cNvSpPr>
            <a:spLocks noGrp="1"/>
          </p:cNvSpPr>
          <p:nvPr>
            <p:ph sz="half" idx="1"/>
          </p:nvPr>
        </p:nvSpPr>
        <p:spPr/>
        <p:txBody>
          <a:bodyPr>
            <a:normAutofit fontScale="70000" lnSpcReduction="20000"/>
          </a:bodyPr>
          <a:lstStyle/>
          <a:p>
            <a:pPr>
              <a:lnSpc>
                <a:spcPct val="150000"/>
              </a:lnSpc>
            </a:pPr>
            <a:r>
              <a:rPr lang="en-GB" kern="0" dirty="0"/>
              <a:t>Edit mode is used when a user selects the Edit button on an </a:t>
            </a:r>
            <a:r>
              <a:rPr lang="en-GB" dirty="0"/>
              <a:t>iMeta SSI</a:t>
            </a:r>
            <a:r>
              <a:rPr lang="en-GB" kern="0" dirty="0"/>
              <a:t> Record</a:t>
            </a:r>
          </a:p>
          <a:p>
            <a:pPr>
              <a:lnSpc>
                <a:spcPct val="150000"/>
              </a:lnSpc>
            </a:pPr>
            <a:endParaRPr lang="en-GB" kern="0" dirty="0"/>
          </a:p>
          <a:p>
            <a:pPr>
              <a:lnSpc>
                <a:spcPct val="150000"/>
              </a:lnSpc>
            </a:pPr>
            <a:r>
              <a:rPr lang="en-GB" kern="0" dirty="0"/>
              <a:t>Edit mode shows mandatory fields as well an any validation failures</a:t>
            </a:r>
          </a:p>
          <a:p>
            <a:pPr>
              <a:lnSpc>
                <a:spcPct val="150000"/>
              </a:lnSpc>
            </a:pPr>
            <a:endParaRPr lang="en-GB" kern="0" dirty="0"/>
          </a:p>
          <a:p>
            <a:pPr>
              <a:lnSpc>
                <a:spcPct val="150000"/>
              </a:lnSpc>
            </a:pPr>
            <a:r>
              <a:rPr lang="en-GB" kern="0" dirty="0"/>
              <a:t>Records that are being edited can be saved as a draft</a:t>
            </a:r>
          </a:p>
          <a:p>
            <a:pPr>
              <a:lnSpc>
                <a:spcPct val="150000"/>
              </a:lnSpc>
            </a:pPr>
            <a:endParaRPr lang="en-GB" kern="0" dirty="0"/>
          </a:p>
          <a:p>
            <a:pPr>
              <a:lnSpc>
                <a:spcPct val="150000"/>
              </a:lnSpc>
            </a:pPr>
            <a:r>
              <a:rPr lang="en-GB" kern="0" dirty="0"/>
              <a:t>If a record has been edited and is invalid then it cannot be saved</a:t>
            </a:r>
          </a:p>
          <a:p>
            <a:endParaRPr lang="en-GB" dirty="0"/>
          </a:p>
        </p:txBody>
      </p:sp>
      <p:pic>
        <p:nvPicPr>
          <p:cNvPr id="6" name="Content Placeholder 5"/>
          <p:cNvPicPr>
            <a:picLocks noGrp="1" noChangeAspect="1"/>
          </p:cNvPicPr>
          <p:nvPr>
            <p:ph sz="half" idx="2"/>
          </p:nvPr>
        </p:nvPicPr>
        <p:blipFill>
          <a:blip r:embed="rId3"/>
          <a:stretch>
            <a:fillRect/>
          </a:stretch>
        </p:blipFill>
        <p:spPr>
          <a:xfrm>
            <a:off x="5097462" y="2619702"/>
            <a:ext cx="3886200" cy="3464858"/>
          </a:xfrm>
          <a:prstGeom prst="rect">
            <a:avLst/>
          </a:prstGeom>
        </p:spPr>
      </p:pic>
    </p:spTree>
    <p:extLst>
      <p:ext uri="{BB962C8B-B14F-4D97-AF65-F5344CB8AC3E}">
        <p14:creationId xmlns:p14="http://schemas.microsoft.com/office/powerpoint/2010/main" val="76250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202" y="1246438"/>
            <a:ext cx="8830850" cy="994663"/>
          </a:xfrm>
        </p:spPr>
        <p:txBody>
          <a:bodyPr>
            <a:normAutofit fontScale="90000"/>
          </a:bodyPr>
          <a:lstStyle/>
          <a:p>
            <a:r>
              <a:rPr lang="en-GB" dirty="0"/>
              <a:t>Fixed Income Downstream Message Details</a:t>
            </a:r>
          </a:p>
        </p:txBody>
      </p:sp>
      <p:sp>
        <p:nvSpPr>
          <p:cNvPr id="3" name="Content Placeholder 2"/>
          <p:cNvSpPr>
            <a:spLocks noGrp="1"/>
          </p:cNvSpPr>
          <p:nvPr>
            <p:ph idx="1"/>
          </p:nvPr>
        </p:nvSpPr>
        <p:spPr>
          <a:xfrm>
            <a:off x="1096962" y="2392580"/>
            <a:ext cx="7886700" cy="4409162"/>
          </a:xfrm>
        </p:spPr>
        <p:txBody>
          <a:bodyPr>
            <a:normAutofit fontScale="85000" lnSpcReduction="20000"/>
          </a:bodyPr>
          <a:lstStyle/>
          <a:p>
            <a:r>
              <a:rPr lang="en-GB" dirty="0"/>
              <a:t>The child SSI is only created via the generation of a downstream message in iMeta SSI</a:t>
            </a:r>
          </a:p>
          <a:p>
            <a:endParaRPr lang="en-GB" dirty="0"/>
          </a:p>
          <a:p>
            <a:r>
              <a:rPr lang="en-GB" dirty="0"/>
              <a:t>Each child SSI message is a copy of the parent SSI message with the following xml elements containing different information:</a:t>
            </a:r>
          </a:p>
          <a:p>
            <a:pPr lvl="1"/>
            <a:r>
              <a:rPr lang="en-GB" dirty="0"/>
              <a:t>Core\LocalId</a:t>
            </a:r>
          </a:p>
          <a:p>
            <a:pPr lvl="1"/>
            <a:r>
              <a:rPr lang="en-GB" dirty="0"/>
              <a:t>Core\DataStatus</a:t>
            </a:r>
          </a:p>
          <a:p>
            <a:pPr lvl="1"/>
            <a:r>
              <a:rPr lang="en-GB" dirty="0"/>
              <a:t>Security</a:t>
            </a:r>
          </a:p>
          <a:p>
            <a:pPr lvl="1"/>
            <a:r>
              <a:rPr lang="en-GB" dirty="0"/>
              <a:t>TradingAccount\System Codes</a:t>
            </a:r>
          </a:p>
          <a:p>
            <a:pPr lvl="1"/>
            <a:r>
              <a:rPr lang="en-GB" dirty="0"/>
              <a:t>BranchId\Id</a:t>
            </a:r>
          </a:p>
          <a:p>
            <a:pPr lvl="1"/>
            <a:r>
              <a:rPr lang="en-GB" dirty="0"/>
              <a:t>Currency\IsoCode</a:t>
            </a:r>
          </a:p>
          <a:p>
            <a:pPr lvl="1"/>
            <a:r>
              <a:rPr lang="en-GB" dirty="0"/>
              <a:t>SafeKeepAccount\Id</a:t>
            </a:r>
          </a:p>
          <a:p>
            <a:pPr lvl="1"/>
            <a:r>
              <a:rPr lang="en-GB" dirty="0"/>
              <a:t>SettlementMeans\Id</a:t>
            </a:r>
          </a:p>
          <a:p>
            <a:pPr lvl="1"/>
            <a:r>
              <a:rPr lang="en-GB" dirty="0"/>
              <a:t>SettlementAccount\Id</a:t>
            </a:r>
          </a:p>
          <a:p>
            <a:pPr lvl="1"/>
            <a:endParaRPr lang="en-GB" dirty="0"/>
          </a:p>
          <a:p>
            <a:pPr lvl="1"/>
            <a:endParaRPr lang="en-GB" dirty="0"/>
          </a:p>
          <a:p>
            <a:endParaRPr lang="en-GB" dirty="0"/>
          </a:p>
        </p:txBody>
      </p:sp>
    </p:spTree>
    <p:extLst>
      <p:ext uri="{BB962C8B-B14F-4D97-AF65-F5344CB8AC3E}">
        <p14:creationId xmlns:p14="http://schemas.microsoft.com/office/powerpoint/2010/main" val="159547005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202" y="1246438"/>
            <a:ext cx="8830850" cy="994663"/>
          </a:xfrm>
        </p:spPr>
        <p:txBody>
          <a:bodyPr>
            <a:normAutofit/>
          </a:bodyPr>
          <a:lstStyle/>
          <a:p>
            <a:r>
              <a:rPr lang="en-GB" dirty="0"/>
              <a:t>Auto default of SC BIC and SC A/C No</a:t>
            </a:r>
          </a:p>
        </p:txBody>
      </p:sp>
      <p:sp>
        <p:nvSpPr>
          <p:cNvPr id="3" name="Content Placeholder 2"/>
          <p:cNvSpPr>
            <a:spLocks noGrp="1"/>
          </p:cNvSpPr>
          <p:nvPr>
            <p:ph idx="1"/>
          </p:nvPr>
        </p:nvSpPr>
        <p:spPr>
          <a:xfrm>
            <a:off x="1096962" y="2241097"/>
            <a:ext cx="7886700" cy="4560644"/>
          </a:xfrm>
        </p:spPr>
        <p:txBody>
          <a:bodyPr>
            <a:normAutofit fontScale="47500" lnSpcReduction="20000"/>
          </a:bodyPr>
          <a:lstStyle/>
          <a:p>
            <a:r>
              <a:rPr lang="en-GB" sz="3400" dirty="0"/>
              <a:t>Manual and Import entry of non-global branch SSIs will have additional behaviour to set default values for SC BIC and SC A/C Number</a:t>
            </a:r>
          </a:p>
          <a:p>
            <a:endParaRPr lang="en-GB" sz="3400" dirty="0"/>
          </a:p>
          <a:p>
            <a:r>
              <a:rPr lang="en-GB" sz="3400" dirty="0"/>
              <a:t>Default Value will be set in the following scenarios:</a:t>
            </a:r>
          </a:p>
          <a:p>
            <a:pPr lvl="1"/>
            <a:r>
              <a:rPr lang="en-GB" sz="2900" dirty="0"/>
              <a:t>Manual Edit of Branch Id, Swift Type or currency</a:t>
            </a:r>
          </a:p>
          <a:p>
            <a:pPr lvl="1"/>
            <a:r>
              <a:rPr lang="en-GB" sz="2900" dirty="0"/>
              <a:t>SSI is changed at the iMeta SSI Server regardless of source</a:t>
            </a:r>
          </a:p>
          <a:p>
            <a:pPr marL="0" indent="0">
              <a:buNone/>
            </a:pPr>
            <a:endParaRPr lang="en-GB" sz="3400" dirty="0"/>
          </a:p>
          <a:p>
            <a:r>
              <a:rPr lang="en-GB" sz="3400" dirty="0"/>
              <a:t>Default value is applied when</a:t>
            </a:r>
          </a:p>
          <a:p>
            <a:pPr lvl="1"/>
            <a:r>
              <a:rPr lang="en-GB" sz="2900" dirty="0"/>
              <a:t>SSI is not global</a:t>
            </a:r>
          </a:p>
          <a:p>
            <a:pPr lvl="1"/>
            <a:r>
              <a:rPr lang="en-GB" sz="2900" dirty="0"/>
              <a:t>Swift Type is MT103</a:t>
            </a:r>
          </a:p>
          <a:p>
            <a:pPr lvl="1"/>
            <a:r>
              <a:rPr lang="en-GB" sz="2900" dirty="0"/>
              <a:t>Both the SC BIC and SC /Ac No have not been manually overridden manually or via import</a:t>
            </a:r>
          </a:p>
          <a:p>
            <a:pPr lvl="1"/>
            <a:endParaRPr lang="en-GB" sz="2900" dirty="0"/>
          </a:p>
          <a:p>
            <a:r>
              <a:rPr lang="en-GB" sz="3400" dirty="0"/>
              <a:t>The default values will be found in the Sender Correspondent Configuration tab in System Administration</a:t>
            </a:r>
          </a:p>
          <a:p>
            <a:endParaRPr lang="en-GB" sz="3400" dirty="0"/>
          </a:p>
          <a:p>
            <a:r>
              <a:rPr lang="en-GB" sz="3400" dirty="0"/>
              <a:t>Values will be found by matching the Currency and Branch ID and will be marked as ‘Internal’</a:t>
            </a:r>
          </a:p>
          <a:p>
            <a:endParaRPr lang="en-GB" sz="3400" dirty="0"/>
          </a:p>
          <a:p>
            <a:r>
              <a:rPr lang="en-GB" sz="3400" dirty="0"/>
              <a:t>The SC A/C field cannot be overridden from the default unless the SC BIC has be overridden from the default</a:t>
            </a:r>
          </a:p>
          <a:p>
            <a:endParaRPr lang="en-GB" sz="3400" dirty="0"/>
          </a:p>
          <a:p>
            <a:r>
              <a:rPr lang="en-GB" sz="3400" dirty="0"/>
              <a:t>When a value changes in the Sender Correspondent Configuration tab in System Administration, any defaults that have been applied will not be re-sent downstream</a:t>
            </a:r>
          </a:p>
          <a:p>
            <a:pPr lvl="1"/>
            <a:endParaRPr lang="en-GB" dirty="0"/>
          </a:p>
          <a:p>
            <a:pPr lvl="1"/>
            <a:endParaRPr lang="en-GB" dirty="0"/>
          </a:p>
          <a:p>
            <a:endParaRPr lang="en-GB" dirty="0"/>
          </a:p>
        </p:txBody>
      </p:sp>
    </p:spTree>
    <p:extLst>
      <p:ext uri="{BB962C8B-B14F-4D97-AF65-F5344CB8AC3E}">
        <p14:creationId xmlns:p14="http://schemas.microsoft.com/office/powerpoint/2010/main" val="32055244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normAutofit/>
          </a:bodyPr>
          <a:lstStyle/>
          <a:p>
            <a:r>
              <a:rPr lang="en-GB" dirty="0"/>
              <a:t>What’s new in iMeta SSI v3.6</a:t>
            </a:r>
          </a:p>
        </p:txBody>
      </p:sp>
      <p:sp>
        <p:nvSpPr>
          <p:cNvPr id="3" name="Subtitle 2"/>
          <p:cNvSpPr>
            <a:spLocks noGrp="1"/>
          </p:cNvSpPr>
          <p:nvPr>
            <p:ph type="subTitle" idx="1"/>
          </p:nvPr>
        </p:nvSpPr>
        <p:spPr>
          <a:xfrm>
            <a:off x="1569122" y="4641709"/>
            <a:ext cx="6957802" cy="1791317"/>
          </a:xfrm>
        </p:spPr>
        <p:txBody>
          <a:bodyPr/>
          <a:lstStyle/>
          <a:p>
            <a:endParaRPr lang="en-GB" dirty="0"/>
          </a:p>
        </p:txBody>
      </p:sp>
      <p:sp>
        <p:nvSpPr>
          <p:cNvPr id="4" name="TextBox 3"/>
          <p:cNvSpPr txBox="1"/>
          <p:nvPr/>
        </p:nvSpPr>
        <p:spPr>
          <a:xfrm>
            <a:off x="468316" y="6901064"/>
            <a:ext cx="771365" cy="307777"/>
          </a:xfrm>
          <a:prstGeom prst="rect">
            <a:avLst/>
          </a:prstGeom>
          <a:noFill/>
        </p:spPr>
        <p:txBody>
          <a:bodyPr wrap="none" rtlCol="0">
            <a:spAutoFit/>
          </a:bodyPr>
          <a:lstStyle/>
          <a:p>
            <a:r>
              <a:rPr lang="en-GB" sz="1400" dirty="0">
                <a:solidFill>
                  <a:schemeClr val="bg1">
                    <a:lumMod val="65000"/>
                  </a:schemeClr>
                </a:solidFill>
              </a:rPr>
              <a:t>2:50pm</a:t>
            </a:r>
          </a:p>
        </p:txBody>
      </p:sp>
    </p:spTree>
    <p:extLst>
      <p:ext uri="{BB962C8B-B14F-4D97-AF65-F5344CB8AC3E}">
        <p14:creationId xmlns:p14="http://schemas.microsoft.com/office/powerpoint/2010/main" val="154229305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 Interface</a:t>
            </a:r>
          </a:p>
        </p:txBody>
      </p:sp>
      <p:sp>
        <p:nvSpPr>
          <p:cNvPr id="3" name="Content Placeholder 2"/>
          <p:cNvSpPr>
            <a:spLocks noGrp="1"/>
          </p:cNvSpPr>
          <p:nvPr>
            <p:ph idx="1"/>
          </p:nvPr>
        </p:nvSpPr>
        <p:spPr/>
        <p:txBody>
          <a:bodyPr>
            <a:normAutofit lnSpcReduction="10000"/>
          </a:bodyPr>
          <a:lstStyle/>
          <a:p>
            <a:pPr lvl="0"/>
            <a:r>
              <a:rPr lang="en-GB" sz="2200" dirty="0"/>
              <a:t>Ability to open multiple objects via grid multi-select</a:t>
            </a:r>
          </a:p>
          <a:p>
            <a:pPr lvl="1"/>
            <a:r>
              <a:rPr lang="en-GB" sz="2200" dirty="0"/>
              <a:t>CP, TA, SSI, Contact and Document Search Grids</a:t>
            </a:r>
          </a:p>
          <a:p>
            <a:pPr lvl="1"/>
            <a:r>
              <a:rPr lang="en-GB" sz="2200" dirty="0"/>
              <a:t>Object Grids on CP, TA and SSI View tabs</a:t>
            </a:r>
          </a:p>
          <a:p>
            <a:pPr lvl="1"/>
            <a:endParaRPr lang="en-GB" sz="2200" dirty="0"/>
          </a:p>
          <a:p>
            <a:pPr lvl="0"/>
            <a:r>
              <a:rPr lang="en-GB" sz="2200" dirty="0"/>
              <a:t>Added support for multiple steps of the same type on SSIs </a:t>
            </a:r>
          </a:p>
          <a:p>
            <a:pPr lvl="0"/>
            <a:endParaRPr lang="en-GB" sz="2200" dirty="0"/>
          </a:p>
          <a:p>
            <a:pPr lvl="0"/>
            <a:r>
              <a:rPr lang="en-GB" sz="2200" dirty="0"/>
              <a:t>Add cash SSI Step </a:t>
            </a:r>
            <a:r>
              <a:rPr lang="en-GB" sz="2200" dirty="0" err="1"/>
              <a:t>SubAccountRef</a:t>
            </a:r>
            <a:r>
              <a:rPr lang="en-GB" sz="2200" dirty="0"/>
              <a:t> label renaming to match Omgeo</a:t>
            </a:r>
          </a:p>
          <a:p>
            <a:pPr lvl="0"/>
            <a:endParaRPr lang="en-GB" sz="2200" dirty="0"/>
          </a:p>
          <a:p>
            <a:pPr lvl="0" fontAlgn="ctr"/>
            <a:r>
              <a:rPr lang="en-GB" sz="2200" dirty="0"/>
              <a:t>Print to PDF feature from View for approved CP/TA/SSIs</a:t>
            </a:r>
          </a:p>
          <a:p>
            <a:pPr lvl="0" fontAlgn="ctr"/>
            <a:endParaRPr lang="en-GB" sz="2200" dirty="0"/>
          </a:p>
          <a:p>
            <a:pPr lvl="0" fontAlgn="ctr"/>
            <a:r>
              <a:rPr lang="en-GB" sz="2200" dirty="0"/>
              <a:t>Facility to change the names displayed in the client for the main iMeta SSI record types e.g. Make "Counterparty" be called "Hedge Fund“</a:t>
            </a:r>
          </a:p>
          <a:p>
            <a:pPr lvl="0" fontAlgn="ctr"/>
            <a:endParaRPr lang="en-GB" sz="2200" dirty="0"/>
          </a:p>
          <a:p>
            <a:pPr lvl="0" fontAlgn="ctr"/>
            <a:r>
              <a:rPr lang="en-GB" sz="2200" dirty="0"/>
              <a:t>‘Include by default’ on available markets</a:t>
            </a:r>
          </a:p>
          <a:p>
            <a:endParaRPr lang="en-GB" dirty="0"/>
          </a:p>
          <a:p>
            <a:endParaRPr lang="en-GB" dirty="0"/>
          </a:p>
        </p:txBody>
      </p:sp>
    </p:spTree>
    <p:extLst>
      <p:ext uri="{BB962C8B-B14F-4D97-AF65-F5344CB8AC3E}">
        <p14:creationId xmlns:p14="http://schemas.microsoft.com/office/powerpoint/2010/main" val="54945033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Searching</a:t>
            </a:r>
          </a:p>
        </p:txBody>
      </p:sp>
      <p:sp>
        <p:nvSpPr>
          <p:cNvPr id="3" name="Content Placeholder 2"/>
          <p:cNvSpPr>
            <a:spLocks noGrp="1"/>
          </p:cNvSpPr>
          <p:nvPr>
            <p:ph idx="1"/>
          </p:nvPr>
        </p:nvSpPr>
        <p:spPr/>
        <p:txBody>
          <a:bodyPr>
            <a:normAutofit fontScale="85000" lnSpcReduction="20000"/>
          </a:bodyPr>
          <a:lstStyle/>
          <a:p>
            <a:pPr lvl="0" fontAlgn="ctr"/>
            <a:r>
              <a:rPr lang="en-GB" sz="2600" dirty="0"/>
              <a:t>Saved Search</a:t>
            </a:r>
          </a:p>
          <a:p>
            <a:pPr lvl="1" fontAlgn="ctr"/>
            <a:r>
              <a:rPr lang="en-GB" sz="2100" dirty="0"/>
              <a:t>New implementations of all search forms including Audit search</a:t>
            </a:r>
          </a:p>
          <a:p>
            <a:pPr lvl="1" fontAlgn="ctr"/>
            <a:r>
              <a:rPr lang="en-GB" sz="2100" dirty="0"/>
              <a:t>Components and interfaces to facilitate custom saved search implementations</a:t>
            </a:r>
          </a:p>
          <a:p>
            <a:pPr lvl="1" fontAlgn="ctr"/>
            <a:r>
              <a:rPr lang="en-GB" sz="2100" dirty="0"/>
              <a:t>Public / Private Saved Searches</a:t>
            </a:r>
          </a:p>
          <a:p>
            <a:pPr lvl="1" fontAlgn="ctr"/>
            <a:endParaRPr lang="en-GB" sz="2100" dirty="0"/>
          </a:p>
          <a:p>
            <a:pPr lvl="0" fontAlgn="ctr"/>
            <a:r>
              <a:rPr lang="en-GB" sz="2600" dirty="0"/>
              <a:t>Added a new multi-select combo box component - especially for use on search forms </a:t>
            </a:r>
          </a:p>
          <a:p>
            <a:pPr lvl="1" fontAlgn="ctr"/>
            <a:r>
              <a:rPr lang="en-GB" sz="2100" dirty="0"/>
              <a:t>Ability to select multiple values for the same search criteria e.g. US &amp; GB</a:t>
            </a:r>
          </a:p>
          <a:p>
            <a:pPr lvl="1" fontAlgn="ctr"/>
            <a:endParaRPr lang="en-GB" sz="2100" dirty="0"/>
          </a:p>
          <a:p>
            <a:pPr lvl="0" fontAlgn="ctr"/>
            <a:r>
              <a:rPr lang="en-GB" sz="2600" dirty="0"/>
              <a:t>Added a common date search component for use on the search forms</a:t>
            </a:r>
          </a:p>
          <a:p>
            <a:pPr lvl="0" fontAlgn="ctr"/>
            <a:endParaRPr lang="en-GB" sz="2600" dirty="0"/>
          </a:p>
          <a:p>
            <a:pPr lvl="0" fontAlgn="ctr"/>
            <a:r>
              <a:rPr lang="en-GB" sz="2600" dirty="0"/>
              <a:t>Add new </a:t>
            </a:r>
            <a:r>
              <a:rPr lang="en-GB" sz="2600" dirty="0" err="1"/>
              <a:t>AccountNumber</a:t>
            </a:r>
            <a:r>
              <a:rPr lang="en-GB" sz="2600" dirty="0"/>
              <a:t> search control for searching Account numbers on SSI steps </a:t>
            </a:r>
          </a:p>
          <a:p>
            <a:pPr lvl="0" fontAlgn="ctr"/>
            <a:endParaRPr lang="en-GB" sz="2600" dirty="0"/>
          </a:p>
          <a:p>
            <a:pPr lvl="0" fontAlgn="ctr"/>
            <a:r>
              <a:rPr lang="en-GB" sz="2600" dirty="0"/>
              <a:t>Added support to the </a:t>
            </a:r>
            <a:r>
              <a:rPr lang="en-GB" sz="2600" dirty="0" err="1"/>
              <a:t>SystemCodeSearchControl</a:t>
            </a:r>
            <a:r>
              <a:rPr lang="en-GB" sz="2600" dirty="0"/>
              <a:t> to restrict system code type list content based upon the configuration set against a supplied iMeta SSI Object Type</a:t>
            </a:r>
          </a:p>
          <a:p>
            <a:endParaRPr lang="en-GB" dirty="0"/>
          </a:p>
        </p:txBody>
      </p:sp>
    </p:spTree>
    <p:extLst>
      <p:ext uri="{BB962C8B-B14F-4D97-AF65-F5344CB8AC3E}">
        <p14:creationId xmlns:p14="http://schemas.microsoft.com/office/powerpoint/2010/main" val="146254379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User action Queues</a:t>
            </a:r>
          </a:p>
        </p:txBody>
      </p:sp>
      <p:sp>
        <p:nvSpPr>
          <p:cNvPr id="3" name="Content Placeholder 2"/>
          <p:cNvSpPr>
            <a:spLocks noGrp="1"/>
          </p:cNvSpPr>
          <p:nvPr>
            <p:ph idx="1"/>
          </p:nvPr>
        </p:nvSpPr>
        <p:spPr/>
        <p:txBody>
          <a:bodyPr>
            <a:normAutofit fontScale="92500" lnSpcReduction="20000"/>
          </a:bodyPr>
          <a:lstStyle/>
          <a:p>
            <a:pPr lvl="0"/>
            <a:r>
              <a:rPr lang="en-GB" dirty="0"/>
              <a:t>Added support for queue's to be in their own sections or exiting sections of the side bar</a:t>
            </a:r>
          </a:p>
          <a:p>
            <a:pPr lvl="0"/>
            <a:endParaRPr lang="en-GB" dirty="0"/>
          </a:p>
          <a:p>
            <a:pPr lvl="0"/>
            <a:r>
              <a:rPr lang="en-GB" dirty="0"/>
              <a:t>Added support for side bar section ordering</a:t>
            </a:r>
          </a:p>
          <a:p>
            <a:pPr lvl="0"/>
            <a:endParaRPr lang="en-GB" dirty="0"/>
          </a:p>
          <a:p>
            <a:pPr lvl="0"/>
            <a:r>
              <a:rPr lang="en-GB" dirty="0"/>
              <a:t>Added a new audit search side bar section</a:t>
            </a:r>
          </a:p>
          <a:p>
            <a:pPr lvl="0"/>
            <a:endParaRPr lang="en-GB" dirty="0"/>
          </a:p>
          <a:p>
            <a:pPr lvl="0"/>
            <a:r>
              <a:rPr lang="en-GB" dirty="0"/>
              <a:t>Added support for data and numeric data type queue columns</a:t>
            </a:r>
          </a:p>
          <a:p>
            <a:pPr lvl="0"/>
            <a:endParaRPr lang="en-GB" dirty="0"/>
          </a:p>
          <a:p>
            <a:pPr lvl="0"/>
            <a:r>
              <a:rPr lang="en-GB" dirty="0"/>
              <a:t>Added support for enabling/disabling queue column sorting and setting a default sort order</a:t>
            </a:r>
          </a:p>
          <a:p>
            <a:pPr lvl="0"/>
            <a:endParaRPr lang="en-GB" dirty="0"/>
          </a:p>
          <a:p>
            <a:pPr lvl="0"/>
            <a:r>
              <a:rPr lang="en-GB" dirty="0"/>
              <a:t>Enhancements to Filtering</a:t>
            </a:r>
          </a:p>
          <a:p>
            <a:endParaRPr lang="en-GB" dirty="0"/>
          </a:p>
        </p:txBody>
      </p:sp>
    </p:spTree>
    <p:extLst>
      <p:ext uri="{BB962C8B-B14F-4D97-AF65-F5344CB8AC3E}">
        <p14:creationId xmlns:p14="http://schemas.microsoft.com/office/powerpoint/2010/main" val="79899209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 / Export 1</a:t>
            </a:r>
          </a:p>
        </p:txBody>
      </p:sp>
      <p:sp>
        <p:nvSpPr>
          <p:cNvPr id="3" name="Content Placeholder 2"/>
          <p:cNvSpPr>
            <a:spLocks noGrp="1"/>
          </p:cNvSpPr>
          <p:nvPr>
            <p:ph idx="1"/>
          </p:nvPr>
        </p:nvSpPr>
        <p:spPr/>
        <p:txBody>
          <a:bodyPr>
            <a:normAutofit fontScale="85000" lnSpcReduction="20000"/>
          </a:bodyPr>
          <a:lstStyle/>
          <a:p>
            <a:pPr lvl="0"/>
            <a:r>
              <a:rPr lang="en-GB" dirty="0"/>
              <a:t>New actions available from import</a:t>
            </a:r>
          </a:p>
          <a:p>
            <a:pPr lvl="1" fontAlgn="ctr"/>
            <a:r>
              <a:rPr lang="en-GB" dirty="0"/>
              <a:t>Unlink for clones</a:t>
            </a:r>
          </a:p>
          <a:p>
            <a:pPr lvl="1"/>
            <a:r>
              <a:rPr lang="en-GB" dirty="0"/>
              <a:t>Resubmit </a:t>
            </a:r>
          </a:p>
          <a:p>
            <a:pPr lvl="1"/>
            <a:endParaRPr lang="en-GB" dirty="0"/>
          </a:p>
          <a:p>
            <a:pPr lvl="0"/>
            <a:r>
              <a:rPr lang="en-GB" dirty="0"/>
              <a:t>Bulk Approve/Discard from the Document screen</a:t>
            </a:r>
          </a:p>
          <a:p>
            <a:pPr lvl="1"/>
            <a:r>
              <a:rPr lang="en-GB" dirty="0"/>
              <a:t>Ability to bulk Approve/Discard Import changes from the associated Document in iMeta SSI</a:t>
            </a:r>
          </a:p>
          <a:p>
            <a:pPr lvl="1"/>
            <a:r>
              <a:rPr lang="en-GB" dirty="0"/>
              <a:t>Required making Rollback to Approved the default again for import actions such as create/update - w/o rollback pending changes will not be removed and this is high risk if the imported items were then going to be auto approved</a:t>
            </a:r>
          </a:p>
          <a:p>
            <a:pPr lvl="1"/>
            <a:r>
              <a:rPr lang="en-GB" dirty="0"/>
              <a:t>Required changing document associations to remove the option to update an existing document to a new version if importing same name/same name and content - you always get a new Document entity on import now</a:t>
            </a:r>
          </a:p>
          <a:p>
            <a:pPr lvl="1"/>
            <a:endParaRPr lang="en-GB" dirty="0"/>
          </a:p>
          <a:p>
            <a:pPr lvl="0"/>
            <a:r>
              <a:rPr lang="en-GB" dirty="0"/>
              <a:t>Option not to remove pending changes in import</a:t>
            </a:r>
          </a:p>
          <a:p>
            <a:endParaRPr lang="en-GB" dirty="0"/>
          </a:p>
        </p:txBody>
      </p:sp>
    </p:spTree>
    <p:extLst>
      <p:ext uri="{BB962C8B-B14F-4D97-AF65-F5344CB8AC3E}">
        <p14:creationId xmlns:p14="http://schemas.microsoft.com/office/powerpoint/2010/main" val="3821007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 / Export 2</a:t>
            </a:r>
          </a:p>
        </p:txBody>
      </p:sp>
      <p:sp>
        <p:nvSpPr>
          <p:cNvPr id="3" name="Content Placeholder 2"/>
          <p:cNvSpPr>
            <a:spLocks noGrp="1"/>
          </p:cNvSpPr>
          <p:nvPr>
            <p:ph idx="1"/>
          </p:nvPr>
        </p:nvSpPr>
        <p:spPr/>
        <p:txBody>
          <a:bodyPr>
            <a:normAutofit fontScale="92500" lnSpcReduction="20000"/>
          </a:bodyPr>
          <a:lstStyle/>
          <a:p>
            <a:pPr lvl="0"/>
            <a:r>
              <a:rPr lang="en-GB" dirty="0"/>
              <a:t>Improved reporting of import results</a:t>
            </a:r>
          </a:p>
          <a:p>
            <a:pPr lvl="1" fontAlgn="ctr"/>
            <a:r>
              <a:rPr lang="en-GB" dirty="0"/>
              <a:t>Information in import summary page about number of updates that failed to find a match when </a:t>
            </a:r>
            <a:r>
              <a:rPr lang="en-GB" dirty="0" err="1"/>
              <a:t>LocalID</a:t>
            </a:r>
            <a:r>
              <a:rPr lang="en-GB" dirty="0"/>
              <a:t> was set as the lookup key</a:t>
            </a:r>
          </a:p>
          <a:p>
            <a:pPr lvl="1" fontAlgn="ctr"/>
            <a:r>
              <a:rPr lang="en-GB" dirty="0"/>
              <a:t>Additional tab reporting items that imported but where invalid with ability to navigate to the invalid item from the grid of validation failures</a:t>
            </a:r>
          </a:p>
          <a:p>
            <a:pPr lvl="1" fontAlgn="ctr"/>
            <a:endParaRPr lang="en-GB" dirty="0"/>
          </a:p>
          <a:p>
            <a:pPr lvl="0" fontAlgn="ctr"/>
            <a:r>
              <a:rPr lang="en-GB" dirty="0"/>
              <a:t>Full vs partial update for imports</a:t>
            </a:r>
          </a:p>
          <a:p>
            <a:pPr lvl="1" fontAlgn="ctr"/>
            <a:r>
              <a:rPr lang="en-GB" dirty="0"/>
              <a:t>To support removing steps via import the user now sets a flag to say whether the spreadsheet is a full update and contains the complete SSI or whether it only has some of the data in so everything else should be preserved</a:t>
            </a:r>
          </a:p>
          <a:p>
            <a:pPr lvl="1" fontAlgn="ctr"/>
            <a:endParaRPr lang="en-GB" dirty="0"/>
          </a:p>
          <a:p>
            <a:pPr lvl="0"/>
            <a:r>
              <a:rPr lang="en-GB" dirty="0"/>
              <a:t>ISITC format for imports &amp; exports</a:t>
            </a:r>
          </a:p>
          <a:p>
            <a:endParaRPr lang="en-GB" dirty="0"/>
          </a:p>
        </p:txBody>
      </p:sp>
    </p:spTree>
    <p:extLst>
      <p:ext uri="{BB962C8B-B14F-4D97-AF65-F5344CB8AC3E}">
        <p14:creationId xmlns:p14="http://schemas.microsoft.com/office/powerpoint/2010/main" val="260741630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Validation</a:t>
            </a:r>
          </a:p>
        </p:txBody>
      </p:sp>
      <p:sp>
        <p:nvSpPr>
          <p:cNvPr id="3" name="Content Placeholder 2"/>
          <p:cNvSpPr>
            <a:spLocks noGrp="1"/>
          </p:cNvSpPr>
          <p:nvPr>
            <p:ph idx="1"/>
          </p:nvPr>
        </p:nvSpPr>
        <p:spPr>
          <a:xfrm>
            <a:off x="693044" y="2225030"/>
            <a:ext cx="8694539" cy="4781826"/>
          </a:xfrm>
        </p:spPr>
        <p:txBody>
          <a:bodyPr>
            <a:normAutofit fontScale="85000" lnSpcReduction="20000"/>
          </a:bodyPr>
          <a:lstStyle/>
          <a:p>
            <a:pPr lvl="0" fontAlgn="ctr"/>
            <a:r>
              <a:rPr lang="en-GB" dirty="0"/>
              <a:t>New rule outcome of 'Advisory' which is similar to 'Warning' but does not cause the record to be Invalid server side e.g. Import and Alert</a:t>
            </a:r>
          </a:p>
          <a:p>
            <a:pPr lvl="0" fontAlgn="ctr"/>
            <a:endParaRPr lang="en-GB" dirty="0"/>
          </a:p>
          <a:p>
            <a:pPr lvl="0" fontAlgn="ctr"/>
            <a:r>
              <a:rPr lang="en-GB" dirty="0"/>
              <a:t>Changes to Warning dialog to show Advisory and Warning failures for a record when the user saves changes</a:t>
            </a:r>
          </a:p>
          <a:p>
            <a:pPr lvl="0" fontAlgn="ctr"/>
            <a:endParaRPr lang="en-GB" dirty="0"/>
          </a:p>
          <a:p>
            <a:pPr lvl="0" fontAlgn="ctr"/>
            <a:r>
              <a:rPr lang="en-GB" dirty="0" err="1"/>
              <a:t>Xpath</a:t>
            </a:r>
            <a:r>
              <a:rPr lang="en-GB" dirty="0"/>
              <a:t> validation rules now support {0} failure reason description syntax when rule failures are applied to SSI steps and failure reasons need to contain text for SSI level attributes</a:t>
            </a:r>
          </a:p>
          <a:p>
            <a:pPr lvl="0" fontAlgn="ctr"/>
            <a:endParaRPr lang="en-GB" dirty="0"/>
          </a:p>
          <a:p>
            <a:pPr lvl="0" fontAlgn="ctr"/>
            <a:r>
              <a:rPr lang="en-GB" dirty="0"/>
              <a:t>Added feature so we write validation rules against user group membership. e.g. to make certain fields hidden or </a:t>
            </a:r>
            <a:r>
              <a:rPr lang="en-GB" dirty="0" err="1"/>
              <a:t>readonly</a:t>
            </a:r>
            <a:r>
              <a:rPr lang="en-GB" dirty="0"/>
              <a:t> for users in specific groups</a:t>
            </a:r>
          </a:p>
          <a:p>
            <a:pPr lvl="0" fontAlgn="ctr"/>
            <a:endParaRPr lang="en-GB" dirty="0"/>
          </a:p>
          <a:p>
            <a:pPr lvl="0" fontAlgn="ctr"/>
            <a:r>
              <a:rPr lang="en-GB" dirty="0"/>
              <a:t>Improved IBAN validation</a:t>
            </a:r>
          </a:p>
          <a:p>
            <a:endParaRPr lang="en-GB" dirty="0"/>
          </a:p>
        </p:txBody>
      </p:sp>
    </p:spTree>
    <p:extLst>
      <p:ext uri="{BB962C8B-B14F-4D97-AF65-F5344CB8AC3E}">
        <p14:creationId xmlns:p14="http://schemas.microsoft.com/office/powerpoint/2010/main" val="417787101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Workflow</a:t>
            </a:r>
          </a:p>
        </p:txBody>
      </p:sp>
      <p:sp>
        <p:nvSpPr>
          <p:cNvPr id="3" name="Content Placeholder 2"/>
          <p:cNvSpPr>
            <a:spLocks noGrp="1"/>
          </p:cNvSpPr>
          <p:nvPr>
            <p:ph idx="1"/>
          </p:nvPr>
        </p:nvSpPr>
        <p:spPr>
          <a:xfrm>
            <a:off x="693044" y="2225029"/>
            <a:ext cx="8694539" cy="4632971"/>
          </a:xfrm>
        </p:spPr>
        <p:txBody>
          <a:bodyPr>
            <a:normAutofit fontScale="70000" lnSpcReduction="20000"/>
          </a:bodyPr>
          <a:lstStyle/>
          <a:p>
            <a:pPr lvl="0" fontAlgn="ctr"/>
            <a:r>
              <a:rPr lang="en-GB" dirty="0"/>
              <a:t>Import rule button in UI, allowing for a single rule to be easily copied from one environment to another</a:t>
            </a:r>
          </a:p>
          <a:p>
            <a:pPr lvl="0" fontAlgn="ctr"/>
            <a:endParaRPr lang="en-GB" dirty="0"/>
          </a:p>
          <a:p>
            <a:pPr lvl="0" fontAlgn="ctr"/>
            <a:r>
              <a:rPr lang="en-GB" dirty="0"/>
              <a:t>The ability to define and consume variables within a workflow rule, facilitating the use of more complex logic</a:t>
            </a:r>
          </a:p>
          <a:p>
            <a:pPr lvl="0" fontAlgn="ctr"/>
            <a:endParaRPr lang="en-GB" dirty="0"/>
          </a:p>
          <a:p>
            <a:pPr lvl="0" fontAlgn="ctr"/>
            <a:r>
              <a:rPr lang="en-GB" dirty="0"/>
              <a:t>Added New 'resubmit children' action and permission to the state machine to handle resubmission of SSIs from the trading account level</a:t>
            </a:r>
          </a:p>
          <a:p>
            <a:pPr lvl="0" fontAlgn="ctr"/>
            <a:endParaRPr lang="en-GB" dirty="0"/>
          </a:p>
          <a:p>
            <a:pPr lvl="0" fontAlgn="ctr"/>
            <a:r>
              <a:rPr lang="en-GB" dirty="0"/>
              <a:t>Added a new handler that can execute a workflow rule when in receipt of an </a:t>
            </a:r>
            <a:r>
              <a:rPr lang="en-GB" dirty="0" err="1"/>
              <a:t>AckNack</a:t>
            </a:r>
            <a:r>
              <a:rPr lang="en-GB" dirty="0"/>
              <a:t> message</a:t>
            </a:r>
          </a:p>
          <a:p>
            <a:pPr lvl="0" fontAlgn="ctr"/>
            <a:endParaRPr lang="en-GB" dirty="0"/>
          </a:p>
          <a:p>
            <a:pPr lvl="0" fontAlgn="ctr"/>
            <a:r>
              <a:rPr lang="en-GB" dirty="0"/>
              <a:t>Ensure revalidation is prevented when workflow rule is preventing object changing state</a:t>
            </a:r>
          </a:p>
          <a:p>
            <a:pPr lvl="0" fontAlgn="ctr"/>
            <a:endParaRPr lang="en-GB" dirty="0"/>
          </a:p>
          <a:p>
            <a:r>
              <a:rPr lang="en-GB" dirty="0"/>
              <a:t>Lots more built into the workflow domain, enhancing what can be done with workflow rules</a:t>
            </a:r>
          </a:p>
        </p:txBody>
      </p:sp>
    </p:spTree>
    <p:extLst>
      <p:ext uri="{BB962C8B-B14F-4D97-AF65-F5344CB8AC3E}">
        <p14:creationId xmlns:p14="http://schemas.microsoft.com/office/powerpoint/2010/main" val="2676185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Review Mode</a:t>
            </a:r>
          </a:p>
        </p:txBody>
      </p:sp>
      <p:sp>
        <p:nvSpPr>
          <p:cNvPr id="3" name="Content Placeholder 2"/>
          <p:cNvSpPr>
            <a:spLocks noGrp="1"/>
          </p:cNvSpPr>
          <p:nvPr>
            <p:ph sz="half" idx="1"/>
          </p:nvPr>
        </p:nvSpPr>
        <p:spPr/>
        <p:txBody>
          <a:bodyPr/>
          <a:lstStyle/>
          <a:p>
            <a:pPr>
              <a:lnSpc>
                <a:spcPct val="150000"/>
              </a:lnSpc>
            </a:pPr>
            <a:r>
              <a:rPr lang="en-GB" dirty="0"/>
              <a:t>Review mode is used when a user is reviewing a record. </a:t>
            </a:r>
          </a:p>
          <a:p>
            <a:pPr>
              <a:lnSpc>
                <a:spcPct val="150000"/>
              </a:lnSpc>
            </a:pPr>
            <a:r>
              <a:rPr lang="en-GB" dirty="0"/>
              <a:t>Changed fields are highlighted in blue</a:t>
            </a:r>
          </a:p>
        </p:txBody>
      </p:sp>
      <p:pic>
        <p:nvPicPr>
          <p:cNvPr id="6" name="Content Placeholder 5"/>
          <p:cNvPicPr>
            <a:picLocks noGrp="1" noChangeAspect="1"/>
          </p:cNvPicPr>
          <p:nvPr>
            <p:ph sz="half" idx="2"/>
          </p:nvPr>
        </p:nvPicPr>
        <p:blipFill>
          <a:blip r:embed="rId3"/>
          <a:stretch>
            <a:fillRect/>
          </a:stretch>
        </p:blipFill>
        <p:spPr>
          <a:xfrm>
            <a:off x="5097462" y="2303185"/>
            <a:ext cx="3886200" cy="4097899"/>
          </a:xfrm>
          <a:prstGeom prst="rect">
            <a:avLst/>
          </a:prstGeom>
        </p:spPr>
      </p:pic>
      <p:sp>
        <p:nvSpPr>
          <p:cNvPr id="7" name="Oval 6"/>
          <p:cNvSpPr/>
          <p:nvPr/>
        </p:nvSpPr>
        <p:spPr>
          <a:xfrm>
            <a:off x="5619644" y="4304506"/>
            <a:ext cx="1592371" cy="38973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68" dirty="0"/>
          </a:p>
        </p:txBody>
      </p:sp>
    </p:spTree>
    <p:extLst>
      <p:ext uri="{BB962C8B-B14F-4D97-AF65-F5344CB8AC3E}">
        <p14:creationId xmlns:p14="http://schemas.microsoft.com/office/powerpoint/2010/main" val="61935408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Technical</a:t>
            </a:r>
          </a:p>
        </p:txBody>
      </p:sp>
      <p:sp>
        <p:nvSpPr>
          <p:cNvPr id="3" name="Content Placeholder 2"/>
          <p:cNvSpPr>
            <a:spLocks noGrp="1"/>
          </p:cNvSpPr>
          <p:nvPr>
            <p:ph idx="1"/>
          </p:nvPr>
        </p:nvSpPr>
        <p:spPr>
          <a:xfrm>
            <a:off x="425302" y="1913859"/>
            <a:ext cx="9260958" cy="5220587"/>
          </a:xfrm>
        </p:spPr>
        <p:txBody>
          <a:bodyPr>
            <a:normAutofit fontScale="77500" lnSpcReduction="20000"/>
          </a:bodyPr>
          <a:lstStyle/>
          <a:p>
            <a:pPr lvl="0" fontAlgn="ctr"/>
            <a:r>
              <a:rPr lang="en-GB" dirty="0"/>
              <a:t>Read API</a:t>
            </a:r>
          </a:p>
          <a:p>
            <a:pPr lvl="1" fontAlgn="ctr"/>
            <a:r>
              <a:rPr lang="en-GB" dirty="0"/>
              <a:t>Find TA SSIs</a:t>
            </a:r>
          </a:p>
          <a:p>
            <a:pPr lvl="1" fontAlgn="ctr"/>
            <a:r>
              <a:rPr lang="en-GB" dirty="0"/>
              <a:t>Retrieve SSIs</a:t>
            </a:r>
          </a:p>
          <a:p>
            <a:pPr lvl="0" fontAlgn="ctr"/>
            <a:r>
              <a:rPr lang="en-GB" dirty="0"/>
              <a:t>Additional </a:t>
            </a:r>
            <a:r>
              <a:rPr lang="en-GB" dirty="0" err="1"/>
              <a:t>config</a:t>
            </a:r>
            <a:r>
              <a:rPr lang="en-GB" dirty="0"/>
              <a:t> options for controlling </a:t>
            </a:r>
            <a:r>
              <a:rPr lang="en-GB" dirty="0" err="1"/>
              <a:t>ObjectChangeProcessors</a:t>
            </a:r>
            <a:r>
              <a:rPr lang="en-GB" dirty="0"/>
              <a:t> </a:t>
            </a:r>
          </a:p>
          <a:p>
            <a:pPr lvl="0" fontAlgn="ctr"/>
            <a:r>
              <a:rPr lang="en-GB" dirty="0"/>
              <a:t>Static Data extraction tool</a:t>
            </a:r>
          </a:p>
          <a:p>
            <a:pPr lvl="0" fontAlgn="ctr"/>
            <a:r>
              <a:rPr lang="en-GB" dirty="0"/>
              <a:t>64-bit Windows support</a:t>
            </a:r>
          </a:p>
          <a:p>
            <a:pPr lvl="0" fontAlgn="ctr"/>
            <a:r>
              <a:rPr lang="en-GB" dirty="0"/>
              <a:t>Oracle 12 and Oracle 64-bit support</a:t>
            </a:r>
          </a:p>
          <a:p>
            <a:pPr lvl="0" fontAlgn="ctr"/>
            <a:r>
              <a:rPr lang="en-GB" dirty="0"/>
              <a:t>Enhanced MQ connectivity and support for MQ Topics</a:t>
            </a:r>
          </a:p>
          <a:p>
            <a:pPr lvl="0" fontAlgn="ctr"/>
            <a:r>
              <a:rPr lang="en-GB" dirty="0" err="1"/>
              <a:t>Metacore</a:t>
            </a:r>
            <a:r>
              <a:rPr lang="en-GB" dirty="0"/>
              <a:t> upgrade to support numbers better in Oracle</a:t>
            </a:r>
          </a:p>
          <a:p>
            <a:pPr lvl="1" fontAlgn="ctr"/>
            <a:r>
              <a:rPr lang="en-GB" dirty="0"/>
              <a:t>Work with long data types</a:t>
            </a:r>
          </a:p>
          <a:p>
            <a:pPr lvl="1" fontAlgn="ctr"/>
            <a:r>
              <a:rPr lang="en-GB" dirty="0"/>
              <a:t>Oracle integer types mapping so the correct number(x) values are used, any new tables created with have numeric(10) instead of numeric(38) for .NET </a:t>
            </a:r>
            <a:r>
              <a:rPr lang="en-GB" dirty="0" err="1"/>
              <a:t>int</a:t>
            </a:r>
            <a:r>
              <a:rPr lang="en-GB" dirty="0"/>
              <a:t> values.</a:t>
            </a:r>
          </a:p>
          <a:p>
            <a:pPr lvl="0" fontAlgn="ctr"/>
            <a:r>
              <a:rPr lang="en-GB" dirty="0"/>
              <a:t>Revised versioning during builds</a:t>
            </a:r>
          </a:p>
          <a:p>
            <a:pPr lvl="0"/>
            <a:r>
              <a:rPr lang="en-GB" dirty="0"/>
              <a:t>Support for MSMQ (with no WCF wrapper) for Upstream and Downstream</a:t>
            </a:r>
          </a:p>
          <a:p>
            <a:r>
              <a:rPr lang="en-GB" dirty="0"/>
              <a:t>Support for setting custom MQ parameters using </a:t>
            </a:r>
            <a:r>
              <a:rPr lang="en-GB" dirty="0" err="1"/>
              <a:t>config</a:t>
            </a:r>
            <a:r>
              <a:rPr lang="en-GB" dirty="0"/>
              <a:t> files</a:t>
            </a:r>
          </a:p>
          <a:p>
            <a:r>
              <a:rPr lang="en-GB" dirty="0"/>
              <a:t>Changes to how static data is saved locally to better support testing against different environments by the same user on the same PC</a:t>
            </a:r>
          </a:p>
          <a:p>
            <a:r>
              <a:rPr lang="en-GB" dirty="0"/>
              <a:t>Supports authenticating users in nested AD groups</a:t>
            </a:r>
          </a:p>
          <a:p>
            <a:r>
              <a:rPr lang="en-GB" dirty="0"/>
              <a:t>Update to use latest Omgeo libraries</a:t>
            </a:r>
          </a:p>
          <a:p>
            <a:endParaRPr lang="en-GB" dirty="0"/>
          </a:p>
          <a:p>
            <a:pPr lvl="0"/>
            <a:endParaRPr lang="en-GB" sz="3200" dirty="0"/>
          </a:p>
          <a:p>
            <a:endParaRPr lang="en-GB" dirty="0"/>
          </a:p>
        </p:txBody>
      </p:sp>
    </p:spTree>
    <p:extLst>
      <p:ext uri="{BB962C8B-B14F-4D97-AF65-F5344CB8AC3E}">
        <p14:creationId xmlns:p14="http://schemas.microsoft.com/office/powerpoint/2010/main" val="205328103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Performance 1</a:t>
            </a:r>
          </a:p>
        </p:txBody>
      </p:sp>
      <p:sp>
        <p:nvSpPr>
          <p:cNvPr id="3" name="Content Placeholder 2"/>
          <p:cNvSpPr>
            <a:spLocks noGrp="1"/>
          </p:cNvSpPr>
          <p:nvPr>
            <p:ph idx="1"/>
          </p:nvPr>
        </p:nvSpPr>
        <p:spPr>
          <a:xfrm>
            <a:off x="693044" y="2225030"/>
            <a:ext cx="8450956" cy="4845621"/>
          </a:xfrm>
        </p:spPr>
        <p:txBody>
          <a:bodyPr>
            <a:normAutofit fontScale="77500" lnSpcReduction="20000"/>
          </a:bodyPr>
          <a:lstStyle/>
          <a:p>
            <a:pPr lvl="0" fontAlgn="ctr"/>
            <a:r>
              <a:rPr lang="en-GB" dirty="0"/>
              <a:t>Minor enhancements to Support </a:t>
            </a:r>
            <a:r>
              <a:rPr lang="en-GB" dirty="0" err="1"/>
              <a:t>ObjectAnalysis</a:t>
            </a:r>
            <a:r>
              <a:rPr lang="en-GB" dirty="0"/>
              <a:t> tool</a:t>
            </a:r>
          </a:p>
          <a:p>
            <a:pPr lvl="0" fontAlgn="ctr"/>
            <a:r>
              <a:rPr lang="en-GB" dirty="0"/>
              <a:t>Task Queue performance enhancements affecting filtering, paging, completed tasks</a:t>
            </a:r>
          </a:p>
          <a:p>
            <a:pPr lvl="0" fontAlgn="ctr"/>
            <a:r>
              <a:rPr lang="en-GB" dirty="0"/>
              <a:t>Significant performance enhancement to Document Search</a:t>
            </a:r>
          </a:p>
          <a:p>
            <a:pPr lvl="0" fontAlgn="ctr"/>
            <a:r>
              <a:rPr lang="en-GB" dirty="0"/>
              <a:t>Significant performance enhancement to system code unique validation rule </a:t>
            </a:r>
          </a:p>
          <a:p>
            <a:pPr lvl="0" fontAlgn="ctr"/>
            <a:r>
              <a:rPr lang="en-GB" dirty="0"/>
              <a:t>Changed upstream message processing so there is no pause between messages </a:t>
            </a:r>
          </a:p>
          <a:p>
            <a:pPr lvl="0" fontAlgn="ctr"/>
            <a:r>
              <a:rPr lang="en-GB" dirty="0"/>
              <a:t>Performance enhancement in searches for </a:t>
            </a:r>
            <a:r>
              <a:rPr lang="en-GB" dirty="0" err="1"/>
              <a:t>OriginalDataSource</a:t>
            </a:r>
            <a:r>
              <a:rPr lang="en-GB" dirty="0"/>
              <a:t> - now uses </a:t>
            </a:r>
            <a:r>
              <a:rPr lang="en-GB" dirty="0" err="1"/>
              <a:t>oid</a:t>
            </a:r>
            <a:r>
              <a:rPr lang="en-GB" dirty="0"/>
              <a:t> instead of requiring an extra join and using string matching </a:t>
            </a:r>
          </a:p>
          <a:p>
            <a:pPr lvl="0" fontAlgn="ctr"/>
            <a:r>
              <a:rPr lang="en-GB" dirty="0"/>
              <a:t>Added </a:t>
            </a:r>
            <a:r>
              <a:rPr lang="en-GB" dirty="0" err="1"/>
              <a:t>ChangeRequesterOid</a:t>
            </a:r>
            <a:r>
              <a:rPr lang="en-GB" dirty="0"/>
              <a:t> into the </a:t>
            </a:r>
            <a:r>
              <a:rPr lang="en-GB" dirty="0" err="1"/>
              <a:t>DocumentMainSearch</a:t>
            </a:r>
            <a:r>
              <a:rPr lang="en-GB" dirty="0"/>
              <a:t> type to reduce the number of joins required </a:t>
            </a:r>
          </a:p>
          <a:p>
            <a:pPr fontAlgn="ctr"/>
            <a:r>
              <a:rPr lang="en-GB" dirty="0"/>
              <a:t>Performance improvements to background processing, downstream publishing and editing of data</a:t>
            </a:r>
          </a:p>
          <a:p>
            <a:pPr fontAlgn="ctr"/>
            <a:r>
              <a:rPr lang="en-GB" dirty="0"/>
              <a:t>ALERT password will be encrypted in the database and obfuscated in the System Admin screen</a:t>
            </a:r>
          </a:p>
          <a:p>
            <a:pPr fontAlgn="ctr"/>
            <a:endParaRPr lang="en-GB" dirty="0"/>
          </a:p>
          <a:p>
            <a:pPr lvl="0" fontAlgn="ctr"/>
            <a:endParaRPr lang="en-GB" dirty="0"/>
          </a:p>
          <a:p>
            <a:endParaRPr lang="en-GB" dirty="0"/>
          </a:p>
        </p:txBody>
      </p:sp>
    </p:spTree>
    <p:extLst>
      <p:ext uri="{BB962C8B-B14F-4D97-AF65-F5344CB8AC3E}">
        <p14:creationId xmlns:p14="http://schemas.microsoft.com/office/powerpoint/2010/main" val="91319656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Performance 2</a:t>
            </a:r>
          </a:p>
        </p:txBody>
      </p:sp>
      <p:sp>
        <p:nvSpPr>
          <p:cNvPr id="3" name="Content Placeholder 2"/>
          <p:cNvSpPr>
            <a:spLocks noGrp="1"/>
          </p:cNvSpPr>
          <p:nvPr>
            <p:ph idx="1"/>
          </p:nvPr>
        </p:nvSpPr>
        <p:spPr>
          <a:xfrm>
            <a:off x="350874" y="2225029"/>
            <a:ext cx="9314121" cy="4951947"/>
          </a:xfrm>
        </p:spPr>
        <p:txBody>
          <a:bodyPr>
            <a:normAutofit/>
          </a:bodyPr>
          <a:lstStyle/>
          <a:p>
            <a:pPr fontAlgn="ctr"/>
            <a:r>
              <a:rPr lang="en-GB" sz="2200" dirty="0"/>
              <a:t>Added support to framework to allow customise behaviour for actions taken on an ALERT update</a:t>
            </a:r>
          </a:p>
          <a:p>
            <a:pPr lvl="0" fontAlgn="ctr"/>
            <a:r>
              <a:rPr lang="en-GB" sz="2200" dirty="0"/>
              <a:t>Performance upgrade to the database layer providing the following improvements</a:t>
            </a:r>
          </a:p>
          <a:p>
            <a:pPr lvl="1" fontAlgn="ctr"/>
            <a:r>
              <a:rPr lang="en-GB" sz="2200" dirty="0"/>
              <a:t>Reduced memory footprint for data held in memory</a:t>
            </a:r>
          </a:p>
          <a:p>
            <a:pPr lvl="1" fontAlgn="ctr"/>
            <a:r>
              <a:rPr lang="en-GB" sz="2200" dirty="0"/>
              <a:t>Improved query and insert times for Oracle gained from altering how the Oracle clients are used.</a:t>
            </a:r>
          </a:p>
          <a:p>
            <a:pPr lvl="1" fontAlgn="ctr"/>
            <a:r>
              <a:rPr lang="en-GB" sz="2200" dirty="0"/>
              <a:t>Improvement to some database query times that can translate calls performing twice as fast.</a:t>
            </a:r>
          </a:p>
          <a:p>
            <a:pPr lvl="1" fontAlgn="ctr"/>
            <a:r>
              <a:rPr lang="en-GB" sz="2200" dirty="0"/>
              <a:t>Improvement in insert times that can translate into an improvement of 50%.</a:t>
            </a:r>
          </a:p>
          <a:p>
            <a:pPr lvl="1" fontAlgn="ctr"/>
            <a:r>
              <a:rPr lang="en-GB" sz="2200" dirty="0"/>
              <a:t>Provides framework improvements that have allowed some calls to the database to be removed on certain web service calls from the UI to the application server</a:t>
            </a:r>
          </a:p>
          <a:p>
            <a:endParaRPr lang="en-GB" dirty="0"/>
          </a:p>
        </p:txBody>
      </p:sp>
    </p:spTree>
    <p:extLst>
      <p:ext uri="{BB962C8B-B14F-4D97-AF65-F5344CB8AC3E}">
        <p14:creationId xmlns:p14="http://schemas.microsoft.com/office/powerpoint/2010/main" val="92453699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normAutofit/>
          </a:bodyPr>
          <a:lstStyle/>
          <a:p>
            <a:r>
              <a:rPr lang="en-GB" dirty="0"/>
              <a:t>Final Questions and Review</a:t>
            </a:r>
          </a:p>
        </p:txBody>
      </p:sp>
      <p:sp>
        <p:nvSpPr>
          <p:cNvPr id="3" name="Subtitle 2"/>
          <p:cNvSpPr>
            <a:spLocks noGrp="1"/>
          </p:cNvSpPr>
          <p:nvPr>
            <p:ph type="subTitle" idx="1"/>
          </p:nvPr>
        </p:nvSpPr>
        <p:spPr>
          <a:xfrm>
            <a:off x="1569122" y="4641709"/>
            <a:ext cx="6957802" cy="1791317"/>
          </a:xfrm>
        </p:spPr>
        <p:txBody>
          <a:bodyPr/>
          <a:lstStyle/>
          <a:p>
            <a:endParaRPr lang="en-GB" dirty="0"/>
          </a:p>
        </p:txBody>
      </p:sp>
      <p:sp>
        <p:nvSpPr>
          <p:cNvPr id="4" name="TextBox 3"/>
          <p:cNvSpPr txBox="1"/>
          <p:nvPr/>
        </p:nvSpPr>
        <p:spPr>
          <a:xfrm>
            <a:off x="468316" y="6901064"/>
            <a:ext cx="771365" cy="307777"/>
          </a:xfrm>
          <a:prstGeom prst="rect">
            <a:avLst/>
          </a:prstGeom>
          <a:noFill/>
        </p:spPr>
        <p:txBody>
          <a:bodyPr wrap="none" rtlCol="0">
            <a:spAutoFit/>
          </a:bodyPr>
          <a:lstStyle/>
          <a:p>
            <a:r>
              <a:rPr lang="en-GB" sz="1400" dirty="0">
                <a:solidFill>
                  <a:schemeClr val="bg1">
                    <a:lumMod val="65000"/>
                  </a:schemeClr>
                </a:solidFill>
              </a:rPr>
              <a:t>3:10pm</a:t>
            </a:r>
          </a:p>
        </p:txBody>
      </p:sp>
    </p:spTree>
    <p:extLst>
      <p:ext uri="{BB962C8B-B14F-4D97-AF65-F5344CB8AC3E}">
        <p14:creationId xmlns:p14="http://schemas.microsoft.com/office/powerpoint/2010/main" val="27310109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Review</a:t>
            </a:r>
          </a:p>
        </p:txBody>
      </p:sp>
      <p:sp>
        <p:nvSpPr>
          <p:cNvPr id="3" name="Content Placeholder 2"/>
          <p:cNvSpPr>
            <a:spLocks noGrp="1"/>
          </p:cNvSpPr>
          <p:nvPr>
            <p:ph sz="half" idx="1"/>
          </p:nvPr>
        </p:nvSpPr>
        <p:spPr/>
        <p:txBody>
          <a:bodyPr>
            <a:normAutofit fontScale="85000" lnSpcReduction="20000"/>
          </a:bodyPr>
          <a:lstStyle/>
          <a:p>
            <a:r>
              <a:rPr lang="en-GB" dirty="0"/>
              <a:t>Introduction</a:t>
            </a:r>
          </a:p>
          <a:p>
            <a:endParaRPr lang="en-GB" dirty="0"/>
          </a:p>
          <a:p>
            <a:r>
              <a:rPr lang="en-GB" dirty="0"/>
              <a:t>Introduction to iMeta SSI</a:t>
            </a:r>
          </a:p>
          <a:p>
            <a:endParaRPr lang="en-GB" dirty="0"/>
          </a:p>
          <a:p>
            <a:r>
              <a:rPr lang="en-GB" dirty="0"/>
              <a:t>Tour of iMeta SSI</a:t>
            </a:r>
          </a:p>
          <a:p>
            <a:pPr lvl="1"/>
            <a:r>
              <a:rPr lang="en-GB" dirty="0"/>
              <a:t>Overview of UI</a:t>
            </a:r>
          </a:p>
          <a:p>
            <a:pPr lvl="1"/>
            <a:r>
              <a:rPr lang="en-GB" dirty="0"/>
              <a:t>Omgeo ALERT</a:t>
            </a:r>
          </a:p>
          <a:p>
            <a:pPr lvl="1"/>
            <a:r>
              <a:rPr lang="en-GB" dirty="0"/>
              <a:t>Import / Export</a:t>
            </a:r>
          </a:p>
          <a:p>
            <a:pPr lvl="1"/>
            <a:r>
              <a:rPr lang="en-GB" dirty="0"/>
              <a:t>System Administration &amp; Permissions</a:t>
            </a:r>
          </a:p>
          <a:p>
            <a:pPr lvl="1"/>
            <a:endParaRPr lang="en-GB" dirty="0"/>
          </a:p>
          <a:p>
            <a:r>
              <a:rPr lang="en-GB" dirty="0"/>
              <a:t>System Architecture</a:t>
            </a:r>
          </a:p>
          <a:p>
            <a:endParaRPr lang="en-GB" dirty="0"/>
          </a:p>
          <a:p>
            <a:r>
              <a:rPr lang="en-GB" dirty="0"/>
              <a:t>Database</a:t>
            </a:r>
          </a:p>
          <a:p>
            <a:endParaRPr lang="en-GB" dirty="0"/>
          </a:p>
          <a:p>
            <a:r>
              <a:rPr lang="en-GB" dirty="0"/>
              <a:t>Validation</a:t>
            </a:r>
          </a:p>
          <a:p>
            <a:endParaRPr lang="en-GB" dirty="0"/>
          </a:p>
        </p:txBody>
      </p:sp>
      <p:sp>
        <p:nvSpPr>
          <p:cNvPr id="4" name="Content Placeholder 3"/>
          <p:cNvSpPr>
            <a:spLocks noGrp="1"/>
          </p:cNvSpPr>
          <p:nvPr>
            <p:ph sz="half" idx="2"/>
          </p:nvPr>
        </p:nvSpPr>
        <p:spPr/>
        <p:txBody>
          <a:bodyPr>
            <a:normAutofit fontScale="85000" lnSpcReduction="20000"/>
          </a:bodyPr>
          <a:lstStyle/>
          <a:p>
            <a:r>
              <a:rPr lang="en-GB" dirty="0"/>
              <a:t>Workflow</a:t>
            </a:r>
          </a:p>
          <a:p>
            <a:endParaRPr lang="en-GB" dirty="0"/>
          </a:p>
          <a:p>
            <a:r>
              <a:rPr lang="en-GB" dirty="0"/>
              <a:t>Logging</a:t>
            </a:r>
          </a:p>
          <a:p>
            <a:endParaRPr lang="en-GB" dirty="0"/>
          </a:p>
          <a:p>
            <a:r>
              <a:rPr lang="en-GB" dirty="0"/>
              <a:t>Monitoring</a:t>
            </a:r>
          </a:p>
          <a:p>
            <a:endParaRPr lang="en-GB" dirty="0"/>
          </a:p>
          <a:p>
            <a:r>
              <a:rPr lang="en-GB" dirty="0"/>
              <a:t>Documentation</a:t>
            </a:r>
          </a:p>
          <a:p>
            <a:endParaRPr lang="en-GB" dirty="0"/>
          </a:p>
          <a:p>
            <a:pPr fontAlgn="t"/>
            <a:r>
              <a:rPr lang="en-GB" dirty="0"/>
              <a:t>Environment &amp; Deployment</a:t>
            </a:r>
          </a:p>
          <a:p>
            <a:pPr fontAlgn="t"/>
            <a:endParaRPr lang="en-GB" dirty="0"/>
          </a:p>
          <a:p>
            <a:pPr fontAlgn="t"/>
            <a:r>
              <a:rPr lang="en-GB" dirty="0"/>
              <a:t>Past / Common Issues</a:t>
            </a:r>
          </a:p>
          <a:p>
            <a:pPr fontAlgn="t"/>
            <a:endParaRPr lang="en-GB" dirty="0"/>
          </a:p>
          <a:p>
            <a:pPr fontAlgn="t"/>
            <a:r>
              <a:rPr lang="en-GB" dirty="0"/>
              <a:t>SCB Customisations</a:t>
            </a:r>
          </a:p>
          <a:p>
            <a:pPr fontAlgn="t"/>
            <a:endParaRPr lang="en-GB" dirty="0"/>
          </a:p>
          <a:p>
            <a:pPr fontAlgn="t"/>
            <a:r>
              <a:rPr lang="en-GB" dirty="0"/>
              <a:t>What’s new in iMeta SSI v3.6</a:t>
            </a:r>
          </a:p>
          <a:p>
            <a:endParaRPr lang="en-GB" dirty="0"/>
          </a:p>
        </p:txBody>
      </p:sp>
    </p:spTree>
    <p:extLst>
      <p:ext uri="{BB962C8B-B14F-4D97-AF65-F5344CB8AC3E}">
        <p14:creationId xmlns:p14="http://schemas.microsoft.com/office/powerpoint/2010/main" val="183755729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Questions</a:t>
            </a:r>
          </a:p>
        </p:txBody>
      </p:sp>
      <p:pic>
        <p:nvPicPr>
          <p:cNvPr id="7" name="Content Placeholder 6" descr="File:Tango-style question icon.svg - Wikimedia Commons"/>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61484" y="2370141"/>
            <a:ext cx="4157663" cy="4157663"/>
          </a:xfrm>
        </p:spPr>
      </p:pic>
    </p:spTree>
    <p:extLst>
      <p:ext uri="{BB962C8B-B14F-4D97-AF65-F5344CB8AC3E}">
        <p14:creationId xmlns:p14="http://schemas.microsoft.com/office/powerpoint/2010/main" val="208024985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Aim and objectives Review</a:t>
            </a:r>
          </a:p>
        </p:txBody>
      </p:sp>
      <p:sp>
        <p:nvSpPr>
          <p:cNvPr id="3" name="Content Placeholder 2"/>
          <p:cNvSpPr>
            <a:spLocks noGrp="1"/>
          </p:cNvSpPr>
          <p:nvPr>
            <p:ph idx="1"/>
          </p:nvPr>
        </p:nvSpPr>
        <p:spPr>
          <a:xfrm>
            <a:off x="693044" y="2038663"/>
            <a:ext cx="8866592" cy="5082573"/>
          </a:xfrm>
        </p:spPr>
        <p:txBody>
          <a:bodyPr>
            <a:normAutofit fontScale="70000" lnSpcReduction="20000"/>
          </a:bodyPr>
          <a:lstStyle/>
          <a:p>
            <a:pPr marL="0" indent="0">
              <a:lnSpc>
                <a:spcPct val="120000"/>
              </a:lnSpc>
              <a:buNone/>
            </a:pPr>
            <a:r>
              <a:rPr lang="en-GB" sz="3200" dirty="0"/>
              <a:t>The objective of the training is to provide the attendees with sufficient technical knowledge and understanding to allow them to complete the following tasks with iMeta SSI:</a:t>
            </a:r>
          </a:p>
          <a:p>
            <a:pPr>
              <a:lnSpc>
                <a:spcPct val="120000"/>
              </a:lnSpc>
            </a:pPr>
            <a:endParaRPr lang="en-GB" sz="3200" dirty="0"/>
          </a:p>
          <a:p>
            <a:pPr lvl="1">
              <a:lnSpc>
                <a:spcPct val="120000"/>
              </a:lnSpc>
            </a:pPr>
            <a:r>
              <a:rPr lang="en-GB" sz="2600" dirty="0"/>
              <a:t>To understand the capabilities of iMeta SSI enough to determine how future SCB business requirements could be implemented</a:t>
            </a:r>
          </a:p>
          <a:p>
            <a:pPr lvl="1">
              <a:lnSpc>
                <a:spcPct val="120000"/>
              </a:lnSpc>
            </a:pPr>
            <a:endParaRPr lang="en-GB" sz="2600" dirty="0"/>
          </a:p>
          <a:p>
            <a:pPr lvl="1">
              <a:lnSpc>
                <a:spcPct val="120000"/>
              </a:lnSpc>
            </a:pPr>
            <a:r>
              <a:rPr lang="en-GB" sz="2600" dirty="0"/>
              <a:t>Implement new requirements when this is achievable using iMeta SSI’s system administration toolset and/or configuration, or database. This would include data import, validation, workflow and permissions</a:t>
            </a:r>
          </a:p>
          <a:p>
            <a:pPr lvl="1">
              <a:lnSpc>
                <a:spcPct val="120000"/>
              </a:lnSpc>
            </a:pPr>
            <a:endParaRPr lang="en-GB" sz="2600" dirty="0"/>
          </a:p>
          <a:p>
            <a:pPr lvl="1">
              <a:lnSpc>
                <a:spcPct val="120000"/>
              </a:lnSpc>
            </a:pPr>
            <a:r>
              <a:rPr lang="en-GB" sz="2600" dirty="0"/>
              <a:t>Investigation of any issues encountered, establish the source of the issue and take steps to resolve that issue</a:t>
            </a:r>
          </a:p>
          <a:p>
            <a:pPr lvl="1">
              <a:lnSpc>
                <a:spcPct val="120000"/>
              </a:lnSpc>
            </a:pPr>
            <a:endParaRPr lang="en-GB" sz="2600" dirty="0"/>
          </a:p>
          <a:p>
            <a:pPr lvl="1">
              <a:lnSpc>
                <a:spcPct val="120000"/>
              </a:lnSpc>
            </a:pPr>
            <a:r>
              <a:rPr lang="en-GB" sz="2600" dirty="0"/>
              <a:t>Monitor the application and take proactive steps should issues occur</a:t>
            </a:r>
          </a:p>
          <a:p>
            <a:pPr lvl="1">
              <a:lnSpc>
                <a:spcPct val="120000"/>
              </a:lnSpc>
            </a:pPr>
            <a:endParaRPr lang="en-GB" sz="2600" dirty="0"/>
          </a:p>
          <a:p>
            <a:pPr lvl="1">
              <a:lnSpc>
                <a:spcPct val="120000"/>
              </a:lnSpc>
            </a:pPr>
            <a:r>
              <a:rPr lang="en-GB" sz="2600" dirty="0"/>
              <a:t>To understand the resources that are available to assist with the above</a:t>
            </a:r>
          </a:p>
          <a:p>
            <a:pPr lvl="1"/>
            <a:endParaRPr lang="en-GB" dirty="0"/>
          </a:p>
        </p:txBody>
      </p:sp>
    </p:spTree>
    <p:extLst>
      <p:ext uri="{BB962C8B-B14F-4D97-AF65-F5344CB8AC3E}">
        <p14:creationId xmlns:p14="http://schemas.microsoft.com/office/powerpoint/2010/main" val="1823583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 to Attendees</a:t>
            </a:r>
          </a:p>
        </p:txBody>
      </p:sp>
      <p:sp>
        <p:nvSpPr>
          <p:cNvPr id="3" name="Content Placeholder 2"/>
          <p:cNvSpPr>
            <a:spLocks noGrp="1"/>
          </p:cNvSpPr>
          <p:nvPr>
            <p:ph idx="1"/>
          </p:nvPr>
        </p:nvSpPr>
        <p:spPr>
          <a:xfrm>
            <a:off x="1096963" y="2369344"/>
            <a:ext cx="5329090" cy="4158456"/>
          </a:xfrm>
        </p:spPr>
        <p:txBody>
          <a:bodyPr>
            <a:normAutofit/>
          </a:bodyPr>
          <a:lstStyle/>
          <a:p>
            <a:pPr marL="0" indent="0">
              <a:buNone/>
            </a:pPr>
            <a:endParaRPr lang="en-GB" dirty="0"/>
          </a:p>
          <a:p>
            <a:pPr marL="0" indent="0">
              <a:buNone/>
            </a:pPr>
            <a:endParaRPr lang="en-GB" dirty="0"/>
          </a:p>
          <a:p>
            <a:pPr marL="0" indent="0">
              <a:buNone/>
            </a:pPr>
            <a:r>
              <a:rPr lang="en-GB" dirty="0"/>
              <a:t>Name</a:t>
            </a:r>
          </a:p>
          <a:p>
            <a:pPr marL="0" indent="0">
              <a:buNone/>
            </a:pPr>
            <a:r>
              <a:rPr lang="en-GB" dirty="0"/>
              <a:t>Role</a:t>
            </a:r>
          </a:p>
          <a:p>
            <a:pPr marL="0" indent="0">
              <a:buNone/>
            </a:pPr>
            <a:r>
              <a:rPr lang="en-GB" dirty="0"/>
              <a:t>Experience with iMeta SSI</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9209" y="5653568"/>
            <a:ext cx="3128374" cy="1204913"/>
          </a:xfrm>
          <a:prstGeom prst="rect">
            <a:avLst/>
          </a:prstGeom>
        </p:spPr>
      </p:pic>
    </p:spTree>
    <p:extLst>
      <p:ext uri="{BB962C8B-B14F-4D97-AF65-F5344CB8AC3E}">
        <p14:creationId xmlns:p14="http://schemas.microsoft.com/office/powerpoint/2010/main" val="2308272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Field Source</a:t>
            </a:r>
          </a:p>
        </p:txBody>
      </p:sp>
      <p:sp>
        <p:nvSpPr>
          <p:cNvPr id="3" name="Content Placeholder 2"/>
          <p:cNvSpPr>
            <a:spLocks noGrp="1"/>
          </p:cNvSpPr>
          <p:nvPr>
            <p:ph sz="half" idx="1"/>
          </p:nvPr>
        </p:nvSpPr>
        <p:spPr/>
        <p:txBody>
          <a:bodyPr>
            <a:normAutofit/>
          </a:bodyPr>
          <a:lstStyle/>
          <a:p>
            <a:pPr>
              <a:lnSpc>
                <a:spcPct val="150000"/>
              </a:lnSpc>
            </a:pPr>
            <a:r>
              <a:rPr lang="en-GB" sz="1800" dirty="0"/>
              <a:t>Data in iMeta SSI in colour coded based upon its source</a:t>
            </a:r>
          </a:p>
          <a:p>
            <a:pPr>
              <a:lnSpc>
                <a:spcPct val="150000"/>
              </a:lnSpc>
            </a:pPr>
            <a:r>
              <a:rPr lang="en-GB" sz="1800" dirty="0"/>
              <a:t>This colour configuration can be configured in System Administration</a:t>
            </a:r>
          </a:p>
          <a:p>
            <a:endParaRPr lang="en-GB" dirty="0"/>
          </a:p>
        </p:txBody>
      </p:sp>
      <p:sp>
        <p:nvSpPr>
          <p:cNvPr id="4" name="Content Placeholder 3"/>
          <p:cNvSpPr>
            <a:spLocks noGrp="1"/>
          </p:cNvSpPr>
          <p:nvPr>
            <p:ph sz="half" idx="2"/>
          </p:nvPr>
        </p:nvSpPr>
        <p:spPr/>
        <p:txBody>
          <a:bodyPr>
            <a:normAutofit/>
          </a:bodyPr>
          <a:lstStyle/>
          <a:p>
            <a:r>
              <a:rPr lang="en-GB" sz="1800" dirty="0"/>
              <a:t>The input sources are as follows:</a:t>
            </a:r>
          </a:p>
          <a:p>
            <a:endParaRPr lang="en-GB" sz="1800" dirty="0"/>
          </a:p>
          <a:p>
            <a:pPr lvl="1"/>
            <a:r>
              <a:rPr lang="en-GB" sz="1800" dirty="0"/>
              <a:t>Manual</a:t>
            </a:r>
          </a:p>
          <a:p>
            <a:pPr lvl="2"/>
            <a:r>
              <a:rPr lang="en-GB" sz="1400" dirty="0"/>
              <a:t>Changes made by a user via the iMeta SSI interface</a:t>
            </a:r>
          </a:p>
          <a:p>
            <a:pPr lvl="1"/>
            <a:r>
              <a:rPr lang="en-GB" sz="1800" dirty="0"/>
              <a:t>ALERT</a:t>
            </a:r>
          </a:p>
          <a:p>
            <a:pPr lvl="2"/>
            <a:r>
              <a:rPr lang="en-GB" sz="1400" dirty="0"/>
              <a:t>Changes made by ALERT i.e. SSI data downloaded from ALERT</a:t>
            </a:r>
          </a:p>
          <a:p>
            <a:pPr lvl="1"/>
            <a:r>
              <a:rPr lang="en-GB" sz="1800" dirty="0"/>
              <a:t>Import</a:t>
            </a:r>
          </a:p>
          <a:p>
            <a:pPr lvl="2"/>
            <a:r>
              <a:rPr lang="en-GB" sz="1400" dirty="0"/>
              <a:t>Changes made when an iMeta SSI Record is imported</a:t>
            </a:r>
          </a:p>
          <a:p>
            <a:pPr lvl="1"/>
            <a:r>
              <a:rPr lang="en-GB" sz="1800" dirty="0"/>
              <a:t>Upstream</a:t>
            </a:r>
          </a:p>
          <a:p>
            <a:pPr lvl="2"/>
            <a:r>
              <a:rPr lang="en-GB" sz="1400" dirty="0"/>
              <a:t>Changes made via an upstream message</a:t>
            </a:r>
          </a:p>
          <a:p>
            <a:pPr lvl="1"/>
            <a:r>
              <a:rPr lang="en-GB" sz="1800" dirty="0"/>
              <a:t>Internal</a:t>
            </a:r>
          </a:p>
          <a:p>
            <a:pPr lvl="2"/>
            <a:r>
              <a:rPr lang="en-GB" sz="1400" dirty="0"/>
              <a:t>Changes made by iMeta SSI directly, most likely source is workflow, but could be other</a:t>
            </a:r>
          </a:p>
          <a:p>
            <a:endParaRPr lang="en-GB" dirty="0"/>
          </a:p>
        </p:txBody>
      </p:sp>
      <p:pic>
        <p:nvPicPr>
          <p:cNvPr id="6" name="Picture 5"/>
          <p:cNvPicPr>
            <a:picLocks noChangeAspect="1"/>
          </p:cNvPicPr>
          <p:nvPr/>
        </p:nvPicPr>
        <p:blipFill rotWithShape="1">
          <a:blip r:embed="rId3"/>
          <a:srcRect r="36273"/>
          <a:stretch/>
        </p:blipFill>
        <p:spPr>
          <a:xfrm>
            <a:off x="916244" y="4352135"/>
            <a:ext cx="4066918" cy="1918263"/>
          </a:xfrm>
          <a:prstGeom prst="rect">
            <a:avLst/>
          </a:prstGeom>
        </p:spPr>
      </p:pic>
    </p:spTree>
    <p:extLst>
      <p:ext uri="{BB962C8B-B14F-4D97-AF65-F5344CB8AC3E}">
        <p14:creationId xmlns:p14="http://schemas.microsoft.com/office/powerpoint/2010/main" val="3366103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Validation Rules</a:t>
            </a:r>
          </a:p>
        </p:txBody>
      </p:sp>
      <p:sp>
        <p:nvSpPr>
          <p:cNvPr id="3" name="Content Placeholder 2"/>
          <p:cNvSpPr>
            <a:spLocks noGrp="1"/>
          </p:cNvSpPr>
          <p:nvPr>
            <p:ph sz="half" idx="1"/>
          </p:nvPr>
        </p:nvSpPr>
        <p:spPr/>
        <p:txBody>
          <a:bodyPr>
            <a:normAutofit fontScale="92500" lnSpcReduction="10000"/>
          </a:bodyPr>
          <a:lstStyle/>
          <a:p>
            <a:r>
              <a:rPr lang="en-GB" dirty="0"/>
              <a:t>Data entered into iMeta SSI is validated by Validation Rules</a:t>
            </a:r>
          </a:p>
          <a:p>
            <a:endParaRPr lang="en-GB" dirty="0"/>
          </a:p>
          <a:p>
            <a:r>
              <a:rPr lang="en-GB" dirty="0"/>
              <a:t>iMeta SSI records cannot be Approved until  there are no Validation Failures</a:t>
            </a:r>
          </a:p>
          <a:p>
            <a:endParaRPr lang="en-GB" dirty="0"/>
          </a:p>
          <a:p>
            <a:r>
              <a:rPr lang="en-GB" dirty="0"/>
              <a:t>This icon        will be displayed when an iMeta SSI field fails validation</a:t>
            </a:r>
          </a:p>
          <a:p>
            <a:endParaRPr lang="en-GB" dirty="0"/>
          </a:p>
          <a:p>
            <a:r>
              <a:rPr lang="en-GB" dirty="0"/>
              <a:t>Lots more on this later</a:t>
            </a:r>
          </a:p>
        </p:txBody>
      </p:sp>
      <p:pic>
        <p:nvPicPr>
          <p:cNvPr id="6" name="Picture 5"/>
          <p:cNvPicPr>
            <a:picLocks noChangeAspect="1"/>
          </p:cNvPicPr>
          <p:nvPr/>
        </p:nvPicPr>
        <p:blipFill rotWithShape="1">
          <a:blip r:embed="rId3"/>
          <a:srcRect l="6031" t="8384" r="8416" b="-1"/>
          <a:stretch/>
        </p:blipFill>
        <p:spPr>
          <a:xfrm>
            <a:off x="2364391" y="4813577"/>
            <a:ext cx="342899" cy="349714"/>
          </a:xfrm>
          <a:prstGeom prst="rect">
            <a:avLst/>
          </a:prstGeom>
        </p:spPr>
      </p:pic>
      <p:pic>
        <p:nvPicPr>
          <p:cNvPr id="7" name="Content Placeholder 6"/>
          <p:cNvPicPr>
            <a:picLocks noGrp="1" noChangeAspect="1"/>
          </p:cNvPicPr>
          <p:nvPr>
            <p:ph sz="half" idx="2"/>
          </p:nvPr>
        </p:nvPicPr>
        <p:blipFill>
          <a:blip r:embed="rId4"/>
          <a:stretch>
            <a:fillRect/>
          </a:stretch>
        </p:blipFill>
        <p:spPr>
          <a:xfrm>
            <a:off x="5097465" y="1983211"/>
            <a:ext cx="4116195" cy="3888309"/>
          </a:xfrm>
          <a:prstGeom prst="rect">
            <a:avLst/>
          </a:prstGeom>
        </p:spPr>
      </p:pic>
      <p:pic>
        <p:nvPicPr>
          <p:cNvPr id="8" name="Picture 7"/>
          <p:cNvPicPr>
            <a:picLocks noChangeAspect="1"/>
          </p:cNvPicPr>
          <p:nvPr/>
        </p:nvPicPr>
        <p:blipFill rotWithShape="1">
          <a:blip r:embed="rId5"/>
          <a:srcRect b="85910"/>
          <a:stretch/>
        </p:blipFill>
        <p:spPr>
          <a:xfrm>
            <a:off x="5097466" y="6219352"/>
            <a:ext cx="4116195" cy="546577"/>
          </a:xfrm>
          <a:prstGeom prst="rect">
            <a:avLst/>
          </a:prstGeom>
        </p:spPr>
      </p:pic>
    </p:spTree>
    <p:extLst>
      <p:ext uri="{BB962C8B-B14F-4D97-AF65-F5344CB8AC3E}">
        <p14:creationId xmlns:p14="http://schemas.microsoft.com/office/powerpoint/2010/main" val="4250948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Searching</a:t>
            </a:r>
          </a:p>
        </p:txBody>
      </p:sp>
      <p:sp>
        <p:nvSpPr>
          <p:cNvPr id="3" name="Content Placeholder 2"/>
          <p:cNvSpPr>
            <a:spLocks noGrp="1"/>
          </p:cNvSpPr>
          <p:nvPr>
            <p:ph sz="half" idx="1"/>
          </p:nvPr>
        </p:nvSpPr>
        <p:spPr>
          <a:xfrm>
            <a:off x="693043" y="2012414"/>
            <a:ext cx="4284266" cy="5153930"/>
          </a:xfrm>
        </p:spPr>
        <p:txBody>
          <a:bodyPr>
            <a:normAutofit/>
          </a:bodyPr>
          <a:lstStyle/>
          <a:p>
            <a:r>
              <a:rPr lang="en-GB" sz="1600" dirty="0"/>
              <a:t>iMeta SSI provides search forms for each record type</a:t>
            </a:r>
          </a:p>
          <a:p>
            <a:endParaRPr lang="en-GB" sz="1600" dirty="0"/>
          </a:p>
          <a:p>
            <a:r>
              <a:rPr lang="en-GB" sz="1600" dirty="0"/>
              <a:t>Each search form contains a standard set of functions</a:t>
            </a:r>
          </a:p>
          <a:p>
            <a:endParaRPr lang="en-GB" sz="1600" dirty="0"/>
          </a:p>
          <a:p>
            <a:r>
              <a:rPr lang="en-GB" sz="1600" dirty="0"/>
              <a:t>In order to maintain system performance the default maximum number of records returned is configured to be up to 2000 records </a:t>
            </a:r>
          </a:p>
          <a:p>
            <a:endParaRPr lang="en-GB" sz="1600" dirty="0"/>
          </a:p>
          <a:p>
            <a:r>
              <a:rPr lang="en-GB" sz="1600" dirty="0"/>
              <a:t>Chosen search criteria are chained together using a logical ‘AND’ operator</a:t>
            </a:r>
          </a:p>
          <a:p>
            <a:pPr lvl="1"/>
            <a:r>
              <a:rPr lang="en-GB" sz="1400" dirty="0"/>
              <a:t>Records which are returned by the search will match all the criteria entered.</a:t>
            </a:r>
          </a:p>
          <a:p>
            <a:endParaRPr lang="en-GB" sz="1600" dirty="0"/>
          </a:p>
          <a:p>
            <a:r>
              <a:rPr lang="en-GB" sz="1600" dirty="0"/>
              <a:t>Searches can be saved and shared</a:t>
            </a:r>
          </a:p>
          <a:p>
            <a:endParaRPr lang="en-GB" sz="1600" dirty="0"/>
          </a:p>
          <a:p>
            <a:r>
              <a:rPr lang="en-GB" sz="1600" dirty="0"/>
              <a:t>Search functionality is used within iMeta SSI’s Export feature</a:t>
            </a:r>
          </a:p>
          <a:p>
            <a:endParaRPr lang="en-GB" dirty="0"/>
          </a:p>
        </p:txBody>
      </p:sp>
      <p:pic>
        <p:nvPicPr>
          <p:cNvPr id="8" name="Content Placeholder 7"/>
          <p:cNvPicPr>
            <a:picLocks noGrp="1" noChangeAspect="1"/>
          </p:cNvPicPr>
          <p:nvPr>
            <p:ph sz="half" idx="2"/>
          </p:nvPr>
        </p:nvPicPr>
        <p:blipFill>
          <a:blip r:embed="rId3"/>
          <a:stretch>
            <a:fillRect/>
          </a:stretch>
        </p:blipFill>
        <p:spPr>
          <a:xfrm>
            <a:off x="5097462" y="2886285"/>
            <a:ext cx="3886200" cy="2931694"/>
          </a:xfrm>
          <a:prstGeom prst="rect">
            <a:avLst/>
          </a:prstGeom>
        </p:spPr>
      </p:pic>
    </p:spTree>
    <p:extLst>
      <p:ext uri="{BB962C8B-B14F-4D97-AF65-F5344CB8AC3E}">
        <p14:creationId xmlns:p14="http://schemas.microsoft.com/office/powerpoint/2010/main" val="2855450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Audit</a:t>
            </a:r>
          </a:p>
        </p:txBody>
      </p:sp>
      <p:sp>
        <p:nvSpPr>
          <p:cNvPr id="3" name="Content Placeholder 2"/>
          <p:cNvSpPr>
            <a:spLocks noGrp="1"/>
          </p:cNvSpPr>
          <p:nvPr>
            <p:ph sz="half" idx="1"/>
          </p:nvPr>
        </p:nvSpPr>
        <p:spPr>
          <a:xfrm>
            <a:off x="693043" y="2012413"/>
            <a:ext cx="4284266" cy="4872573"/>
          </a:xfrm>
        </p:spPr>
        <p:txBody>
          <a:bodyPr>
            <a:normAutofit fontScale="32500" lnSpcReduction="20000"/>
          </a:bodyPr>
          <a:lstStyle/>
          <a:p>
            <a:pPr marL="400030">
              <a:lnSpc>
                <a:spcPct val="160000"/>
              </a:lnSpc>
            </a:pPr>
            <a:r>
              <a:rPr lang="en-GB" sz="5200" dirty="0"/>
              <a:t>iMeta SSI maintains a complete version history of Records, detailing changes</a:t>
            </a:r>
          </a:p>
          <a:p>
            <a:pPr marL="400030">
              <a:lnSpc>
                <a:spcPct val="160000"/>
              </a:lnSpc>
            </a:pPr>
            <a:r>
              <a:rPr lang="en-GB" sz="5200" dirty="0"/>
              <a:t>Useful to help Identify what changes were made by whom and when</a:t>
            </a:r>
          </a:p>
          <a:p>
            <a:pPr marL="400030">
              <a:lnSpc>
                <a:spcPct val="160000"/>
              </a:lnSpc>
            </a:pPr>
            <a:r>
              <a:rPr lang="en-GB" sz="5200" dirty="0"/>
              <a:t>Can search for any iMeta SSI Record</a:t>
            </a:r>
          </a:p>
          <a:p>
            <a:pPr marL="400030">
              <a:lnSpc>
                <a:spcPct val="160000"/>
              </a:lnSpc>
            </a:pPr>
            <a:r>
              <a:rPr lang="en-GB" sz="5200" dirty="0"/>
              <a:t>Can export Audit details as a pdf</a:t>
            </a:r>
          </a:p>
          <a:p>
            <a:pPr marL="400030">
              <a:lnSpc>
                <a:spcPct val="160000"/>
              </a:lnSpc>
            </a:pPr>
            <a:r>
              <a:rPr lang="en-GB" sz="5200" dirty="0"/>
              <a:t>Search returns all versions of an iMeta SSI Record</a:t>
            </a:r>
          </a:p>
          <a:p>
            <a:pPr marL="400030">
              <a:lnSpc>
                <a:spcPct val="160000"/>
              </a:lnSpc>
            </a:pPr>
            <a:r>
              <a:rPr lang="en-GB" sz="5200" dirty="0"/>
              <a:t>Can drill down in to an iMeta SSI Record specific version to show what fields changed compared to the previous version</a:t>
            </a:r>
          </a:p>
          <a:p>
            <a:endParaRPr lang="en-GB" dirty="0"/>
          </a:p>
        </p:txBody>
      </p:sp>
      <p:pic>
        <p:nvPicPr>
          <p:cNvPr id="14" name="Content Placeholder 13"/>
          <p:cNvPicPr>
            <a:picLocks noGrp="1" noChangeAspect="1"/>
          </p:cNvPicPr>
          <p:nvPr>
            <p:ph sz="half" idx="2"/>
          </p:nvPr>
        </p:nvPicPr>
        <p:blipFill>
          <a:blip r:embed="rId3"/>
          <a:stretch>
            <a:fillRect/>
          </a:stretch>
        </p:blipFill>
        <p:spPr>
          <a:xfrm>
            <a:off x="5126040" y="1377598"/>
            <a:ext cx="4111509" cy="3411893"/>
          </a:xfrm>
          <a:prstGeom prst="rect">
            <a:avLst/>
          </a:prstGeom>
        </p:spPr>
      </p:pic>
      <p:pic>
        <p:nvPicPr>
          <p:cNvPr id="15" name="Picture 14"/>
          <p:cNvPicPr>
            <a:picLocks noChangeAspect="1"/>
          </p:cNvPicPr>
          <p:nvPr/>
        </p:nvPicPr>
        <p:blipFill rotWithShape="1">
          <a:blip r:embed="rId4"/>
          <a:srcRect b="59419"/>
          <a:stretch/>
        </p:blipFill>
        <p:spPr>
          <a:xfrm>
            <a:off x="5135565" y="4953015"/>
            <a:ext cx="4111509" cy="1931972"/>
          </a:xfrm>
          <a:prstGeom prst="rect">
            <a:avLst/>
          </a:prstGeom>
        </p:spPr>
      </p:pic>
    </p:spTree>
    <p:extLst>
      <p:ext uri="{BB962C8B-B14F-4D97-AF65-F5344CB8AC3E}">
        <p14:creationId xmlns:p14="http://schemas.microsoft.com/office/powerpoint/2010/main" val="714664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396682"/>
            <a:ext cx="8025156" cy="803594"/>
          </a:xfrm>
        </p:spPr>
        <p:txBody>
          <a:bodyPr>
            <a:normAutofit/>
          </a:bodyPr>
          <a:lstStyle/>
          <a:p>
            <a:r>
              <a:rPr lang="en-GB" dirty="0"/>
              <a:t>Notes about GUIDs &amp; OIDs</a:t>
            </a:r>
          </a:p>
        </p:txBody>
      </p:sp>
      <p:sp>
        <p:nvSpPr>
          <p:cNvPr id="3" name="Content Placeholder 2"/>
          <p:cNvSpPr>
            <a:spLocks noGrp="1"/>
          </p:cNvSpPr>
          <p:nvPr>
            <p:ph idx="1"/>
          </p:nvPr>
        </p:nvSpPr>
        <p:spPr>
          <a:xfrm>
            <a:off x="1096962" y="2369344"/>
            <a:ext cx="8213692" cy="4561402"/>
          </a:xfrm>
        </p:spPr>
        <p:txBody>
          <a:bodyPr>
            <a:noAutofit/>
          </a:bodyPr>
          <a:lstStyle/>
          <a:p>
            <a:pPr>
              <a:lnSpc>
                <a:spcPct val="120000"/>
              </a:lnSpc>
            </a:pPr>
            <a:r>
              <a:rPr lang="en-GB" sz="2000" dirty="0"/>
              <a:t>This screen is the only way to locate and view the object identifier of a record from the iMeta SSI Client</a:t>
            </a:r>
          </a:p>
          <a:p>
            <a:pPr lvl="1">
              <a:lnSpc>
                <a:spcPct val="120000"/>
              </a:lnSpc>
            </a:pPr>
            <a:r>
              <a:rPr lang="en-GB" sz="1800" dirty="0"/>
              <a:t>See The Assassin ID field.</a:t>
            </a:r>
          </a:p>
          <a:p>
            <a:pPr>
              <a:lnSpc>
                <a:spcPct val="120000"/>
              </a:lnSpc>
            </a:pPr>
            <a:r>
              <a:rPr lang="en-GB" sz="2000" dirty="0"/>
              <a:t>It contains a value of the C# GUID data type that is unique across iMeta SSI. </a:t>
            </a:r>
          </a:p>
          <a:p>
            <a:pPr>
              <a:lnSpc>
                <a:spcPct val="120000"/>
              </a:lnSpc>
            </a:pPr>
            <a:r>
              <a:rPr lang="en-GB" sz="2000" dirty="0"/>
              <a:t>In the iMeta SSI database this is stored as a RAW(16) and there are database functions to convert between this ID and its oracle format.</a:t>
            </a:r>
            <a:endParaRPr lang="en-GB" sz="1050" dirty="0"/>
          </a:p>
          <a:p>
            <a:pPr>
              <a:lnSpc>
                <a:spcPct val="120000"/>
              </a:lnSpc>
            </a:pPr>
            <a:endParaRPr lang="en-GB" sz="1050" dirty="0"/>
          </a:p>
          <a:p>
            <a:pPr>
              <a:lnSpc>
                <a:spcPct val="120000"/>
              </a:lnSpc>
            </a:pPr>
            <a:r>
              <a:rPr lang="en-GB" sz="2000" dirty="0"/>
              <a:t>To find the object in the iMeta SSI database use:</a:t>
            </a:r>
          </a:p>
          <a:p>
            <a:pPr marL="0" indent="0">
              <a:lnSpc>
                <a:spcPct val="120000"/>
              </a:lnSpc>
              <a:buNone/>
            </a:pPr>
            <a:r>
              <a:rPr lang="en-GB" sz="1600" dirty="0">
                <a:latin typeface="Consolas" panose="020B0609020204030204" pitchFamily="49" charset="0"/>
                <a:cs typeface="Consolas" panose="020B0609020204030204" pitchFamily="49" charset="0"/>
              </a:rPr>
              <a:t>Select </a:t>
            </a:r>
            <a:r>
              <a:rPr lang="en-GB" sz="1600" dirty="0" err="1">
                <a:latin typeface="Consolas" panose="020B0609020204030204" pitchFamily="49" charset="0"/>
                <a:cs typeface="Consolas" panose="020B0609020204030204" pitchFamily="49" charset="0"/>
              </a:rPr>
              <a:t>GetRawFromGuid</a:t>
            </a:r>
            <a:r>
              <a:rPr lang="en-GB" sz="1600" dirty="0">
                <a:latin typeface="Consolas" panose="020B0609020204030204" pitchFamily="49" charset="0"/>
                <a:cs typeface="Consolas" panose="020B0609020204030204" pitchFamily="49" charset="0"/>
              </a:rPr>
              <a:t>('c3f1414f-f3ed-462f-8b1b-703249c63f27') from dual;</a:t>
            </a:r>
            <a:endParaRPr lang="en-GB" sz="1050" dirty="0">
              <a:latin typeface="Consolas" panose="020B0609020204030204" pitchFamily="49" charset="0"/>
              <a:cs typeface="Consolas" panose="020B0609020204030204" pitchFamily="49" charset="0"/>
            </a:endParaRPr>
          </a:p>
          <a:p>
            <a:pPr marL="0" indent="0">
              <a:lnSpc>
                <a:spcPct val="120000"/>
              </a:lnSpc>
              <a:buNone/>
            </a:pPr>
            <a:endParaRPr lang="en-GB" sz="1050" dirty="0">
              <a:latin typeface="Consolas" panose="020B0609020204030204" pitchFamily="49" charset="0"/>
              <a:cs typeface="Consolas" panose="020B0609020204030204" pitchFamily="49" charset="0"/>
            </a:endParaRPr>
          </a:p>
          <a:p>
            <a:pPr>
              <a:lnSpc>
                <a:spcPct val="120000"/>
              </a:lnSpc>
            </a:pPr>
            <a:r>
              <a:rPr lang="en-GB" sz="2000" dirty="0"/>
              <a:t>To check the Assassin ID in this dialog from the value in the database:</a:t>
            </a:r>
          </a:p>
          <a:p>
            <a:pPr marL="0" indent="0">
              <a:lnSpc>
                <a:spcPct val="120000"/>
              </a:lnSpc>
              <a:buNone/>
            </a:pPr>
            <a:r>
              <a:rPr lang="en-GB" sz="1600" dirty="0">
                <a:latin typeface="Consolas" panose="020B0609020204030204" pitchFamily="49" charset="0"/>
                <a:cs typeface="Consolas" panose="020B0609020204030204" pitchFamily="49" charset="0"/>
              </a:rPr>
              <a:t>Select </a:t>
            </a:r>
            <a:r>
              <a:rPr lang="en-GB" sz="1600" dirty="0" err="1">
                <a:latin typeface="Consolas" panose="020B0609020204030204" pitchFamily="49" charset="0"/>
                <a:cs typeface="Consolas" panose="020B0609020204030204" pitchFamily="49" charset="0"/>
              </a:rPr>
              <a:t>GetGuidFromRaw</a:t>
            </a:r>
            <a:r>
              <a:rPr lang="en-GB" sz="1600" dirty="0">
                <a:latin typeface="Consolas" panose="020B0609020204030204" pitchFamily="49" charset="0"/>
                <a:cs typeface="Consolas" panose="020B0609020204030204" pitchFamily="49" charset="0"/>
              </a:rPr>
              <a:t>('4F41F1C3EDF32F468B1B703249C63F27') from dual;</a:t>
            </a:r>
          </a:p>
          <a:p>
            <a:pPr>
              <a:lnSpc>
                <a:spcPct val="120000"/>
              </a:lnSpc>
            </a:pPr>
            <a:endParaRPr lang="en-GB" sz="2000" dirty="0"/>
          </a:p>
        </p:txBody>
      </p:sp>
    </p:spTree>
    <p:extLst>
      <p:ext uri="{BB962C8B-B14F-4D97-AF65-F5344CB8AC3E}">
        <p14:creationId xmlns:p14="http://schemas.microsoft.com/office/powerpoint/2010/main" val="2578318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Task/Notification Queues</a:t>
            </a:r>
          </a:p>
        </p:txBody>
      </p:sp>
      <p:sp>
        <p:nvSpPr>
          <p:cNvPr id="3" name="Content Placeholder 2"/>
          <p:cNvSpPr>
            <a:spLocks noGrp="1"/>
          </p:cNvSpPr>
          <p:nvPr>
            <p:ph sz="half" idx="1"/>
          </p:nvPr>
        </p:nvSpPr>
        <p:spPr>
          <a:xfrm>
            <a:off x="693042" y="2012414"/>
            <a:ext cx="4808339" cy="4796544"/>
          </a:xfrm>
        </p:spPr>
        <p:txBody>
          <a:bodyPr>
            <a:noAutofit/>
          </a:bodyPr>
          <a:lstStyle/>
          <a:p>
            <a:pPr>
              <a:lnSpc>
                <a:spcPct val="150000"/>
              </a:lnSpc>
            </a:pPr>
            <a:r>
              <a:rPr lang="en-GB" sz="1800" dirty="0"/>
              <a:t>Queues contain Tasks that relate to data managed in iMeta SSI</a:t>
            </a:r>
          </a:p>
          <a:p>
            <a:pPr>
              <a:lnSpc>
                <a:spcPct val="150000"/>
              </a:lnSpc>
            </a:pPr>
            <a:r>
              <a:rPr lang="en-GB" sz="1800" dirty="0"/>
              <a:t>Queues can be used for work prioritisation and can help define a process</a:t>
            </a:r>
          </a:p>
          <a:p>
            <a:pPr>
              <a:lnSpc>
                <a:spcPct val="150000"/>
              </a:lnSpc>
            </a:pPr>
            <a:r>
              <a:rPr lang="en-GB" sz="1800" dirty="0"/>
              <a:t>SCB has 5 Queues</a:t>
            </a:r>
          </a:p>
          <a:p>
            <a:pPr>
              <a:lnSpc>
                <a:spcPct val="150000"/>
              </a:lnSpc>
            </a:pPr>
            <a:r>
              <a:rPr lang="en-GB" sz="1800" dirty="0"/>
              <a:t>Each queue displays a count of the </a:t>
            </a:r>
            <a:r>
              <a:rPr lang="en-GB" sz="1800" b="1" dirty="0"/>
              <a:t>number of tasks </a:t>
            </a:r>
            <a:r>
              <a:rPr lang="en-GB" sz="1800" dirty="0"/>
              <a:t>in the queue</a:t>
            </a:r>
          </a:p>
          <a:p>
            <a:pPr>
              <a:lnSpc>
                <a:spcPct val="150000"/>
              </a:lnSpc>
            </a:pPr>
            <a:r>
              <a:rPr lang="en-GB" sz="1800" dirty="0"/>
              <a:t>Tasks can be </a:t>
            </a:r>
            <a:r>
              <a:rPr lang="en-GB" sz="1800" b="1" dirty="0"/>
              <a:t>assigned to users </a:t>
            </a:r>
            <a:r>
              <a:rPr lang="en-GB" sz="1800" dirty="0"/>
              <a:t>and notification to users of Tasks assigned to them can be configured</a:t>
            </a:r>
          </a:p>
          <a:p>
            <a:pPr>
              <a:lnSpc>
                <a:spcPct val="150000"/>
              </a:lnSpc>
            </a:pPr>
            <a:r>
              <a:rPr lang="en-GB" sz="1800" dirty="0"/>
              <a:t>Tasks within a queue can be </a:t>
            </a:r>
            <a:r>
              <a:rPr lang="en-GB" sz="1800" b="1" dirty="0"/>
              <a:t>filtered</a:t>
            </a:r>
          </a:p>
          <a:p>
            <a:pPr>
              <a:lnSpc>
                <a:spcPct val="150000"/>
              </a:lnSpc>
            </a:pPr>
            <a:endParaRPr lang="en-GB" sz="1000" dirty="0"/>
          </a:p>
        </p:txBody>
      </p:sp>
      <p:pic>
        <p:nvPicPr>
          <p:cNvPr id="7" name="Picture 6"/>
          <p:cNvPicPr>
            <a:picLocks noChangeAspect="1"/>
          </p:cNvPicPr>
          <p:nvPr/>
        </p:nvPicPr>
        <p:blipFill>
          <a:blip r:embed="rId3"/>
          <a:stretch>
            <a:fillRect/>
          </a:stretch>
        </p:blipFill>
        <p:spPr>
          <a:xfrm>
            <a:off x="5501382" y="4989407"/>
            <a:ext cx="3886201" cy="1819551"/>
          </a:xfrm>
          <a:prstGeom prst="rect">
            <a:avLst/>
          </a:prstGeom>
        </p:spPr>
      </p:pic>
      <p:pic>
        <p:nvPicPr>
          <p:cNvPr id="5" name="Picture 4"/>
          <p:cNvPicPr>
            <a:picLocks noChangeAspect="1"/>
          </p:cNvPicPr>
          <p:nvPr/>
        </p:nvPicPr>
        <p:blipFill>
          <a:blip r:embed="rId4"/>
          <a:stretch>
            <a:fillRect/>
          </a:stretch>
        </p:blipFill>
        <p:spPr>
          <a:xfrm>
            <a:off x="6625332" y="2012414"/>
            <a:ext cx="1638300" cy="1933575"/>
          </a:xfrm>
          <a:prstGeom prst="rect">
            <a:avLst/>
          </a:prstGeom>
        </p:spPr>
      </p:pic>
    </p:spTree>
    <p:extLst>
      <p:ext uri="{BB962C8B-B14F-4D97-AF65-F5344CB8AC3E}">
        <p14:creationId xmlns:p14="http://schemas.microsoft.com/office/powerpoint/2010/main" val="2645804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044" y="1067785"/>
            <a:ext cx="8694539" cy="885814"/>
          </a:xfrm>
        </p:spPr>
        <p:txBody>
          <a:bodyPr/>
          <a:lstStyle/>
          <a:p>
            <a:r>
              <a:rPr lang="en-GB" dirty="0"/>
              <a:t>Task/Notification Queues</a:t>
            </a:r>
          </a:p>
        </p:txBody>
      </p:sp>
      <p:sp>
        <p:nvSpPr>
          <p:cNvPr id="3" name="Content Placeholder 2"/>
          <p:cNvSpPr>
            <a:spLocks noGrp="1"/>
          </p:cNvSpPr>
          <p:nvPr>
            <p:ph idx="1"/>
          </p:nvPr>
        </p:nvSpPr>
        <p:spPr>
          <a:xfrm>
            <a:off x="693044" y="2115879"/>
            <a:ext cx="8694539" cy="4693079"/>
          </a:xfrm>
        </p:spPr>
        <p:txBody>
          <a:bodyPr>
            <a:noAutofit/>
          </a:bodyPr>
          <a:lstStyle/>
          <a:p>
            <a:r>
              <a:rPr lang="en-GB" sz="2000" b="1" dirty="0"/>
              <a:t>Account Queue</a:t>
            </a:r>
          </a:p>
          <a:p>
            <a:pPr lvl="1"/>
            <a:r>
              <a:rPr lang="en-GB" sz="1600" dirty="0"/>
              <a:t>Account Queue contains Counterparties and Accounts that are in the Invalid or Pending state</a:t>
            </a:r>
          </a:p>
          <a:p>
            <a:pPr lvl="1"/>
            <a:r>
              <a:rPr lang="en-GB" sz="1600" dirty="0"/>
              <a:t>Tasks leave the Account Queue when they leave the Invalid or Pending state</a:t>
            </a:r>
          </a:p>
          <a:p>
            <a:r>
              <a:rPr lang="en-GB" sz="2000" b="1" dirty="0"/>
              <a:t>Invalid SSI Queue</a:t>
            </a:r>
          </a:p>
          <a:p>
            <a:pPr lvl="1"/>
            <a:r>
              <a:rPr lang="en-GB" sz="1600" dirty="0"/>
              <a:t>Invalid queue contains Tasks for SSIs that are in the ‘Invalid’ state</a:t>
            </a:r>
          </a:p>
          <a:p>
            <a:pPr lvl="1"/>
            <a:r>
              <a:rPr lang="en-GB" sz="1600" dirty="0"/>
              <a:t>Tasks leave the invalid queue when the underlying Assassin object is no longer in the Invalid state</a:t>
            </a:r>
          </a:p>
          <a:p>
            <a:r>
              <a:rPr lang="en-GB" sz="2000" b="1" dirty="0"/>
              <a:t>Review Queue</a:t>
            </a:r>
          </a:p>
          <a:p>
            <a:pPr lvl="1"/>
            <a:r>
              <a:rPr lang="en-GB" sz="1600" dirty="0"/>
              <a:t>Review queue contains Tasks for SSIs that are in the ‘Pending’ state</a:t>
            </a:r>
          </a:p>
          <a:p>
            <a:pPr lvl="1"/>
            <a:r>
              <a:rPr lang="en-GB" sz="1600" dirty="0"/>
              <a:t>Tasks leave the pending queue when the underlying Assassin object is no longer in the Pending state</a:t>
            </a:r>
          </a:p>
          <a:p>
            <a:r>
              <a:rPr lang="en-GB" sz="2000" b="1" dirty="0" err="1"/>
              <a:t>Nack</a:t>
            </a:r>
            <a:r>
              <a:rPr lang="en-GB" sz="2000" b="1" dirty="0"/>
              <a:t> Notification Queue</a:t>
            </a:r>
          </a:p>
          <a:p>
            <a:pPr lvl="1"/>
            <a:r>
              <a:rPr lang="en-GB" sz="1600" dirty="0" err="1"/>
              <a:t>Nack</a:t>
            </a:r>
            <a:r>
              <a:rPr lang="en-GB" sz="1600" dirty="0"/>
              <a:t> queue contains SSIs that have not successfully been accepted by  downstream</a:t>
            </a:r>
          </a:p>
          <a:p>
            <a:pPr lvl="1"/>
            <a:r>
              <a:rPr lang="en-GB" sz="1600" dirty="0"/>
              <a:t>Tasks leave the Account Queue when an ACK is received</a:t>
            </a:r>
          </a:p>
          <a:p>
            <a:r>
              <a:rPr lang="en-GB" sz="2000" b="1" dirty="0"/>
              <a:t>Task Queue</a:t>
            </a:r>
          </a:p>
          <a:p>
            <a:pPr lvl="1"/>
            <a:r>
              <a:rPr lang="en-GB" sz="1600" dirty="0"/>
              <a:t>Tasks queue has a different column layout to the other queues</a:t>
            </a:r>
          </a:p>
          <a:p>
            <a:pPr lvl="1"/>
            <a:r>
              <a:rPr lang="en-GB" sz="1600" dirty="0"/>
              <a:t>Shows all Tasks assigned to the logged in user</a:t>
            </a:r>
          </a:p>
          <a:p>
            <a:pPr lvl="1"/>
            <a:r>
              <a:rPr lang="en-GB" sz="1600" dirty="0"/>
              <a:t>‘Allocate To Me’ button not visible</a:t>
            </a:r>
          </a:p>
        </p:txBody>
      </p:sp>
    </p:spTree>
    <p:extLst>
      <p:ext uri="{BB962C8B-B14F-4D97-AF65-F5344CB8AC3E}">
        <p14:creationId xmlns:p14="http://schemas.microsoft.com/office/powerpoint/2010/main" val="2388975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Difference between Task and Notification Queues</a:t>
            </a:r>
          </a:p>
        </p:txBody>
      </p:sp>
      <p:sp>
        <p:nvSpPr>
          <p:cNvPr id="3" name="Content Placeholder 2"/>
          <p:cNvSpPr>
            <a:spLocks noGrp="1"/>
          </p:cNvSpPr>
          <p:nvPr>
            <p:ph idx="1"/>
          </p:nvPr>
        </p:nvSpPr>
        <p:spPr>
          <a:xfrm>
            <a:off x="693499" y="2038663"/>
            <a:ext cx="8693626" cy="5199426"/>
          </a:xfrm>
        </p:spPr>
        <p:txBody>
          <a:bodyPr>
            <a:normAutofit lnSpcReduction="10000"/>
          </a:bodyPr>
          <a:lstStyle/>
          <a:p>
            <a:pPr>
              <a:lnSpc>
                <a:spcPct val="110000"/>
              </a:lnSpc>
            </a:pPr>
            <a:r>
              <a:rPr lang="en-GB" dirty="0"/>
              <a:t>Notification Queue</a:t>
            </a:r>
          </a:p>
          <a:p>
            <a:pPr lvl="1">
              <a:lnSpc>
                <a:spcPct val="110000"/>
              </a:lnSpc>
            </a:pPr>
            <a:r>
              <a:rPr lang="en-GB" dirty="0"/>
              <a:t>SSI </a:t>
            </a:r>
            <a:r>
              <a:rPr lang="en-GB" dirty="0" err="1"/>
              <a:t>Nack</a:t>
            </a:r>
            <a:r>
              <a:rPr lang="en-GB" dirty="0"/>
              <a:t> Queues</a:t>
            </a:r>
          </a:p>
          <a:p>
            <a:pPr lvl="2">
              <a:lnSpc>
                <a:spcPct val="110000"/>
              </a:lnSpc>
            </a:pPr>
            <a:r>
              <a:rPr lang="en-GB" dirty="0"/>
              <a:t>Tasks enter the queue when SSI </a:t>
            </a:r>
            <a:r>
              <a:rPr lang="en-GB" dirty="0" err="1"/>
              <a:t>Nack</a:t>
            </a:r>
            <a:r>
              <a:rPr lang="en-GB" dirty="0"/>
              <a:t> messages arrive</a:t>
            </a:r>
          </a:p>
          <a:p>
            <a:pPr lvl="2">
              <a:lnSpc>
                <a:spcPct val="110000"/>
              </a:lnSpc>
            </a:pPr>
            <a:r>
              <a:rPr lang="en-GB" dirty="0"/>
              <a:t>Tasks leave the queue when SSI </a:t>
            </a:r>
            <a:r>
              <a:rPr lang="en-GB" dirty="0" err="1"/>
              <a:t>Ack</a:t>
            </a:r>
            <a:r>
              <a:rPr lang="en-GB" dirty="0"/>
              <a:t> message arrive</a:t>
            </a:r>
          </a:p>
          <a:p>
            <a:pPr>
              <a:lnSpc>
                <a:spcPct val="110000"/>
              </a:lnSpc>
            </a:pPr>
            <a:r>
              <a:rPr lang="en-GB" dirty="0"/>
              <a:t>Task Queues</a:t>
            </a:r>
          </a:p>
          <a:p>
            <a:pPr lvl="1">
              <a:lnSpc>
                <a:spcPct val="110000"/>
              </a:lnSpc>
            </a:pPr>
            <a:r>
              <a:rPr lang="fr-FR" dirty="0" err="1"/>
              <a:t>Account</a:t>
            </a:r>
            <a:r>
              <a:rPr lang="fr-FR" dirty="0"/>
              <a:t> Queue / </a:t>
            </a:r>
            <a:r>
              <a:rPr lang="fr-FR" dirty="0" err="1"/>
              <a:t>Invalid</a:t>
            </a:r>
            <a:r>
              <a:rPr lang="fr-FR" dirty="0"/>
              <a:t> SSI Queue / </a:t>
            </a:r>
            <a:r>
              <a:rPr lang="fr-FR" dirty="0" err="1"/>
              <a:t>Review</a:t>
            </a:r>
            <a:r>
              <a:rPr lang="fr-FR" dirty="0"/>
              <a:t> Queue</a:t>
            </a:r>
            <a:endParaRPr lang="en-GB" dirty="0"/>
          </a:p>
          <a:p>
            <a:pPr lvl="2">
              <a:lnSpc>
                <a:spcPct val="110000"/>
              </a:lnSpc>
            </a:pPr>
            <a:r>
              <a:rPr lang="en-GB" dirty="0"/>
              <a:t>Tasks enter and leave the queues when associated record changes state</a:t>
            </a:r>
          </a:p>
          <a:p>
            <a:pPr lvl="3">
              <a:lnSpc>
                <a:spcPct val="110000"/>
              </a:lnSpc>
            </a:pPr>
            <a:r>
              <a:rPr lang="en-GB" dirty="0"/>
              <a:t>E.g. A task leaves the Review queue when: </a:t>
            </a:r>
          </a:p>
          <a:p>
            <a:pPr lvl="4">
              <a:lnSpc>
                <a:spcPct val="110000"/>
              </a:lnSpc>
            </a:pPr>
            <a:r>
              <a:rPr lang="en-GB" dirty="0"/>
              <a:t>SSI transitions from ‘reviewing’ to ‘approved’ state</a:t>
            </a:r>
          </a:p>
          <a:p>
            <a:pPr lvl="4">
              <a:lnSpc>
                <a:spcPct val="110000"/>
              </a:lnSpc>
            </a:pPr>
            <a:r>
              <a:rPr lang="en-GB" dirty="0"/>
              <a:t>SSI transitions from ‘reviewing’ to ‘rejected’ state</a:t>
            </a:r>
          </a:p>
          <a:p>
            <a:pPr lvl="3">
              <a:lnSpc>
                <a:spcPct val="110000"/>
              </a:lnSpc>
            </a:pPr>
            <a:r>
              <a:rPr lang="en-GB" dirty="0"/>
              <a:t>E.g. A task leaves the Invalid SSI queue when </a:t>
            </a:r>
          </a:p>
          <a:p>
            <a:pPr lvl="4">
              <a:lnSpc>
                <a:spcPct val="110000"/>
              </a:lnSpc>
            </a:pPr>
            <a:r>
              <a:rPr lang="en-GB" dirty="0"/>
              <a:t>SSI transitions from ‘invalid’ to pending</a:t>
            </a:r>
          </a:p>
          <a:p>
            <a:pPr lvl="4">
              <a:lnSpc>
                <a:spcPct val="110000"/>
              </a:lnSpc>
            </a:pPr>
            <a:r>
              <a:rPr lang="en-GB" dirty="0"/>
              <a:t>SSI transitions from ‘editing’ to pending</a:t>
            </a:r>
          </a:p>
          <a:p>
            <a:pPr lvl="4">
              <a:lnSpc>
                <a:spcPct val="110000"/>
              </a:lnSpc>
            </a:pPr>
            <a:r>
              <a:rPr lang="en-GB" dirty="0"/>
              <a:t>SSI transitions from ‘editing’ to draft</a:t>
            </a:r>
          </a:p>
          <a:p>
            <a:pPr lvl="4">
              <a:lnSpc>
                <a:spcPct val="110000"/>
              </a:lnSpc>
            </a:pPr>
            <a:r>
              <a:rPr lang="en-GB" dirty="0"/>
              <a:t>SSI is deactivated</a:t>
            </a:r>
          </a:p>
          <a:p>
            <a:pPr lvl="4">
              <a:lnSpc>
                <a:spcPct val="110000"/>
              </a:lnSpc>
            </a:pPr>
            <a:endParaRPr lang="en-GB" dirty="0"/>
          </a:p>
        </p:txBody>
      </p:sp>
      <p:sp>
        <p:nvSpPr>
          <p:cNvPr id="4" name="Footer Placeholder 3"/>
          <p:cNvSpPr>
            <a:spLocks noGrp="1"/>
          </p:cNvSpPr>
          <p:nvPr>
            <p:ph type="ftr" sz="quarter" idx="11"/>
          </p:nvPr>
        </p:nvSpPr>
        <p:spPr/>
        <p:txBody>
          <a:bodyPr/>
          <a:lstStyle/>
          <a:p>
            <a:pPr algn="l"/>
            <a:r>
              <a:rPr lang="en-GB" dirty="0"/>
              <a:t>© iMeta Technologies Ltd.</a:t>
            </a:r>
          </a:p>
        </p:txBody>
      </p:sp>
    </p:spTree>
    <p:extLst>
      <p:ext uri="{BB962C8B-B14F-4D97-AF65-F5344CB8AC3E}">
        <p14:creationId xmlns:p14="http://schemas.microsoft.com/office/powerpoint/2010/main" val="32952402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lstStyle/>
          <a:p>
            <a:r>
              <a:rPr lang="en-GB" dirty="0"/>
              <a:t>Tour of iMeta SSI</a:t>
            </a:r>
          </a:p>
        </p:txBody>
      </p:sp>
      <p:sp>
        <p:nvSpPr>
          <p:cNvPr id="3" name="Subtitle 2"/>
          <p:cNvSpPr>
            <a:spLocks noGrp="1"/>
          </p:cNvSpPr>
          <p:nvPr>
            <p:ph type="subTitle" idx="1"/>
          </p:nvPr>
        </p:nvSpPr>
        <p:spPr>
          <a:xfrm>
            <a:off x="1569122" y="4641709"/>
            <a:ext cx="6957802" cy="1791317"/>
          </a:xfrm>
        </p:spPr>
        <p:txBody>
          <a:bodyPr/>
          <a:lstStyle/>
          <a:p>
            <a:r>
              <a:rPr lang="en-GB" dirty="0"/>
              <a:t>Omgeo ALERT</a:t>
            </a:r>
          </a:p>
        </p:txBody>
      </p:sp>
    </p:spTree>
    <p:extLst>
      <p:ext uri="{BB962C8B-B14F-4D97-AF65-F5344CB8AC3E}">
        <p14:creationId xmlns:p14="http://schemas.microsoft.com/office/powerpoint/2010/main" val="3427741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04948"/>
            <a:ext cx="7886700" cy="995328"/>
          </a:xfrm>
        </p:spPr>
        <p:txBody>
          <a:bodyPr/>
          <a:lstStyle/>
          <a:p>
            <a:r>
              <a:rPr lang="en-GB" dirty="0"/>
              <a:t>What is ALERT?</a:t>
            </a:r>
          </a:p>
        </p:txBody>
      </p:sp>
      <p:sp>
        <p:nvSpPr>
          <p:cNvPr id="3" name="Content Placeholder 2"/>
          <p:cNvSpPr>
            <a:spLocks noGrp="1"/>
          </p:cNvSpPr>
          <p:nvPr>
            <p:ph idx="1"/>
          </p:nvPr>
        </p:nvSpPr>
        <p:spPr>
          <a:xfrm>
            <a:off x="1096962" y="2200279"/>
            <a:ext cx="7886700" cy="4506913"/>
          </a:xfrm>
        </p:spPr>
        <p:txBody>
          <a:bodyPr>
            <a:normAutofit fontScale="92500" lnSpcReduction="20000"/>
          </a:bodyPr>
          <a:lstStyle/>
          <a:p>
            <a:pPr>
              <a:lnSpc>
                <a:spcPct val="160000"/>
              </a:lnSpc>
            </a:pPr>
            <a:r>
              <a:rPr lang="en-GB" dirty="0"/>
              <a:t>Omgeo ALERT is the industry’s largest and most compliant online global database for the maintenance and communication of account and standing settlement instruction (SSI) data</a:t>
            </a:r>
          </a:p>
          <a:p>
            <a:pPr>
              <a:lnSpc>
                <a:spcPct val="160000"/>
              </a:lnSpc>
            </a:pPr>
            <a:r>
              <a:rPr lang="en-GB" kern="0" dirty="0"/>
              <a:t>iMeta SSI can download Trading Accounts and SSIs from ALERT</a:t>
            </a:r>
          </a:p>
          <a:p>
            <a:pPr>
              <a:lnSpc>
                <a:spcPct val="160000"/>
              </a:lnSpc>
            </a:pPr>
            <a:r>
              <a:rPr lang="en-GB" kern="0" dirty="0"/>
              <a:t>Trading Accounts and SSIs can be downloaded manually or automatically in iMeta SSI</a:t>
            </a:r>
          </a:p>
          <a:p>
            <a:endParaRPr lang="en-GB" dirty="0"/>
          </a:p>
        </p:txBody>
      </p:sp>
    </p:spTree>
    <p:extLst>
      <p:ext uri="{BB962C8B-B14F-4D97-AF65-F5344CB8AC3E}">
        <p14:creationId xmlns:p14="http://schemas.microsoft.com/office/powerpoint/2010/main" val="1463233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Aim and objectives</a:t>
            </a:r>
          </a:p>
        </p:txBody>
      </p:sp>
      <p:sp>
        <p:nvSpPr>
          <p:cNvPr id="3" name="Content Placeholder 2"/>
          <p:cNvSpPr>
            <a:spLocks noGrp="1"/>
          </p:cNvSpPr>
          <p:nvPr>
            <p:ph idx="1"/>
          </p:nvPr>
        </p:nvSpPr>
        <p:spPr>
          <a:xfrm>
            <a:off x="693044" y="2038663"/>
            <a:ext cx="8797320" cy="4999446"/>
          </a:xfrm>
        </p:spPr>
        <p:txBody>
          <a:bodyPr>
            <a:normAutofit fontScale="70000" lnSpcReduction="20000"/>
          </a:bodyPr>
          <a:lstStyle/>
          <a:p>
            <a:pPr marL="0" indent="0">
              <a:lnSpc>
                <a:spcPct val="120000"/>
              </a:lnSpc>
              <a:buNone/>
            </a:pPr>
            <a:r>
              <a:rPr lang="en-GB" sz="3200" dirty="0"/>
              <a:t>The objective of the training is to provide the attendees with sufficient technical knowledge and understanding to allow them to complete the following tasks with iMeta SSI:</a:t>
            </a:r>
          </a:p>
          <a:p>
            <a:pPr>
              <a:lnSpc>
                <a:spcPct val="120000"/>
              </a:lnSpc>
            </a:pPr>
            <a:endParaRPr lang="en-GB" sz="3200" dirty="0"/>
          </a:p>
          <a:p>
            <a:pPr lvl="1">
              <a:lnSpc>
                <a:spcPct val="120000"/>
              </a:lnSpc>
            </a:pPr>
            <a:r>
              <a:rPr lang="en-GB" sz="2600" dirty="0"/>
              <a:t>To understand the capabilities of iMeta SSI sufficiently to determine how future SCB business requirements could be implemented</a:t>
            </a:r>
          </a:p>
          <a:p>
            <a:pPr lvl="1">
              <a:lnSpc>
                <a:spcPct val="120000"/>
              </a:lnSpc>
            </a:pPr>
            <a:endParaRPr lang="en-GB" sz="2600" dirty="0"/>
          </a:p>
          <a:p>
            <a:pPr lvl="1">
              <a:lnSpc>
                <a:spcPct val="120000"/>
              </a:lnSpc>
            </a:pPr>
            <a:r>
              <a:rPr lang="en-GB" sz="2600" dirty="0"/>
              <a:t>Implement new requirements when this is achievable using iMeta SSI’s system administration toolset and/or configuration, or database. This would include data import, validation, workflow and permissions</a:t>
            </a:r>
          </a:p>
          <a:p>
            <a:pPr lvl="1">
              <a:lnSpc>
                <a:spcPct val="120000"/>
              </a:lnSpc>
            </a:pPr>
            <a:endParaRPr lang="en-GB" sz="2600" dirty="0"/>
          </a:p>
          <a:p>
            <a:pPr lvl="1">
              <a:lnSpc>
                <a:spcPct val="120000"/>
              </a:lnSpc>
            </a:pPr>
            <a:r>
              <a:rPr lang="en-GB" sz="2600" dirty="0"/>
              <a:t>Investigation of any issues encountered, establish the source of the issue and take steps to resolve that issue</a:t>
            </a:r>
          </a:p>
          <a:p>
            <a:pPr lvl="1">
              <a:lnSpc>
                <a:spcPct val="120000"/>
              </a:lnSpc>
            </a:pPr>
            <a:endParaRPr lang="en-GB" sz="2600" dirty="0"/>
          </a:p>
          <a:p>
            <a:pPr lvl="1">
              <a:lnSpc>
                <a:spcPct val="120000"/>
              </a:lnSpc>
            </a:pPr>
            <a:r>
              <a:rPr lang="en-GB" sz="2600" dirty="0"/>
              <a:t>Monitor the application and take proactive steps should issues occur</a:t>
            </a:r>
          </a:p>
          <a:p>
            <a:pPr lvl="1">
              <a:lnSpc>
                <a:spcPct val="120000"/>
              </a:lnSpc>
            </a:pPr>
            <a:endParaRPr lang="en-GB" sz="2600" dirty="0"/>
          </a:p>
          <a:p>
            <a:pPr lvl="1">
              <a:lnSpc>
                <a:spcPct val="120000"/>
              </a:lnSpc>
            </a:pPr>
            <a:r>
              <a:rPr lang="en-GB" sz="2600" dirty="0"/>
              <a:t>To understand the resources that are available to assist with the above</a:t>
            </a:r>
          </a:p>
          <a:p>
            <a:pPr lvl="1"/>
            <a:endParaRPr lang="en-GB" dirty="0"/>
          </a:p>
        </p:txBody>
      </p:sp>
    </p:spTree>
    <p:extLst>
      <p:ext uri="{BB962C8B-B14F-4D97-AF65-F5344CB8AC3E}">
        <p14:creationId xmlns:p14="http://schemas.microsoft.com/office/powerpoint/2010/main" val="2761222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349132"/>
            <a:ext cx="3730758" cy="803594"/>
          </a:xfrm>
        </p:spPr>
        <p:txBody>
          <a:bodyPr>
            <a:normAutofit/>
          </a:bodyPr>
          <a:lstStyle/>
          <a:p>
            <a:r>
              <a:rPr lang="en-GB" dirty="0"/>
              <a:t>Alert On the Web </a:t>
            </a:r>
          </a:p>
        </p:txBody>
      </p:sp>
      <p:sp>
        <p:nvSpPr>
          <p:cNvPr id="3" name="Content Placeholder 2"/>
          <p:cNvSpPr>
            <a:spLocks noGrp="1"/>
          </p:cNvSpPr>
          <p:nvPr>
            <p:ph idx="1"/>
          </p:nvPr>
        </p:nvSpPr>
        <p:spPr>
          <a:xfrm>
            <a:off x="687391" y="2005468"/>
            <a:ext cx="4570639" cy="828679"/>
          </a:xfrm>
        </p:spPr>
        <p:txBody>
          <a:bodyPr>
            <a:normAutofit/>
          </a:bodyPr>
          <a:lstStyle/>
          <a:p>
            <a:r>
              <a:rPr lang="en-GB" sz="1600" dirty="0">
                <a:hlinkClick r:id="rId3"/>
              </a:rPr>
              <a:t>https://alertct.omgeo.net/cleartrust/ct_logon.jsp</a:t>
            </a:r>
            <a:endParaRPr lang="en-GB" sz="1600" dirty="0"/>
          </a:p>
          <a:p>
            <a:r>
              <a:rPr lang="en-GB" sz="1600" dirty="0"/>
              <a:t>Broker Acronym Chooser Screen:</a:t>
            </a:r>
          </a:p>
          <a:p>
            <a:r>
              <a:rPr lang="en-GB" sz="1600" dirty="0"/>
              <a:t>Trading Account Screen:</a:t>
            </a:r>
          </a:p>
        </p:txBody>
      </p:sp>
      <p:pic>
        <p:nvPicPr>
          <p:cNvPr id="5" name="Picture 4"/>
          <p:cNvPicPr>
            <a:picLocks noChangeAspect="1"/>
          </p:cNvPicPr>
          <p:nvPr/>
        </p:nvPicPr>
        <p:blipFill rotWithShape="1">
          <a:blip r:embed="rId4"/>
          <a:srcRect l="2646" t="22442" r="2552" b="41183"/>
          <a:stretch/>
        </p:blipFill>
        <p:spPr>
          <a:xfrm>
            <a:off x="5571908" y="1349132"/>
            <a:ext cx="4198875" cy="1950907"/>
          </a:xfrm>
          <a:prstGeom prst="rect">
            <a:avLst/>
          </a:prstGeom>
        </p:spPr>
      </p:pic>
      <p:pic>
        <p:nvPicPr>
          <p:cNvPr id="8" name="Picture 7"/>
          <p:cNvPicPr>
            <a:picLocks noChangeAspect="1"/>
          </p:cNvPicPr>
          <p:nvPr/>
        </p:nvPicPr>
        <p:blipFill rotWithShape="1">
          <a:blip r:embed="rId5"/>
          <a:srcRect l="4152" t="9007" r="5756" b="30313"/>
          <a:stretch/>
        </p:blipFill>
        <p:spPr>
          <a:xfrm>
            <a:off x="559801" y="2945364"/>
            <a:ext cx="6991060" cy="4180114"/>
          </a:xfrm>
          <a:prstGeom prst="rect">
            <a:avLst/>
          </a:prstGeom>
          <a:ln>
            <a:solidFill>
              <a:srgbClr val="0070C0"/>
            </a:solidFill>
          </a:ln>
        </p:spPr>
      </p:pic>
    </p:spTree>
    <p:extLst>
      <p:ext uri="{BB962C8B-B14F-4D97-AF65-F5344CB8AC3E}">
        <p14:creationId xmlns:p14="http://schemas.microsoft.com/office/powerpoint/2010/main" val="20222893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6161" t="9368" r="7105" b="12535"/>
          <a:stretch/>
        </p:blipFill>
        <p:spPr>
          <a:xfrm>
            <a:off x="1528764" y="1256813"/>
            <a:ext cx="7581900" cy="5815502"/>
          </a:xfrm>
          <a:prstGeom prst="rect">
            <a:avLst/>
          </a:prstGeom>
        </p:spPr>
      </p:pic>
      <p:sp>
        <p:nvSpPr>
          <p:cNvPr id="7" name="Title 1"/>
          <p:cNvSpPr txBox="1">
            <a:spLocks/>
          </p:cNvSpPr>
          <p:nvPr/>
        </p:nvSpPr>
        <p:spPr>
          <a:xfrm>
            <a:off x="2548557" y="453219"/>
            <a:ext cx="5542315" cy="803594"/>
          </a:xfrm>
          <a:prstGeom prst="rect">
            <a:avLst/>
          </a:prstGeom>
        </p:spPr>
        <p:txBody>
          <a:bodyPr vert="horz" lIns="0" tIns="0" rIns="0" bIns="0" rtlCol="0" anchor="ctr">
            <a:normAutofit/>
          </a:bodyPr>
          <a:lstStyle>
            <a:lvl1pPr algn="l" defTabSz="914400" rtl="0" eaLnBrk="1" latinLnBrk="0" hangingPunct="1">
              <a:lnSpc>
                <a:spcPct val="100000"/>
              </a:lnSpc>
              <a:spcBef>
                <a:spcPts val="0"/>
              </a:spcBef>
              <a:spcAft>
                <a:spcPts val="0"/>
              </a:spcAft>
              <a:buNone/>
              <a:defRPr sz="4400" kern="1200">
                <a:solidFill>
                  <a:schemeClr val="accent2"/>
                </a:solidFill>
                <a:latin typeface="+mj-lt"/>
                <a:ea typeface="+mj-ea"/>
                <a:cs typeface="+mj-cs"/>
              </a:defRPr>
            </a:lvl1pPr>
          </a:lstStyle>
          <a:p>
            <a:endParaRPr lang="en-GB" sz="4000" dirty="0"/>
          </a:p>
        </p:txBody>
      </p:sp>
    </p:spTree>
    <p:extLst>
      <p:ext uri="{BB962C8B-B14F-4D97-AF65-F5344CB8AC3E}">
        <p14:creationId xmlns:p14="http://schemas.microsoft.com/office/powerpoint/2010/main" val="18167214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104465"/>
            <a:ext cx="7886700" cy="1225898"/>
          </a:xfrm>
        </p:spPr>
        <p:txBody>
          <a:bodyPr/>
          <a:lstStyle/>
          <a:p>
            <a:r>
              <a:rPr lang="en-GB" dirty="0"/>
              <a:t>Integration with ALERT</a:t>
            </a:r>
          </a:p>
        </p:txBody>
      </p:sp>
      <p:sp>
        <p:nvSpPr>
          <p:cNvPr id="3" name="Content Placeholder 2"/>
          <p:cNvSpPr>
            <a:spLocks noGrp="1"/>
          </p:cNvSpPr>
          <p:nvPr>
            <p:ph idx="1"/>
          </p:nvPr>
        </p:nvSpPr>
        <p:spPr>
          <a:xfrm>
            <a:off x="1096962" y="2038963"/>
            <a:ext cx="7886700" cy="5169877"/>
          </a:xfrm>
        </p:spPr>
        <p:txBody>
          <a:bodyPr>
            <a:normAutofit fontScale="62500" lnSpcReduction="20000"/>
          </a:bodyPr>
          <a:lstStyle/>
          <a:p>
            <a:pPr>
              <a:lnSpc>
                <a:spcPct val="170000"/>
              </a:lnSpc>
            </a:pPr>
            <a:r>
              <a:rPr lang="en-GB" sz="2700" kern="0" dirty="0"/>
              <a:t>iMeta SSI can only download Trading Accounts that the Broker Acronym has been permissioned for. The Investment Manager will permission Broker Acronyms to have access to Trading Accounts. </a:t>
            </a:r>
          </a:p>
          <a:p>
            <a:pPr>
              <a:lnSpc>
                <a:spcPct val="170000"/>
              </a:lnSpc>
            </a:pPr>
            <a:r>
              <a:rPr lang="en-GB" sz="2700" kern="0" dirty="0"/>
              <a:t>The broker Acronym that SCB use is configured in the ALERT Acronyms tab in System Administration</a:t>
            </a:r>
          </a:p>
          <a:p>
            <a:pPr>
              <a:lnSpc>
                <a:spcPct val="170000"/>
              </a:lnSpc>
            </a:pPr>
            <a:endParaRPr lang="en-GB" kern="0" dirty="0"/>
          </a:p>
          <a:p>
            <a:pPr>
              <a:lnSpc>
                <a:spcPct val="170000"/>
              </a:lnSpc>
            </a:pPr>
            <a:endParaRPr lang="en-GB" kern="0" dirty="0"/>
          </a:p>
          <a:p>
            <a:pPr>
              <a:lnSpc>
                <a:spcPct val="170000"/>
              </a:lnSpc>
            </a:pPr>
            <a:endParaRPr lang="en-GB" kern="0" dirty="0"/>
          </a:p>
          <a:p>
            <a:pPr>
              <a:lnSpc>
                <a:spcPct val="170000"/>
              </a:lnSpc>
            </a:pPr>
            <a:r>
              <a:rPr lang="en-GB" sz="2700" kern="0" dirty="0"/>
              <a:t>iMeta SSI uses the ALERT Direct API to download Trading Accounts and SSIs. </a:t>
            </a:r>
          </a:p>
          <a:p>
            <a:pPr>
              <a:lnSpc>
                <a:spcPct val="170000"/>
              </a:lnSpc>
            </a:pPr>
            <a:r>
              <a:rPr lang="en-GB" sz="2700" kern="0" dirty="0"/>
              <a:t>iMeta SSI ALERT Poller and Downloader are used to monitor and download updated Trading Accounts and SSIs</a:t>
            </a:r>
          </a:p>
          <a:p>
            <a:pPr>
              <a:lnSpc>
                <a:spcPct val="170000"/>
              </a:lnSpc>
            </a:pPr>
            <a:r>
              <a:rPr lang="en-GB" sz="2700" kern="0" dirty="0"/>
              <a:t>Records source from ALERT have an Input source of ALERT</a:t>
            </a:r>
          </a:p>
          <a:p>
            <a:pPr>
              <a:lnSpc>
                <a:spcPct val="170000"/>
              </a:lnSpc>
            </a:pPr>
            <a:endParaRPr lang="en-GB" kern="0" dirty="0"/>
          </a:p>
          <a:p>
            <a:endParaRPr lang="en-GB" dirty="0"/>
          </a:p>
        </p:txBody>
      </p:sp>
      <p:pic>
        <p:nvPicPr>
          <p:cNvPr id="5" name="Picture 4"/>
          <p:cNvPicPr>
            <a:picLocks noChangeAspect="1"/>
          </p:cNvPicPr>
          <p:nvPr/>
        </p:nvPicPr>
        <p:blipFill>
          <a:blip r:embed="rId3"/>
          <a:stretch>
            <a:fillRect/>
          </a:stretch>
        </p:blipFill>
        <p:spPr>
          <a:xfrm>
            <a:off x="1331017" y="4041665"/>
            <a:ext cx="6603451" cy="1164464"/>
          </a:xfrm>
          <a:prstGeom prst="rect">
            <a:avLst/>
          </a:prstGeom>
        </p:spPr>
      </p:pic>
    </p:spTree>
    <p:extLst>
      <p:ext uri="{BB962C8B-B14F-4D97-AF65-F5344CB8AC3E}">
        <p14:creationId xmlns:p14="http://schemas.microsoft.com/office/powerpoint/2010/main" val="11981295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460290" y="3518628"/>
            <a:ext cx="3208899" cy="3370797"/>
          </a:xfrm>
          <a:prstGeom prst="rect">
            <a:avLst/>
          </a:prstGeom>
        </p:spPr>
      </p:pic>
      <p:sp>
        <p:nvSpPr>
          <p:cNvPr id="2" name="Title 1"/>
          <p:cNvSpPr>
            <a:spLocks noGrp="1"/>
          </p:cNvSpPr>
          <p:nvPr>
            <p:ph type="title"/>
          </p:nvPr>
        </p:nvSpPr>
        <p:spPr>
          <a:xfrm>
            <a:off x="1096962" y="1283947"/>
            <a:ext cx="8289882" cy="803594"/>
          </a:xfrm>
        </p:spPr>
        <p:txBody>
          <a:bodyPr>
            <a:noAutofit/>
          </a:bodyPr>
          <a:lstStyle/>
          <a:p>
            <a:r>
              <a:rPr lang="en-GB" sz="3600" dirty="0"/>
              <a:t>Manually download ALERT Trading Account</a:t>
            </a:r>
          </a:p>
        </p:txBody>
      </p:sp>
      <p:sp>
        <p:nvSpPr>
          <p:cNvPr id="3" name="Content Placeholder 2"/>
          <p:cNvSpPr>
            <a:spLocks noGrp="1"/>
          </p:cNvSpPr>
          <p:nvPr>
            <p:ph idx="1"/>
          </p:nvPr>
        </p:nvSpPr>
        <p:spPr>
          <a:xfrm>
            <a:off x="1096962" y="1891539"/>
            <a:ext cx="7886700" cy="1627086"/>
          </a:xfrm>
        </p:spPr>
        <p:txBody>
          <a:bodyPr>
            <a:normAutofit fontScale="77500" lnSpcReduction="20000"/>
          </a:bodyPr>
          <a:lstStyle/>
          <a:p>
            <a:pPr>
              <a:lnSpc>
                <a:spcPct val="170000"/>
              </a:lnSpc>
            </a:pPr>
            <a:r>
              <a:rPr lang="en-GB" kern="0" dirty="0"/>
              <a:t>You can manually download a Trading Account from ALERT via the Trading Account Tab under a Counterparty using  the ‘Download From ALERT’ button</a:t>
            </a:r>
          </a:p>
        </p:txBody>
      </p:sp>
      <p:sp>
        <p:nvSpPr>
          <p:cNvPr id="6" name="Oval 5"/>
          <p:cNvSpPr/>
          <p:nvPr/>
        </p:nvSpPr>
        <p:spPr>
          <a:xfrm>
            <a:off x="5422780" y="6551223"/>
            <a:ext cx="776614" cy="20041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68" dirty="0"/>
          </a:p>
        </p:txBody>
      </p:sp>
    </p:spTree>
    <p:extLst>
      <p:ext uri="{BB962C8B-B14F-4D97-AF65-F5344CB8AC3E}">
        <p14:creationId xmlns:p14="http://schemas.microsoft.com/office/powerpoint/2010/main" val="1445462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565257" y="4167245"/>
            <a:ext cx="7305675" cy="2400300"/>
          </a:xfrm>
          <a:prstGeom prst="rect">
            <a:avLst/>
          </a:prstGeom>
        </p:spPr>
      </p:pic>
      <p:sp>
        <p:nvSpPr>
          <p:cNvPr id="2" name="Title 1"/>
          <p:cNvSpPr>
            <a:spLocks noGrp="1"/>
          </p:cNvSpPr>
          <p:nvPr>
            <p:ph type="title"/>
          </p:nvPr>
        </p:nvSpPr>
        <p:spPr>
          <a:xfrm>
            <a:off x="1096962" y="1174805"/>
            <a:ext cx="8515350" cy="1025473"/>
          </a:xfrm>
        </p:spPr>
        <p:txBody>
          <a:bodyPr>
            <a:normAutofit/>
          </a:bodyPr>
          <a:lstStyle/>
          <a:p>
            <a:r>
              <a:rPr lang="en-GB" sz="3600" dirty="0"/>
              <a:t>Manually download ALERT Trading Account</a:t>
            </a:r>
          </a:p>
        </p:txBody>
      </p:sp>
      <p:sp>
        <p:nvSpPr>
          <p:cNvPr id="3" name="Content Placeholder 2"/>
          <p:cNvSpPr>
            <a:spLocks noGrp="1"/>
          </p:cNvSpPr>
          <p:nvPr>
            <p:ph idx="1"/>
          </p:nvPr>
        </p:nvSpPr>
        <p:spPr>
          <a:xfrm>
            <a:off x="1096962" y="2369348"/>
            <a:ext cx="7886700" cy="1346965"/>
          </a:xfrm>
        </p:spPr>
        <p:txBody>
          <a:bodyPr>
            <a:normAutofit fontScale="77500" lnSpcReduction="20000"/>
          </a:bodyPr>
          <a:lstStyle/>
          <a:p>
            <a:pPr>
              <a:lnSpc>
                <a:spcPct val="150000"/>
              </a:lnSpc>
            </a:pPr>
            <a:r>
              <a:rPr lang="en-GB" kern="0" dirty="0"/>
              <a:t>To download a Trading Account from ALERT the Counterparty should have the Acronym field populated with a valid Acronym and the Counterparty should be Approved</a:t>
            </a:r>
          </a:p>
          <a:p>
            <a:endParaRPr lang="en-GB" dirty="0"/>
          </a:p>
        </p:txBody>
      </p:sp>
      <p:sp>
        <p:nvSpPr>
          <p:cNvPr id="6" name="Oval 5"/>
          <p:cNvSpPr/>
          <p:nvPr/>
        </p:nvSpPr>
        <p:spPr bwMode="auto">
          <a:xfrm>
            <a:off x="2971772" y="5473752"/>
            <a:ext cx="936104" cy="360040"/>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54" fontAlgn="base">
              <a:spcBef>
                <a:spcPct val="20000"/>
              </a:spcBef>
              <a:spcAft>
                <a:spcPct val="0"/>
              </a:spcAft>
              <a:buFontTx/>
              <a:buChar char="•"/>
            </a:pPr>
            <a:endParaRPr lang="en-GB" sz="2400" dirty="0">
              <a:latin typeface="Arial" charset="0"/>
            </a:endParaRPr>
          </a:p>
        </p:txBody>
      </p:sp>
    </p:spTree>
    <p:extLst>
      <p:ext uri="{BB962C8B-B14F-4D97-AF65-F5344CB8AC3E}">
        <p14:creationId xmlns:p14="http://schemas.microsoft.com/office/powerpoint/2010/main" val="265565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1" y="1214997"/>
            <a:ext cx="8515352" cy="1115367"/>
          </a:xfrm>
        </p:spPr>
        <p:txBody>
          <a:bodyPr>
            <a:normAutofit/>
          </a:bodyPr>
          <a:lstStyle/>
          <a:p>
            <a:r>
              <a:rPr lang="en-GB" sz="3800" dirty="0"/>
              <a:t>ALERT Trading Accounts from SCI</a:t>
            </a:r>
          </a:p>
        </p:txBody>
      </p:sp>
      <p:sp>
        <p:nvSpPr>
          <p:cNvPr id="3" name="Content Placeholder 2"/>
          <p:cNvSpPr>
            <a:spLocks noGrp="1"/>
          </p:cNvSpPr>
          <p:nvPr>
            <p:ph idx="1"/>
          </p:nvPr>
        </p:nvSpPr>
        <p:spPr>
          <a:xfrm>
            <a:off x="1096965" y="2200276"/>
            <a:ext cx="8139569" cy="4506914"/>
          </a:xfrm>
        </p:spPr>
        <p:txBody>
          <a:bodyPr>
            <a:normAutofit fontScale="92500"/>
          </a:bodyPr>
          <a:lstStyle/>
          <a:p>
            <a:pPr>
              <a:lnSpc>
                <a:spcPct val="150000"/>
              </a:lnSpc>
            </a:pPr>
            <a:r>
              <a:rPr lang="en-GB" kern="0" dirty="0"/>
              <a:t>Upstream Trading Account Messages from SCI can contain an ALERT Acronym and Access Code</a:t>
            </a:r>
          </a:p>
          <a:p>
            <a:pPr>
              <a:lnSpc>
                <a:spcPct val="150000"/>
              </a:lnSpc>
            </a:pPr>
            <a:r>
              <a:rPr lang="en-GB" kern="0" dirty="0"/>
              <a:t>An Acronym </a:t>
            </a:r>
            <a:r>
              <a:rPr lang="en-GB" b="1" kern="0" dirty="0"/>
              <a:t>and</a:t>
            </a:r>
            <a:r>
              <a:rPr lang="en-GB" kern="0" dirty="0"/>
              <a:t> Access Code are required to download the Trading Account and SSIs from ALERT</a:t>
            </a:r>
          </a:p>
          <a:p>
            <a:pPr>
              <a:lnSpc>
                <a:spcPct val="150000"/>
              </a:lnSpc>
            </a:pPr>
            <a:r>
              <a:rPr lang="en-GB" kern="0" dirty="0"/>
              <a:t>No extra Trading Account data and SSIs will be downloaded until the Account has its ALERT trusted source flag set</a:t>
            </a:r>
          </a:p>
          <a:p>
            <a:pPr>
              <a:lnSpc>
                <a:spcPct val="150000"/>
              </a:lnSpc>
            </a:pPr>
            <a:endParaRPr lang="en-GB" kern="0" dirty="0"/>
          </a:p>
          <a:p>
            <a:pPr>
              <a:lnSpc>
                <a:spcPct val="150000"/>
              </a:lnSpc>
            </a:pPr>
            <a:endParaRPr lang="en-GB" kern="0" dirty="0"/>
          </a:p>
          <a:p>
            <a:endParaRPr lang="en-GB" dirty="0"/>
          </a:p>
        </p:txBody>
      </p:sp>
    </p:spTree>
    <p:extLst>
      <p:ext uri="{BB962C8B-B14F-4D97-AF65-F5344CB8AC3E}">
        <p14:creationId xmlns:p14="http://schemas.microsoft.com/office/powerpoint/2010/main" val="1773251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46369"/>
            <a:ext cx="8515350" cy="803594"/>
          </a:xfrm>
        </p:spPr>
        <p:txBody>
          <a:bodyPr>
            <a:normAutofit/>
          </a:bodyPr>
          <a:lstStyle/>
          <a:p>
            <a:r>
              <a:rPr lang="en-GB" dirty="0"/>
              <a:t>Download SSIs from ALERT</a:t>
            </a:r>
          </a:p>
        </p:txBody>
      </p:sp>
      <p:sp>
        <p:nvSpPr>
          <p:cNvPr id="3" name="Content Placeholder 2"/>
          <p:cNvSpPr>
            <a:spLocks noGrp="1"/>
          </p:cNvSpPr>
          <p:nvPr>
            <p:ph idx="1"/>
          </p:nvPr>
        </p:nvSpPr>
        <p:spPr>
          <a:xfrm>
            <a:off x="1096962" y="2049967"/>
            <a:ext cx="7886700" cy="1400209"/>
          </a:xfrm>
        </p:spPr>
        <p:txBody>
          <a:bodyPr>
            <a:normAutofit fontScale="70000" lnSpcReduction="20000"/>
          </a:bodyPr>
          <a:lstStyle/>
          <a:p>
            <a:pPr>
              <a:lnSpc>
                <a:spcPct val="160000"/>
              </a:lnSpc>
            </a:pPr>
            <a:r>
              <a:rPr lang="en-GB" kern="0" dirty="0"/>
              <a:t>SSIs are automatically downloaded based upon Market Filter sets</a:t>
            </a:r>
          </a:p>
          <a:p>
            <a:pPr>
              <a:lnSpc>
                <a:spcPct val="160000"/>
              </a:lnSpc>
            </a:pPr>
            <a:r>
              <a:rPr lang="en-GB" kern="0" dirty="0"/>
              <a:t>Market Filters are defined in the Market Filter Sets tab in System Administration</a:t>
            </a:r>
          </a:p>
          <a:p>
            <a:endParaRPr lang="en-GB" dirty="0"/>
          </a:p>
        </p:txBody>
      </p:sp>
      <p:pic>
        <p:nvPicPr>
          <p:cNvPr id="6" name="Picture 5"/>
          <p:cNvPicPr>
            <a:picLocks noChangeAspect="1"/>
          </p:cNvPicPr>
          <p:nvPr/>
        </p:nvPicPr>
        <p:blipFill>
          <a:blip r:embed="rId3"/>
          <a:stretch>
            <a:fillRect/>
          </a:stretch>
        </p:blipFill>
        <p:spPr>
          <a:xfrm>
            <a:off x="1609595" y="3860953"/>
            <a:ext cx="7199643" cy="2793304"/>
          </a:xfrm>
          <a:prstGeom prst="rect">
            <a:avLst/>
          </a:prstGeom>
        </p:spPr>
      </p:pic>
    </p:spTree>
    <p:extLst>
      <p:ext uri="{BB962C8B-B14F-4D97-AF65-F5344CB8AC3E}">
        <p14:creationId xmlns:p14="http://schemas.microsoft.com/office/powerpoint/2010/main" val="263565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38257"/>
            <a:ext cx="7886700" cy="803594"/>
          </a:xfrm>
        </p:spPr>
        <p:txBody>
          <a:bodyPr/>
          <a:lstStyle/>
          <a:p>
            <a:r>
              <a:rPr lang="en-GB" dirty="0"/>
              <a:t>Market Filter sets</a:t>
            </a:r>
          </a:p>
        </p:txBody>
      </p:sp>
      <p:sp>
        <p:nvSpPr>
          <p:cNvPr id="3" name="Content Placeholder 2"/>
          <p:cNvSpPr>
            <a:spLocks noGrp="1"/>
          </p:cNvSpPr>
          <p:nvPr>
            <p:ph idx="1"/>
          </p:nvPr>
        </p:nvSpPr>
        <p:spPr>
          <a:xfrm>
            <a:off x="1096962" y="1916591"/>
            <a:ext cx="7886700" cy="4947780"/>
          </a:xfrm>
        </p:spPr>
        <p:txBody>
          <a:bodyPr>
            <a:normAutofit fontScale="92500" lnSpcReduction="20000"/>
          </a:bodyPr>
          <a:lstStyle/>
          <a:p>
            <a:pPr>
              <a:lnSpc>
                <a:spcPct val="150000"/>
              </a:lnSpc>
            </a:pPr>
            <a:r>
              <a:rPr lang="en-GB" sz="1900" kern="0" dirty="0"/>
              <a:t>SSIs are downloaded if they are included in a Market Filter Set</a:t>
            </a:r>
          </a:p>
          <a:p>
            <a:pPr>
              <a:lnSpc>
                <a:spcPct val="150000"/>
              </a:lnSpc>
            </a:pPr>
            <a:r>
              <a:rPr lang="en-GB" sz="1900" kern="0" dirty="0"/>
              <a:t>Market Filter Sets have ‘effects’ which determine whether the SSI is downloaded, allowed to be downloaded or prevented from being downloaded</a:t>
            </a:r>
          </a:p>
          <a:p>
            <a:pPr>
              <a:lnSpc>
                <a:spcPct val="150000"/>
              </a:lnSpc>
            </a:pPr>
            <a:r>
              <a:rPr lang="en-GB" sz="1900" kern="0" dirty="0"/>
              <a:t>The effects are:</a:t>
            </a:r>
          </a:p>
          <a:p>
            <a:pPr lvl="1">
              <a:lnSpc>
                <a:spcPct val="150000"/>
              </a:lnSpc>
              <a:buFont typeface="Courier New" panose="02070309020205020404" pitchFamily="49" charset="0"/>
              <a:buChar char="o"/>
            </a:pPr>
            <a:r>
              <a:rPr lang="en-GB" sz="1500" u="sng" kern="0" dirty="0"/>
              <a:t>IncludeIfAllow</a:t>
            </a:r>
          </a:p>
          <a:p>
            <a:pPr lvl="2">
              <a:lnSpc>
                <a:spcPct val="150000"/>
              </a:lnSpc>
              <a:buFont typeface="Wingdings" panose="05000000000000000000" pitchFamily="2" charset="2"/>
              <a:buChar char="§"/>
            </a:pPr>
            <a:r>
              <a:rPr lang="en-GB" sz="1500" kern="0" dirty="0"/>
              <a:t>Automatically downloads SSI</a:t>
            </a:r>
          </a:p>
          <a:p>
            <a:pPr lvl="2">
              <a:lnSpc>
                <a:spcPct val="150000"/>
              </a:lnSpc>
              <a:buFont typeface="Wingdings" panose="05000000000000000000" pitchFamily="2" charset="2"/>
              <a:buChar char="§"/>
            </a:pPr>
            <a:r>
              <a:rPr lang="en-GB" sz="1500" kern="0" dirty="0"/>
              <a:t>iMeta SSI will ‘maintain’ this SSI</a:t>
            </a:r>
          </a:p>
          <a:p>
            <a:pPr lvl="1">
              <a:lnSpc>
                <a:spcPct val="150000"/>
              </a:lnSpc>
              <a:buFont typeface="Courier New" panose="02070309020205020404" pitchFamily="49" charset="0"/>
              <a:buChar char="o"/>
            </a:pPr>
            <a:r>
              <a:rPr lang="en-GB" sz="1500" u="sng" kern="0" dirty="0"/>
              <a:t>Deny</a:t>
            </a:r>
          </a:p>
          <a:p>
            <a:pPr lvl="2">
              <a:lnSpc>
                <a:spcPct val="150000"/>
              </a:lnSpc>
              <a:buFont typeface="Wingdings" panose="05000000000000000000" pitchFamily="2" charset="2"/>
              <a:buChar char="§"/>
            </a:pPr>
            <a:r>
              <a:rPr lang="en-GB" sz="1500" kern="0" dirty="0"/>
              <a:t>Do not download these SSIs</a:t>
            </a:r>
          </a:p>
          <a:p>
            <a:pPr lvl="1">
              <a:lnSpc>
                <a:spcPct val="150000"/>
              </a:lnSpc>
              <a:buFont typeface="Courier New" panose="02070309020205020404" pitchFamily="49" charset="0"/>
              <a:buChar char="o"/>
            </a:pPr>
            <a:r>
              <a:rPr lang="en-GB" sz="1500" u="sng" kern="0" dirty="0"/>
              <a:t>Allow</a:t>
            </a:r>
          </a:p>
          <a:p>
            <a:pPr lvl="2">
              <a:lnSpc>
                <a:spcPct val="150000"/>
              </a:lnSpc>
              <a:buFont typeface="Wingdings" panose="05000000000000000000" pitchFamily="2" charset="2"/>
              <a:buChar char="§"/>
            </a:pPr>
            <a:r>
              <a:rPr lang="en-GB" sz="1700" kern="0" dirty="0"/>
              <a:t>SSI can be downloaded by selecting the SSI checkbox under the Market Filters tab, but this is not done automatically</a:t>
            </a:r>
          </a:p>
          <a:p>
            <a:pPr>
              <a:lnSpc>
                <a:spcPct val="150000"/>
              </a:lnSpc>
              <a:buFont typeface="Wingdings" panose="05000000000000000000" pitchFamily="2" charset="2"/>
              <a:buChar char="§"/>
            </a:pPr>
            <a:r>
              <a:rPr lang="en-GB" sz="1900" kern="0" dirty="0"/>
              <a:t>Market filter sets are composite – they can exist at all layers in the data hierarchy</a:t>
            </a:r>
          </a:p>
          <a:p>
            <a:endParaRPr lang="en-GB" dirty="0"/>
          </a:p>
        </p:txBody>
      </p:sp>
    </p:spTree>
    <p:extLst>
      <p:ext uri="{BB962C8B-B14F-4D97-AF65-F5344CB8AC3E}">
        <p14:creationId xmlns:p14="http://schemas.microsoft.com/office/powerpoint/2010/main" val="17568237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25048"/>
            <a:ext cx="7886700" cy="975231"/>
          </a:xfrm>
        </p:spPr>
        <p:txBody>
          <a:bodyPr/>
          <a:lstStyle/>
          <a:p>
            <a:r>
              <a:rPr lang="en-GB" dirty="0"/>
              <a:t>Market Filter sets</a:t>
            </a:r>
          </a:p>
        </p:txBody>
      </p:sp>
      <p:sp>
        <p:nvSpPr>
          <p:cNvPr id="3" name="Content Placeholder 2"/>
          <p:cNvSpPr>
            <a:spLocks noGrp="1"/>
          </p:cNvSpPr>
          <p:nvPr>
            <p:ph idx="1"/>
          </p:nvPr>
        </p:nvSpPr>
        <p:spPr>
          <a:xfrm>
            <a:off x="1096962" y="2066904"/>
            <a:ext cx="7886700" cy="1916482"/>
          </a:xfrm>
        </p:spPr>
        <p:txBody>
          <a:bodyPr>
            <a:normAutofit fontScale="62500" lnSpcReduction="20000"/>
          </a:bodyPr>
          <a:lstStyle/>
          <a:p>
            <a:pPr>
              <a:lnSpc>
                <a:spcPct val="170000"/>
              </a:lnSpc>
            </a:pPr>
            <a:r>
              <a:rPr lang="en-GB" kern="0" dirty="0"/>
              <a:t>If the SSI has an effect of Allow it has to be downloaded by selecting the checkbox under the available markets tab in a Trading Account</a:t>
            </a:r>
          </a:p>
          <a:p>
            <a:pPr>
              <a:lnSpc>
                <a:spcPct val="170000"/>
              </a:lnSpc>
            </a:pPr>
            <a:r>
              <a:rPr lang="en-GB" kern="0" dirty="0"/>
              <a:t>If the SSI has an effect of IncludeIfAllow it will be automatically downloaded and maintained and the include flag will be ticked automatically</a:t>
            </a:r>
          </a:p>
          <a:p>
            <a:endParaRPr lang="en-GB" dirty="0"/>
          </a:p>
        </p:txBody>
      </p:sp>
      <p:pic>
        <p:nvPicPr>
          <p:cNvPr id="4" name="Picture 3"/>
          <p:cNvPicPr>
            <a:picLocks noChangeAspect="1"/>
          </p:cNvPicPr>
          <p:nvPr/>
        </p:nvPicPr>
        <p:blipFill>
          <a:blip r:embed="rId3"/>
          <a:stretch>
            <a:fillRect/>
          </a:stretch>
        </p:blipFill>
        <p:spPr>
          <a:xfrm>
            <a:off x="1660831" y="3983386"/>
            <a:ext cx="6953250" cy="2190750"/>
          </a:xfrm>
          <a:prstGeom prst="rect">
            <a:avLst/>
          </a:prstGeom>
        </p:spPr>
      </p:pic>
      <p:sp>
        <p:nvSpPr>
          <p:cNvPr id="6" name="Oval 5"/>
          <p:cNvSpPr/>
          <p:nvPr/>
        </p:nvSpPr>
        <p:spPr bwMode="auto">
          <a:xfrm>
            <a:off x="870246" y="5587105"/>
            <a:ext cx="8534420" cy="213595"/>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54" fontAlgn="base">
              <a:spcBef>
                <a:spcPct val="20000"/>
              </a:spcBef>
              <a:spcAft>
                <a:spcPct val="0"/>
              </a:spcAft>
              <a:buFontTx/>
              <a:buChar char="•"/>
            </a:pPr>
            <a:endParaRPr lang="en-GB" sz="2400" dirty="0">
              <a:latin typeface="Arial" charset="0"/>
            </a:endParaRPr>
          </a:p>
        </p:txBody>
      </p:sp>
    </p:spTree>
    <p:extLst>
      <p:ext uri="{BB962C8B-B14F-4D97-AF65-F5344CB8AC3E}">
        <p14:creationId xmlns:p14="http://schemas.microsoft.com/office/powerpoint/2010/main" val="37700248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170264"/>
            <a:ext cx="7886700" cy="1030015"/>
          </a:xfrm>
        </p:spPr>
        <p:txBody>
          <a:bodyPr/>
          <a:lstStyle/>
          <a:p>
            <a:r>
              <a:rPr lang="en-GB" dirty="0"/>
              <a:t>ALERT Updates</a:t>
            </a:r>
          </a:p>
        </p:txBody>
      </p:sp>
      <p:sp>
        <p:nvSpPr>
          <p:cNvPr id="3" name="Content Placeholder 2"/>
          <p:cNvSpPr>
            <a:spLocks noGrp="1"/>
          </p:cNvSpPr>
          <p:nvPr>
            <p:ph idx="1"/>
          </p:nvPr>
        </p:nvSpPr>
        <p:spPr>
          <a:xfrm>
            <a:off x="1096962" y="2079433"/>
            <a:ext cx="7886700" cy="5214502"/>
          </a:xfrm>
        </p:spPr>
        <p:txBody>
          <a:bodyPr>
            <a:normAutofit fontScale="85000" lnSpcReduction="20000"/>
          </a:bodyPr>
          <a:lstStyle/>
          <a:p>
            <a:pPr>
              <a:lnSpc>
                <a:spcPct val="160000"/>
              </a:lnSpc>
            </a:pPr>
            <a:r>
              <a:rPr lang="en-GB" sz="1900" kern="0" dirty="0"/>
              <a:t>Trading Account and SSI updates are monitored and downloaded by the following iMeta SSI services:</a:t>
            </a:r>
          </a:p>
          <a:p>
            <a:pPr lvl="1">
              <a:lnSpc>
                <a:spcPct val="160000"/>
              </a:lnSpc>
              <a:buFont typeface="Courier New" panose="02070309020205020404" pitchFamily="49" charset="0"/>
              <a:buChar char="o"/>
            </a:pPr>
            <a:r>
              <a:rPr lang="en-GB" sz="1600" kern="0" dirty="0"/>
              <a:t>ALERT Downloader</a:t>
            </a:r>
          </a:p>
          <a:p>
            <a:pPr lvl="1">
              <a:lnSpc>
                <a:spcPct val="160000"/>
              </a:lnSpc>
              <a:buFont typeface="Courier New" panose="02070309020205020404" pitchFamily="49" charset="0"/>
              <a:buChar char="o"/>
            </a:pPr>
            <a:r>
              <a:rPr lang="en-GB" sz="1600" kern="0" dirty="0"/>
              <a:t>ALERT Poller</a:t>
            </a:r>
          </a:p>
          <a:p>
            <a:pPr>
              <a:lnSpc>
                <a:spcPct val="160000"/>
              </a:lnSpc>
            </a:pPr>
            <a:r>
              <a:rPr lang="en-GB" sz="1900" kern="0" dirty="0"/>
              <a:t>The Poller interval can be set in System Administration</a:t>
            </a:r>
          </a:p>
          <a:p>
            <a:pPr>
              <a:lnSpc>
                <a:spcPct val="160000"/>
              </a:lnSpc>
            </a:pPr>
            <a:endParaRPr lang="en-GB" sz="1800" kern="0" dirty="0"/>
          </a:p>
          <a:p>
            <a:pPr>
              <a:lnSpc>
                <a:spcPct val="160000"/>
              </a:lnSpc>
            </a:pPr>
            <a:endParaRPr lang="en-GB" sz="1800" kern="0" dirty="0"/>
          </a:p>
          <a:p>
            <a:pPr>
              <a:lnSpc>
                <a:spcPct val="160000"/>
              </a:lnSpc>
            </a:pPr>
            <a:endParaRPr lang="en-GB" sz="1800" kern="0" dirty="0"/>
          </a:p>
          <a:p>
            <a:pPr>
              <a:lnSpc>
                <a:spcPct val="160000"/>
              </a:lnSpc>
            </a:pPr>
            <a:endParaRPr lang="en-GB" sz="1800" kern="0" dirty="0"/>
          </a:p>
          <a:p>
            <a:pPr>
              <a:lnSpc>
                <a:spcPct val="160000"/>
              </a:lnSpc>
            </a:pPr>
            <a:endParaRPr lang="en-GB" sz="1800" kern="0" dirty="0"/>
          </a:p>
          <a:p>
            <a:pPr>
              <a:lnSpc>
                <a:spcPct val="160000"/>
              </a:lnSpc>
            </a:pPr>
            <a:endParaRPr lang="en-GB" sz="1800" kern="0" dirty="0"/>
          </a:p>
          <a:p>
            <a:pPr>
              <a:lnSpc>
                <a:spcPct val="160000"/>
              </a:lnSpc>
            </a:pPr>
            <a:r>
              <a:rPr lang="en-GB" sz="1900" kern="0" dirty="0"/>
              <a:t>The Alert </a:t>
            </a:r>
            <a:r>
              <a:rPr lang="en-GB" sz="1900" kern="0" dirty="0" err="1"/>
              <a:t>Poller</a:t>
            </a:r>
            <a:r>
              <a:rPr lang="en-GB" sz="1900" kern="0" dirty="0"/>
              <a:t> connects periodically to Alert and retrieves any pending Alert Messages</a:t>
            </a:r>
          </a:p>
          <a:p>
            <a:pPr>
              <a:lnSpc>
                <a:spcPct val="160000"/>
              </a:lnSpc>
            </a:pPr>
            <a:r>
              <a:rPr lang="en-GB" sz="1900" kern="0" dirty="0"/>
              <a:t>The Alert Downloader then evaluates each Alert Message and acts on the message if required (more on this later)</a:t>
            </a:r>
          </a:p>
          <a:p>
            <a:endParaRPr lang="en-GB" dirty="0"/>
          </a:p>
        </p:txBody>
      </p:sp>
      <p:pic>
        <p:nvPicPr>
          <p:cNvPr id="5" name="Picture 4"/>
          <p:cNvPicPr>
            <a:picLocks noChangeAspect="1"/>
          </p:cNvPicPr>
          <p:nvPr/>
        </p:nvPicPr>
        <p:blipFill>
          <a:blip r:embed="rId3"/>
          <a:stretch>
            <a:fillRect/>
          </a:stretch>
        </p:blipFill>
        <p:spPr>
          <a:xfrm>
            <a:off x="1458789" y="3714576"/>
            <a:ext cx="4151367" cy="1944216"/>
          </a:xfrm>
          <a:prstGeom prst="rect">
            <a:avLst/>
          </a:prstGeom>
        </p:spPr>
      </p:pic>
      <p:sp>
        <p:nvSpPr>
          <p:cNvPr id="6" name="Oval 5"/>
          <p:cNvSpPr/>
          <p:nvPr/>
        </p:nvSpPr>
        <p:spPr bwMode="auto">
          <a:xfrm>
            <a:off x="1245822" y="3993884"/>
            <a:ext cx="2437507" cy="432048"/>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54" fontAlgn="base">
              <a:spcBef>
                <a:spcPct val="20000"/>
              </a:spcBef>
              <a:spcAft>
                <a:spcPct val="0"/>
              </a:spcAft>
              <a:buFontTx/>
              <a:buChar char="•"/>
            </a:pPr>
            <a:endParaRPr lang="en-GB" sz="2400" dirty="0">
              <a:latin typeface="Arial" charset="0"/>
            </a:endParaRPr>
          </a:p>
        </p:txBody>
      </p:sp>
    </p:spTree>
    <p:extLst>
      <p:ext uri="{BB962C8B-B14F-4D97-AF65-F5344CB8AC3E}">
        <p14:creationId xmlns:p14="http://schemas.microsoft.com/office/powerpoint/2010/main" val="3468629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Course format</a:t>
            </a:r>
          </a:p>
        </p:txBody>
      </p:sp>
      <p:pic>
        <p:nvPicPr>
          <p:cNvPr id="4" name="Content Placeholder 3"/>
          <p:cNvPicPr>
            <a:picLocks noGrp="1" noChangeAspect="1"/>
          </p:cNvPicPr>
          <p:nvPr>
            <p:ph idx="1"/>
          </p:nvPr>
        </p:nvPicPr>
        <p:blipFill>
          <a:blip r:embed="rId3"/>
          <a:stretch>
            <a:fillRect/>
          </a:stretch>
        </p:blipFill>
        <p:spPr>
          <a:xfrm>
            <a:off x="1120538" y="2038663"/>
            <a:ext cx="7839549" cy="5234007"/>
          </a:xfrm>
          <a:prstGeom prst="rect">
            <a:avLst/>
          </a:prstGeom>
        </p:spPr>
      </p:pic>
    </p:spTree>
    <p:extLst>
      <p:ext uri="{BB962C8B-B14F-4D97-AF65-F5344CB8AC3E}">
        <p14:creationId xmlns:p14="http://schemas.microsoft.com/office/powerpoint/2010/main" val="40843762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65237"/>
            <a:ext cx="7886700" cy="935038"/>
          </a:xfrm>
        </p:spPr>
        <p:txBody>
          <a:bodyPr/>
          <a:lstStyle/>
          <a:p>
            <a:r>
              <a:rPr lang="en-GB" dirty="0"/>
              <a:t>View ALERT Data</a:t>
            </a:r>
          </a:p>
        </p:txBody>
      </p:sp>
      <p:sp>
        <p:nvSpPr>
          <p:cNvPr id="3" name="Content Placeholder 2"/>
          <p:cNvSpPr>
            <a:spLocks noGrp="1"/>
          </p:cNvSpPr>
          <p:nvPr>
            <p:ph idx="1"/>
          </p:nvPr>
        </p:nvSpPr>
        <p:spPr>
          <a:xfrm>
            <a:off x="1096962" y="2200279"/>
            <a:ext cx="7886700" cy="4714199"/>
          </a:xfrm>
        </p:spPr>
        <p:txBody>
          <a:bodyPr>
            <a:normAutofit fontScale="85000" lnSpcReduction="20000"/>
          </a:bodyPr>
          <a:lstStyle/>
          <a:p>
            <a:pPr>
              <a:lnSpc>
                <a:spcPct val="160000"/>
              </a:lnSpc>
            </a:pPr>
            <a:r>
              <a:rPr lang="en-GB" kern="0" dirty="0"/>
              <a:t>Unmapped ALERT data can be viewed in iMeta SSI</a:t>
            </a:r>
          </a:p>
          <a:p>
            <a:pPr>
              <a:lnSpc>
                <a:spcPct val="160000"/>
              </a:lnSpc>
            </a:pPr>
            <a:r>
              <a:rPr lang="en-GB" kern="0" dirty="0"/>
              <a:t>This can be done for Trading Accounts and SSIs</a:t>
            </a:r>
          </a:p>
          <a:p>
            <a:pPr>
              <a:lnSpc>
                <a:spcPct val="160000"/>
              </a:lnSpc>
            </a:pPr>
            <a:r>
              <a:rPr lang="en-GB" kern="0" dirty="0"/>
              <a:t>Select the …….ALERT Data button</a:t>
            </a:r>
          </a:p>
          <a:p>
            <a:pPr>
              <a:lnSpc>
                <a:spcPct val="160000"/>
              </a:lnSpc>
            </a:pPr>
            <a:endParaRPr lang="en-GB" kern="0" dirty="0"/>
          </a:p>
          <a:p>
            <a:pPr>
              <a:lnSpc>
                <a:spcPct val="160000"/>
              </a:lnSpc>
            </a:pPr>
            <a:endParaRPr lang="en-GB" kern="0" dirty="0"/>
          </a:p>
          <a:p>
            <a:pPr>
              <a:lnSpc>
                <a:spcPct val="160000"/>
              </a:lnSpc>
            </a:pPr>
            <a:endParaRPr lang="en-GB" kern="0" dirty="0"/>
          </a:p>
          <a:p>
            <a:pPr>
              <a:lnSpc>
                <a:spcPct val="160000"/>
              </a:lnSpc>
            </a:pPr>
            <a:endParaRPr lang="en-GB" kern="0" dirty="0"/>
          </a:p>
          <a:p>
            <a:pPr>
              <a:lnSpc>
                <a:spcPct val="160000"/>
              </a:lnSpc>
            </a:pPr>
            <a:r>
              <a:rPr lang="en-GB" kern="0" dirty="0"/>
              <a:t>If you double click on an ALERT data field iMeta SSI will display the corresponding field</a:t>
            </a:r>
          </a:p>
          <a:p>
            <a:endParaRPr lang="en-GB" dirty="0"/>
          </a:p>
        </p:txBody>
      </p:sp>
      <p:grpSp>
        <p:nvGrpSpPr>
          <p:cNvPr id="7" name="Group 6"/>
          <p:cNvGrpSpPr/>
          <p:nvPr/>
        </p:nvGrpSpPr>
        <p:grpSpPr>
          <a:xfrm>
            <a:off x="2057696" y="3926133"/>
            <a:ext cx="2133600" cy="1295400"/>
            <a:chOff x="1589384" y="3450035"/>
            <a:chExt cx="2133600" cy="1295400"/>
          </a:xfrm>
        </p:grpSpPr>
        <p:pic>
          <p:nvPicPr>
            <p:cNvPr id="5" name="Picture 4"/>
            <p:cNvPicPr>
              <a:picLocks noChangeAspect="1"/>
            </p:cNvPicPr>
            <p:nvPr/>
          </p:nvPicPr>
          <p:blipFill>
            <a:blip r:embed="rId3"/>
            <a:stretch>
              <a:fillRect/>
            </a:stretch>
          </p:blipFill>
          <p:spPr>
            <a:xfrm>
              <a:off x="1589384" y="3450035"/>
              <a:ext cx="2133600" cy="1295400"/>
            </a:xfrm>
            <a:prstGeom prst="rect">
              <a:avLst/>
            </a:prstGeom>
          </p:spPr>
        </p:pic>
        <p:sp>
          <p:nvSpPr>
            <p:cNvPr id="6" name="Oval 5"/>
            <p:cNvSpPr/>
            <p:nvPr/>
          </p:nvSpPr>
          <p:spPr bwMode="auto">
            <a:xfrm>
              <a:off x="2107157" y="4282396"/>
              <a:ext cx="1549152" cy="28803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54" fontAlgn="base">
                <a:spcBef>
                  <a:spcPct val="20000"/>
                </a:spcBef>
                <a:spcAft>
                  <a:spcPct val="0"/>
                </a:spcAft>
                <a:buFontTx/>
                <a:buChar char="•"/>
              </a:pPr>
              <a:endParaRPr lang="en-GB" sz="2400" dirty="0">
                <a:latin typeface="Arial" charset="0"/>
              </a:endParaRPr>
            </a:p>
          </p:txBody>
        </p:sp>
      </p:grpSp>
    </p:spTree>
    <p:extLst>
      <p:ext uri="{BB962C8B-B14F-4D97-AF65-F5344CB8AC3E}">
        <p14:creationId xmlns:p14="http://schemas.microsoft.com/office/powerpoint/2010/main" val="1723218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Billable Calls &amp; the Data Cache</a:t>
            </a:r>
          </a:p>
        </p:txBody>
      </p:sp>
      <p:sp>
        <p:nvSpPr>
          <p:cNvPr id="3" name="Content Placeholder 2"/>
          <p:cNvSpPr>
            <a:spLocks noGrp="1"/>
          </p:cNvSpPr>
          <p:nvPr>
            <p:ph idx="1"/>
          </p:nvPr>
        </p:nvSpPr>
        <p:spPr>
          <a:xfrm>
            <a:off x="1096962" y="2104992"/>
            <a:ext cx="8315326" cy="4422808"/>
          </a:xfrm>
        </p:spPr>
        <p:txBody>
          <a:bodyPr>
            <a:normAutofit fontScale="92500"/>
          </a:bodyPr>
          <a:lstStyle/>
          <a:p>
            <a:pPr>
              <a:lnSpc>
                <a:spcPct val="120000"/>
              </a:lnSpc>
            </a:pPr>
            <a:r>
              <a:rPr lang="en-GB" sz="1900" dirty="0"/>
              <a:t>Data from Omgeo Alert Direct is cached upon arrival</a:t>
            </a:r>
          </a:p>
          <a:p>
            <a:pPr>
              <a:lnSpc>
                <a:spcPct val="120000"/>
              </a:lnSpc>
            </a:pPr>
            <a:r>
              <a:rPr lang="en-GB" sz="1900" dirty="0"/>
              <a:t>When iMeta SSI retrieves SSI data from Alert it performs a “billable call” which opens up a limited window of time to retrieve data from Omgeo for a fixed cost</a:t>
            </a:r>
          </a:p>
          <a:p>
            <a:pPr marL="228589" lvl="1">
              <a:lnSpc>
                <a:spcPct val="120000"/>
              </a:lnSpc>
            </a:pPr>
            <a:r>
              <a:rPr lang="en-GB" sz="1900" dirty="0"/>
              <a:t>To minimise these calls, iMeta SSI will download all SSIs under a trading account into the cache within the window of time available</a:t>
            </a:r>
          </a:p>
          <a:p>
            <a:pPr>
              <a:lnSpc>
                <a:spcPct val="120000"/>
              </a:lnSpc>
            </a:pPr>
            <a:r>
              <a:rPr lang="en-GB" sz="1900" dirty="0"/>
              <a:t>This feature is designed to save money by iMeta SSI needing to perform less ‘billable calls’ to Alert</a:t>
            </a:r>
          </a:p>
          <a:p>
            <a:pPr>
              <a:lnSpc>
                <a:spcPct val="120000"/>
              </a:lnSpc>
            </a:pPr>
            <a:r>
              <a:rPr lang="en-GB" sz="1900" dirty="0"/>
              <a:t>iMeta SSI will get data from Alert automatically when:</a:t>
            </a:r>
          </a:p>
          <a:p>
            <a:pPr lvl="1">
              <a:lnSpc>
                <a:spcPct val="120000"/>
              </a:lnSpc>
            </a:pPr>
            <a:r>
              <a:rPr lang="en-GB" sz="1600" dirty="0"/>
              <a:t>A user performs the update markets action from a trading account</a:t>
            </a:r>
          </a:p>
          <a:p>
            <a:pPr lvl="1">
              <a:lnSpc>
                <a:spcPct val="120000"/>
              </a:lnSpc>
            </a:pPr>
            <a:r>
              <a:rPr lang="en-GB" sz="1600" dirty="0"/>
              <a:t>A user performs the change filters and data is not in the cache or is expired in the cache</a:t>
            </a:r>
          </a:p>
          <a:p>
            <a:pPr lvl="1">
              <a:lnSpc>
                <a:spcPct val="120000"/>
              </a:lnSpc>
            </a:pPr>
            <a:r>
              <a:rPr lang="en-GB" sz="1600" dirty="0"/>
              <a:t>The Alert Downloader is informed of an update to an SSI or Account that is Active within iMeta SSI.</a:t>
            </a:r>
          </a:p>
          <a:p>
            <a:pPr lvl="1">
              <a:lnSpc>
                <a:spcPct val="120000"/>
              </a:lnSpc>
            </a:pPr>
            <a:r>
              <a:rPr lang="en-GB" sz="1600" dirty="0"/>
              <a:t>An update comes in from SCI that changes Alert Acronym or Access Code</a:t>
            </a:r>
          </a:p>
          <a:p>
            <a:pPr>
              <a:lnSpc>
                <a:spcPct val="120000"/>
              </a:lnSpc>
            </a:pPr>
            <a:r>
              <a:rPr lang="en-GB" sz="1900" dirty="0"/>
              <a:t>Billable calls are logged in the database and could be reported on</a:t>
            </a:r>
          </a:p>
          <a:p>
            <a:pPr>
              <a:lnSpc>
                <a:spcPct val="120000"/>
              </a:lnSpc>
            </a:pPr>
            <a:endParaRPr lang="en-GB" sz="2000" dirty="0"/>
          </a:p>
        </p:txBody>
      </p:sp>
    </p:spTree>
    <p:extLst>
      <p:ext uri="{BB962C8B-B14F-4D97-AF65-F5344CB8AC3E}">
        <p14:creationId xmlns:p14="http://schemas.microsoft.com/office/powerpoint/2010/main" val="41965820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lstStyle/>
          <a:p>
            <a:r>
              <a:rPr lang="en-GB" dirty="0"/>
              <a:t>Tour of iMeta SSI</a:t>
            </a:r>
          </a:p>
        </p:txBody>
      </p:sp>
      <p:sp>
        <p:nvSpPr>
          <p:cNvPr id="3" name="Subtitle 2"/>
          <p:cNvSpPr>
            <a:spLocks noGrp="1"/>
          </p:cNvSpPr>
          <p:nvPr>
            <p:ph type="subTitle" idx="1"/>
          </p:nvPr>
        </p:nvSpPr>
        <p:spPr>
          <a:xfrm>
            <a:off x="1569122" y="4641709"/>
            <a:ext cx="6957802" cy="1791317"/>
          </a:xfrm>
        </p:spPr>
        <p:txBody>
          <a:bodyPr/>
          <a:lstStyle/>
          <a:p>
            <a:r>
              <a:rPr lang="en-GB" dirty="0"/>
              <a:t>Client Import / Export</a:t>
            </a:r>
          </a:p>
        </p:txBody>
      </p:sp>
    </p:spTree>
    <p:extLst>
      <p:ext uri="{BB962C8B-B14F-4D97-AF65-F5344CB8AC3E}">
        <p14:creationId xmlns:p14="http://schemas.microsoft.com/office/powerpoint/2010/main" val="4226916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Exporting Data</a:t>
            </a:r>
          </a:p>
        </p:txBody>
      </p:sp>
      <p:sp>
        <p:nvSpPr>
          <p:cNvPr id="3" name="Content Placeholder 2"/>
          <p:cNvSpPr>
            <a:spLocks noGrp="1"/>
          </p:cNvSpPr>
          <p:nvPr>
            <p:ph idx="1"/>
          </p:nvPr>
        </p:nvSpPr>
        <p:spPr/>
        <p:txBody>
          <a:bodyPr>
            <a:normAutofit/>
          </a:bodyPr>
          <a:lstStyle/>
          <a:p>
            <a:r>
              <a:rPr lang="en-GB" sz="2400" dirty="0"/>
              <a:t>Export Wizard</a:t>
            </a:r>
          </a:p>
          <a:p>
            <a:r>
              <a:rPr lang="en-GB" sz="2400" dirty="0"/>
              <a:t>Accessible from the Search UI after performing a search</a:t>
            </a:r>
          </a:p>
          <a:p>
            <a:r>
              <a:rPr lang="en-GB" sz="2400" dirty="0"/>
              <a:t>Accessible from the side bar</a:t>
            </a:r>
          </a:p>
          <a:p>
            <a:r>
              <a:rPr lang="en-GB" sz="2400" dirty="0"/>
              <a:t>Export can be saved and scheduled</a:t>
            </a:r>
          </a:p>
          <a:p>
            <a:r>
              <a:rPr lang="en-GB" sz="2400" dirty="0"/>
              <a:t>Can Export SSIs only</a:t>
            </a:r>
          </a:p>
        </p:txBody>
      </p:sp>
    </p:spTree>
    <p:extLst>
      <p:ext uri="{BB962C8B-B14F-4D97-AF65-F5344CB8AC3E}">
        <p14:creationId xmlns:p14="http://schemas.microsoft.com/office/powerpoint/2010/main" val="21127609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25048"/>
            <a:ext cx="7886700" cy="975231"/>
          </a:xfrm>
        </p:spPr>
        <p:txBody>
          <a:bodyPr>
            <a:normAutofit/>
          </a:bodyPr>
          <a:lstStyle/>
          <a:p>
            <a:r>
              <a:rPr lang="en-GB" dirty="0"/>
              <a:t>Export Wizard Step 1</a:t>
            </a:r>
          </a:p>
        </p:txBody>
      </p:sp>
      <p:pic>
        <p:nvPicPr>
          <p:cNvPr id="3" name="Picture 2"/>
          <p:cNvPicPr>
            <a:picLocks noChangeAspect="1"/>
          </p:cNvPicPr>
          <p:nvPr/>
        </p:nvPicPr>
        <p:blipFill>
          <a:blip r:embed="rId3"/>
          <a:stretch>
            <a:fillRect/>
          </a:stretch>
        </p:blipFill>
        <p:spPr>
          <a:xfrm>
            <a:off x="1830141" y="2492896"/>
            <a:ext cx="6032884" cy="3641536"/>
          </a:xfrm>
          <a:prstGeom prst="rect">
            <a:avLst/>
          </a:prstGeom>
        </p:spPr>
      </p:pic>
    </p:spTree>
    <p:extLst>
      <p:ext uri="{BB962C8B-B14F-4D97-AF65-F5344CB8AC3E}">
        <p14:creationId xmlns:p14="http://schemas.microsoft.com/office/powerpoint/2010/main" val="38670001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58895"/>
            <a:ext cx="7886700" cy="803594"/>
          </a:xfrm>
        </p:spPr>
        <p:txBody>
          <a:bodyPr/>
          <a:lstStyle/>
          <a:p>
            <a:r>
              <a:rPr lang="en-GB" dirty="0"/>
              <a:t>Export Wizard Step 2</a:t>
            </a:r>
          </a:p>
        </p:txBody>
      </p:sp>
      <p:sp>
        <p:nvSpPr>
          <p:cNvPr id="3" name="Content Placeholder 2"/>
          <p:cNvSpPr>
            <a:spLocks noGrp="1"/>
          </p:cNvSpPr>
          <p:nvPr>
            <p:ph idx="1"/>
          </p:nvPr>
        </p:nvSpPr>
        <p:spPr>
          <a:xfrm>
            <a:off x="542261" y="5411356"/>
            <a:ext cx="8920716" cy="1648663"/>
          </a:xfrm>
        </p:spPr>
        <p:txBody>
          <a:bodyPr>
            <a:normAutofit fontScale="47500" lnSpcReduction="20000"/>
          </a:bodyPr>
          <a:lstStyle/>
          <a:p>
            <a:pPr>
              <a:lnSpc>
                <a:spcPct val="170000"/>
              </a:lnSpc>
            </a:pPr>
            <a:r>
              <a:rPr lang="en-GB" sz="3400" b="1" dirty="0"/>
              <a:t>Export file Save Location – </a:t>
            </a:r>
            <a:r>
              <a:rPr lang="en-GB" sz="3400" dirty="0"/>
              <a:t>Location where the export file will be saved</a:t>
            </a:r>
            <a:endParaRPr lang="en-GB" sz="3400" b="1" dirty="0"/>
          </a:p>
          <a:p>
            <a:pPr>
              <a:lnSpc>
                <a:spcPct val="170000"/>
              </a:lnSpc>
            </a:pPr>
            <a:r>
              <a:rPr lang="en-GB" sz="3400" b="1" dirty="0"/>
              <a:t>Name for Export File – </a:t>
            </a:r>
            <a:r>
              <a:rPr lang="en-GB" sz="3400" dirty="0"/>
              <a:t>Name of the export file</a:t>
            </a:r>
            <a:endParaRPr lang="en-GB" sz="3400" b="1" dirty="0"/>
          </a:p>
          <a:p>
            <a:pPr>
              <a:lnSpc>
                <a:spcPct val="170000"/>
              </a:lnSpc>
            </a:pPr>
            <a:r>
              <a:rPr lang="en-GB" sz="3400" b="1" dirty="0"/>
              <a:t>Email schedule exported data to – </a:t>
            </a:r>
            <a:r>
              <a:rPr lang="en-GB" sz="3400" dirty="0"/>
              <a:t>List of e-mail addresses where export can be sent</a:t>
            </a:r>
            <a:endParaRPr lang="en-GB" sz="3400" b="1" dirty="0"/>
          </a:p>
          <a:p>
            <a:endParaRPr lang="en-GB" dirty="0"/>
          </a:p>
        </p:txBody>
      </p:sp>
      <p:pic>
        <p:nvPicPr>
          <p:cNvPr id="6" name="Picture 5"/>
          <p:cNvPicPr>
            <a:picLocks noChangeAspect="1"/>
          </p:cNvPicPr>
          <p:nvPr/>
        </p:nvPicPr>
        <p:blipFill>
          <a:blip r:embed="rId3"/>
          <a:stretch>
            <a:fillRect/>
          </a:stretch>
        </p:blipFill>
        <p:spPr>
          <a:xfrm>
            <a:off x="2426519" y="2062493"/>
            <a:ext cx="5227591" cy="3177059"/>
          </a:xfrm>
          <a:prstGeom prst="rect">
            <a:avLst/>
          </a:prstGeom>
        </p:spPr>
      </p:pic>
    </p:spTree>
    <p:extLst>
      <p:ext uri="{BB962C8B-B14F-4D97-AF65-F5344CB8AC3E}">
        <p14:creationId xmlns:p14="http://schemas.microsoft.com/office/powerpoint/2010/main" val="338180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65237"/>
            <a:ext cx="7886700" cy="935038"/>
          </a:xfrm>
        </p:spPr>
        <p:txBody>
          <a:bodyPr/>
          <a:lstStyle/>
          <a:p>
            <a:r>
              <a:rPr lang="en-GB" dirty="0"/>
              <a:t>Export Wizard Step 3</a:t>
            </a:r>
          </a:p>
        </p:txBody>
      </p:sp>
      <p:sp>
        <p:nvSpPr>
          <p:cNvPr id="3" name="Content Placeholder 2"/>
          <p:cNvSpPr>
            <a:spLocks noGrp="1"/>
          </p:cNvSpPr>
          <p:nvPr>
            <p:ph idx="1"/>
          </p:nvPr>
        </p:nvSpPr>
        <p:spPr>
          <a:xfrm>
            <a:off x="1096961" y="5586719"/>
            <a:ext cx="8291587" cy="1120473"/>
          </a:xfrm>
        </p:spPr>
        <p:txBody>
          <a:bodyPr>
            <a:normAutofit fontScale="55000" lnSpcReduction="20000"/>
          </a:bodyPr>
          <a:lstStyle/>
          <a:p>
            <a:pPr>
              <a:lnSpc>
                <a:spcPct val="170000"/>
              </a:lnSpc>
            </a:pPr>
            <a:r>
              <a:rPr lang="en-GB" sz="2900" dirty="0"/>
              <a:t>Specify the type of record to be exported</a:t>
            </a:r>
          </a:p>
          <a:p>
            <a:pPr>
              <a:lnSpc>
                <a:spcPct val="170000"/>
              </a:lnSpc>
            </a:pPr>
            <a:r>
              <a:rPr lang="en-GB" sz="2900" dirty="0"/>
              <a:t>Can use an existing mapping that has been saved (this will be explained on a later slide)</a:t>
            </a:r>
          </a:p>
          <a:p>
            <a:endParaRPr lang="en-GB" dirty="0"/>
          </a:p>
        </p:txBody>
      </p:sp>
      <p:pic>
        <p:nvPicPr>
          <p:cNvPr id="6" name="Picture 5"/>
          <p:cNvPicPr>
            <a:picLocks noChangeAspect="1"/>
          </p:cNvPicPr>
          <p:nvPr/>
        </p:nvPicPr>
        <p:blipFill>
          <a:blip r:embed="rId3"/>
          <a:stretch>
            <a:fillRect/>
          </a:stretch>
        </p:blipFill>
        <p:spPr>
          <a:xfrm>
            <a:off x="2450844" y="2200279"/>
            <a:ext cx="5498363" cy="3328307"/>
          </a:xfrm>
          <a:prstGeom prst="rect">
            <a:avLst/>
          </a:prstGeom>
        </p:spPr>
      </p:pic>
    </p:spTree>
    <p:extLst>
      <p:ext uri="{BB962C8B-B14F-4D97-AF65-F5344CB8AC3E}">
        <p14:creationId xmlns:p14="http://schemas.microsoft.com/office/powerpoint/2010/main" val="37130583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184854"/>
            <a:ext cx="7886700" cy="1015425"/>
          </a:xfrm>
        </p:spPr>
        <p:txBody>
          <a:bodyPr/>
          <a:lstStyle/>
          <a:p>
            <a:r>
              <a:rPr lang="en-GB" dirty="0"/>
              <a:t>Export Wizard Step 4</a:t>
            </a:r>
          </a:p>
        </p:txBody>
      </p:sp>
      <p:sp>
        <p:nvSpPr>
          <p:cNvPr id="3" name="Content Placeholder 2"/>
          <p:cNvSpPr>
            <a:spLocks noGrp="1"/>
          </p:cNvSpPr>
          <p:nvPr>
            <p:ph idx="1"/>
          </p:nvPr>
        </p:nvSpPr>
        <p:spPr>
          <a:xfrm>
            <a:off x="1096962" y="5303617"/>
            <a:ext cx="8139568" cy="1510650"/>
          </a:xfrm>
        </p:spPr>
        <p:txBody>
          <a:bodyPr>
            <a:normAutofit fontScale="55000" lnSpcReduction="20000"/>
          </a:bodyPr>
          <a:lstStyle/>
          <a:p>
            <a:pPr>
              <a:lnSpc>
                <a:spcPct val="170000"/>
              </a:lnSpc>
            </a:pPr>
            <a:r>
              <a:rPr lang="en-GB" sz="2900" dirty="0"/>
              <a:t>Select the SSI Search button to search for an SSI to export. If you are exporting a Counterparty or Trading Account this search button will change accordingly. </a:t>
            </a:r>
          </a:p>
          <a:p>
            <a:pPr>
              <a:lnSpc>
                <a:spcPct val="170000"/>
              </a:lnSpc>
            </a:pPr>
            <a:r>
              <a:rPr lang="en-GB" sz="2900" dirty="0"/>
              <a:t>The standard record search screen will be displayed based upon which record is to be exported</a:t>
            </a:r>
          </a:p>
          <a:p>
            <a:endParaRPr lang="en-GB" dirty="0"/>
          </a:p>
        </p:txBody>
      </p:sp>
      <p:pic>
        <p:nvPicPr>
          <p:cNvPr id="5" name="Picture 4"/>
          <p:cNvPicPr>
            <a:picLocks noChangeAspect="1"/>
          </p:cNvPicPr>
          <p:nvPr/>
        </p:nvPicPr>
        <p:blipFill>
          <a:blip r:embed="rId3"/>
          <a:stretch>
            <a:fillRect/>
          </a:stretch>
        </p:blipFill>
        <p:spPr>
          <a:xfrm>
            <a:off x="2447838" y="2079917"/>
            <a:ext cx="5238738" cy="3167315"/>
          </a:xfrm>
          <a:prstGeom prst="rect">
            <a:avLst/>
          </a:prstGeom>
        </p:spPr>
      </p:pic>
    </p:spTree>
    <p:extLst>
      <p:ext uri="{BB962C8B-B14F-4D97-AF65-F5344CB8AC3E}">
        <p14:creationId xmlns:p14="http://schemas.microsoft.com/office/powerpoint/2010/main" val="1881999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315742" y="2009988"/>
            <a:ext cx="5061689" cy="3828334"/>
          </a:xfrm>
          <a:prstGeom prst="rect">
            <a:avLst/>
          </a:prstGeom>
        </p:spPr>
      </p:pic>
      <p:sp>
        <p:nvSpPr>
          <p:cNvPr id="2" name="Title 1"/>
          <p:cNvSpPr>
            <a:spLocks noGrp="1"/>
          </p:cNvSpPr>
          <p:nvPr>
            <p:ph type="title"/>
          </p:nvPr>
        </p:nvSpPr>
        <p:spPr>
          <a:xfrm>
            <a:off x="1096962" y="1271421"/>
            <a:ext cx="7886700" cy="803594"/>
          </a:xfrm>
        </p:spPr>
        <p:txBody>
          <a:bodyPr>
            <a:normAutofit/>
          </a:bodyPr>
          <a:lstStyle/>
          <a:p>
            <a:r>
              <a:rPr lang="en-GB" dirty="0"/>
              <a:t>Export Wizard Searching</a:t>
            </a:r>
          </a:p>
        </p:txBody>
      </p:sp>
      <p:sp>
        <p:nvSpPr>
          <p:cNvPr id="3" name="Content Placeholder 2"/>
          <p:cNvSpPr>
            <a:spLocks noGrp="1"/>
          </p:cNvSpPr>
          <p:nvPr>
            <p:ph idx="1"/>
          </p:nvPr>
        </p:nvSpPr>
        <p:spPr>
          <a:xfrm>
            <a:off x="1078597" y="5828740"/>
            <a:ext cx="7886700" cy="878453"/>
          </a:xfrm>
        </p:spPr>
        <p:txBody>
          <a:bodyPr>
            <a:normAutofit fontScale="77500" lnSpcReduction="20000"/>
          </a:bodyPr>
          <a:lstStyle/>
          <a:p>
            <a:pPr>
              <a:lnSpc>
                <a:spcPct val="150000"/>
              </a:lnSpc>
            </a:pPr>
            <a:r>
              <a:rPr lang="en-GB" dirty="0"/>
              <a:t>Once the search is completed, select the export wizard button to be take back to the Export Wizard</a:t>
            </a:r>
          </a:p>
          <a:p>
            <a:endParaRPr lang="en-GB" dirty="0"/>
          </a:p>
        </p:txBody>
      </p:sp>
      <p:sp>
        <p:nvSpPr>
          <p:cNvPr id="6" name="Oval 5"/>
          <p:cNvSpPr/>
          <p:nvPr/>
        </p:nvSpPr>
        <p:spPr bwMode="auto">
          <a:xfrm>
            <a:off x="5884374" y="5461347"/>
            <a:ext cx="664888" cy="210333"/>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54" fontAlgn="base">
              <a:spcBef>
                <a:spcPct val="20000"/>
              </a:spcBef>
              <a:spcAft>
                <a:spcPct val="0"/>
              </a:spcAft>
              <a:buFontTx/>
              <a:buChar char="•"/>
            </a:pPr>
            <a:endParaRPr lang="en-GB" sz="2400" dirty="0">
              <a:latin typeface="Arial" charset="0"/>
            </a:endParaRPr>
          </a:p>
        </p:txBody>
      </p:sp>
    </p:spTree>
    <p:extLst>
      <p:ext uri="{BB962C8B-B14F-4D97-AF65-F5344CB8AC3E}">
        <p14:creationId xmlns:p14="http://schemas.microsoft.com/office/powerpoint/2010/main" val="33580231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039530" y="2249704"/>
            <a:ext cx="6068333" cy="3688018"/>
          </a:xfrm>
          <a:prstGeom prst="rect">
            <a:avLst/>
          </a:prstGeom>
        </p:spPr>
      </p:pic>
      <p:sp>
        <p:nvSpPr>
          <p:cNvPr id="2" name="Title 1"/>
          <p:cNvSpPr>
            <a:spLocks noGrp="1"/>
          </p:cNvSpPr>
          <p:nvPr>
            <p:ph type="title"/>
          </p:nvPr>
        </p:nvSpPr>
        <p:spPr>
          <a:xfrm>
            <a:off x="1096962" y="1225048"/>
            <a:ext cx="7886700" cy="975231"/>
          </a:xfrm>
        </p:spPr>
        <p:txBody>
          <a:bodyPr/>
          <a:lstStyle/>
          <a:p>
            <a:r>
              <a:rPr lang="en-GB" dirty="0"/>
              <a:t>Export Wizard Step 4</a:t>
            </a:r>
          </a:p>
        </p:txBody>
      </p:sp>
      <p:sp>
        <p:nvSpPr>
          <p:cNvPr id="3" name="Content Placeholder 2"/>
          <p:cNvSpPr>
            <a:spLocks noGrp="1"/>
          </p:cNvSpPr>
          <p:nvPr>
            <p:ph idx="1"/>
          </p:nvPr>
        </p:nvSpPr>
        <p:spPr>
          <a:xfrm>
            <a:off x="1096962" y="6112812"/>
            <a:ext cx="7886700" cy="665511"/>
          </a:xfrm>
        </p:spPr>
        <p:txBody>
          <a:bodyPr>
            <a:normAutofit fontScale="77500" lnSpcReduction="20000"/>
          </a:bodyPr>
          <a:lstStyle/>
          <a:p>
            <a:pPr>
              <a:lnSpc>
                <a:spcPct val="170000"/>
              </a:lnSpc>
            </a:pPr>
            <a:r>
              <a:rPr lang="en-GB" dirty="0"/>
              <a:t>The search criteria is displayed in the search summary section</a:t>
            </a:r>
          </a:p>
          <a:p>
            <a:endParaRPr lang="en-GB" dirty="0"/>
          </a:p>
        </p:txBody>
      </p:sp>
      <p:sp>
        <p:nvSpPr>
          <p:cNvPr id="6" name="Oval 5"/>
          <p:cNvSpPr/>
          <p:nvPr/>
        </p:nvSpPr>
        <p:spPr bwMode="auto">
          <a:xfrm>
            <a:off x="2591691" y="4486753"/>
            <a:ext cx="3001280" cy="57233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54" fontAlgn="base">
              <a:spcBef>
                <a:spcPct val="20000"/>
              </a:spcBef>
              <a:spcAft>
                <a:spcPct val="0"/>
              </a:spcAft>
              <a:buFontTx/>
              <a:buChar char="•"/>
            </a:pPr>
            <a:endParaRPr lang="en-GB" sz="2400" dirty="0">
              <a:latin typeface="Arial" charset="0"/>
            </a:endParaRPr>
          </a:p>
        </p:txBody>
      </p:sp>
    </p:spTree>
    <p:extLst>
      <p:ext uri="{BB962C8B-B14F-4D97-AF65-F5344CB8AC3E}">
        <p14:creationId xmlns:p14="http://schemas.microsoft.com/office/powerpoint/2010/main" val="4125361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Agenda – Day 1</a:t>
            </a:r>
          </a:p>
        </p:txBody>
      </p:sp>
      <p:graphicFrame>
        <p:nvGraphicFramePr>
          <p:cNvPr id="5" name="Table 4"/>
          <p:cNvGraphicFramePr>
            <a:graphicFrameLocks noGrp="1"/>
          </p:cNvGraphicFramePr>
          <p:nvPr>
            <p:extLst>
              <p:ext uri="{D42A27DB-BD31-4B8C-83A1-F6EECF244321}">
                <p14:modId xmlns:p14="http://schemas.microsoft.com/office/powerpoint/2010/main" val="1854847931"/>
              </p:ext>
            </p:extLst>
          </p:nvPr>
        </p:nvGraphicFramePr>
        <p:xfrm>
          <a:off x="1096962" y="2200275"/>
          <a:ext cx="7886700" cy="4043680"/>
        </p:xfrm>
        <a:graphic>
          <a:graphicData uri="http://schemas.openxmlformats.org/drawingml/2006/table">
            <a:tbl>
              <a:tblPr firstRow="1" bandRow="1">
                <a:tableStyleId>{5C22544A-7EE6-4342-B048-85BDC9FD1C3A}</a:tableStyleId>
              </a:tblPr>
              <a:tblGrid>
                <a:gridCol w="1666875">
                  <a:extLst>
                    <a:ext uri="{9D8B030D-6E8A-4147-A177-3AD203B41FA5}">
                      <a16:colId xmlns:a16="http://schemas.microsoft.com/office/drawing/2014/main" val="2188570378"/>
                    </a:ext>
                  </a:extLst>
                </a:gridCol>
                <a:gridCol w="4381500">
                  <a:extLst>
                    <a:ext uri="{9D8B030D-6E8A-4147-A177-3AD203B41FA5}">
                      <a16:colId xmlns:a16="http://schemas.microsoft.com/office/drawing/2014/main" val="247408480"/>
                    </a:ext>
                  </a:extLst>
                </a:gridCol>
                <a:gridCol w="1838325">
                  <a:extLst>
                    <a:ext uri="{9D8B030D-6E8A-4147-A177-3AD203B41FA5}">
                      <a16:colId xmlns:a16="http://schemas.microsoft.com/office/drawing/2014/main" val="4112845568"/>
                    </a:ext>
                  </a:extLst>
                </a:gridCol>
              </a:tblGrid>
              <a:tr h="370840">
                <a:tc>
                  <a:txBody>
                    <a:bodyPr/>
                    <a:lstStyle/>
                    <a:p>
                      <a:r>
                        <a:rPr lang="en-GB" sz="1600" dirty="0"/>
                        <a:t>Start Time</a:t>
                      </a:r>
                    </a:p>
                  </a:txBody>
                  <a:tcPr/>
                </a:tc>
                <a:tc>
                  <a:txBody>
                    <a:bodyPr/>
                    <a:lstStyle/>
                    <a:p>
                      <a:r>
                        <a:rPr lang="en-GB" sz="1600" dirty="0"/>
                        <a:t>Topic</a:t>
                      </a:r>
                    </a:p>
                  </a:txBody>
                  <a:tcPr/>
                </a:tc>
                <a:tc>
                  <a:txBody>
                    <a:bodyPr/>
                    <a:lstStyle/>
                    <a:p>
                      <a:r>
                        <a:rPr lang="en-GB" sz="1600" dirty="0"/>
                        <a:t>Duration</a:t>
                      </a:r>
                    </a:p>
                  </a:txBody>
                  <a:tcPr/>
                </a:tc>
                <a:extLst>
                  <a:ext uri="{0D108BD9-81ED-4DB2-BD59-A6C34878D82A}">
                    <a16:rowId xmlns:a16="http://schemas.microsoft.com/office/drawing/2014/main" val="3456679293"/>
                  </a:ext>
                </a:extLst>
              </a:tr>
              <a:tr h="370840">
                <a:tc>
                  <a:txBody>
                    <a:bodyPr/>
                    <a:lstStyle/>
                    <a:p>
                      <a:r>
                        <a:rPr lang="en-GB" sz="1600" dirty="0"/>
                        <a:t>10:00am</a:t>
                      </a:r>
                    </a:p>
                  </a:txBody>
                  <a:tcPr/>
                </a:tc>
                <a:tc>
                  <a:txBody>
                    <a:bodyPr/>
                    <a:lstStyle/>
                    <a:p>
                      <a:r>
                        <a:rPr lang="en-GB" sz="1600" dirty="0"/>
                        <a:t>Introduction</a:t>
                      </a:r>
                    </a:p>
                  </a:txBody>
                  <a:tcPr/>
                </a:tc>
                <a:tc>
                  <a:txBody>
                    <a:bodyPr/>
                    <a:lstStyle/>
                    <a:p>
                      <a:r>
                        <a:rPr lang="en-GB" sz="1600" dirty="0"/>
                        <a:t>30 minutes</a:t>
                      </a:r>
                    </a:p>
                  </a:txBody>
                  <a:tcPr/>
                </a:tc>
                <a:extLst>
                  <a:ext uri="{0D108BD9-81ED-4DB2-BD59-A6C34878D82A}">
                    <a16:rowId xmlns:a16="http://schemas.microsoft.com/office/drawing/2014/main" val="2437440799"/>
                  </a:ext>
                </a:extLst>
              </a:tr>
              <a:tr h="370840">
                <a:tc>
                  <a:txBody>
                    <a:bodyPr/>
                    <a:lstStyle/>
                    <a:p>
                      <a:r>
                        <a:rPr lang="en-GB" sz="1600" dirty="0"/>
                        <a:t>10:30am</a:t>
                      </a:r>
                    </a:p>
                  </a:txBody>
                  <a:tcPr/>
                </a:tc>
                <a:tc>
                  <a:txBody>
                    <a:bodyPr/>
                    <a:lstStyle/>
                    <a:p>
                      <a:r>
                        <a:rPr lang="en-GB" sz="1600" dirty="0"/>
                        <a:t>Introduction to iMeta SSI</a:t>
                      </a:r>
                    </a:p>
                  </a:txBody>
                  <a:tcPr/>
                </a:tc>
                <a:tc>
                  <a:txBody>
                    <a:bodyPr/>
                    <a:lstStyle/>
                    <a:p>
                      <a:r>
                        <a:rPr lang="en-GB" sz="1600" dirty="0"/>
                        <a:t>30 minutes</a:t>
                      </a:r>
                    </a:p>
                  </a:txBody>
                  <a:tcPr/>
                </a:tc>
                <a:extLst>
                  <a:ext uri="{0D108BD9-81ED-4DB2-BD59-A6C34878D82A}">
                    <a16:rowId xmlns:a16="http://schemas.microsoft.com/office/drawing/2014/main" val="648254946"/>
                  </a:ext>
                </a:extLst>
              </a:tr>
              <a:tr h="822960">
                <a:tc>
                  <a:txBody>
                    <a:bodyPr/>
                    <a:lstStyle/>
                    <a:p>
                      <a:r>
                        <a:rPr lang="en-GB" sz="1600" dirty="0"/>
                        <a:t>11:00am</a:t>
                      </a:r>
                    </a:p>
                    <a:p>
                      <a:endParaRPr lang="en-GB" sz="1600" dirty="0"/>
                    </a:p>
                    <a:p>
                      <a:endParaRPr lang="en-GB" sz="1600" dirty="0"/>
                    </a:p>
                  </a:txBody>
                  <a:tcPr/>
                </a:tc>
                <a:tc>
                  <a:txBody>
                    <a:bodyPr/>
                    <a:lstStyle/>
                    <a:p>
                      <a:r>
                        <a:rPr lang="en-GB" sz="1600" dirty="0"/>
                        <a:t>Tour of iMeta SSI</a:t>
                      </a:r>
                    </a:p>
                    <a:p>
                      <a:r>
                        <a:rPr lang="en-GB" sz="1200" dirty="0"/>
                        <a:t>Overview of UI, Introduction to Omgeo Alert, Import / Export in Client, System Administration</a:t>
                      </a:r>
                    </a:p>
                  </a:txBody>
                  <a:tcPr/>
                </a:tc>
                <a:tc>
                  <a:txBody>
                    <a:bodyPr/>
                    <a:lstStyle/>
                    <a:p>
                      <a:r>
                        <a:rPr lang="en-GB" sz="1600" dirty="0"/>
                        <a:t>90 minutes</a:t>
                      </a:r>
                    </a:p>
                  </a:txBody>
                  <a:tcPr/>
                </a:tc>
                <a:extLst>
                  <a:ext uri="{0D108BD9-81ED-4DB2-BD59-A6C34878D82A}">
                    <a16:rowId xmlns:a16="http://schemas.microsoft.com/office/drawing/2014/main" val="679025597"/>
                  </a:ext>
                </a:extLst>
              </a:tr>
              <a:tr h="579120">
                <a:tc>
                  <a:txBody>
                    <a:bodyPr/>
                    <a:lstStyle/>
                    <a:p>
                      <a:r>
                        <a:rPr lang="en-GB" sz="1600" dirty="0"/>
                        <a:t>12:30pm</a:t>
                      </a:r>
                    </a:p>
                    <a:p>
                      <a:endParaRPr lang="en-GB" sz="1600" dirty="0"/>
                    </a:p>
                  </a:txBody>
                  <a:tcPr/>
                </a:tc>
                <a:tc>
                  <a:txBody>
                    <a:bodyPr/>
                    <a:lstStyle/>
                    <a:p>
                      <a:r>
                        <a:rPr lang="en-GB" sz="1600" dirty="0"/>
                        <a:t>Lunch</a:t>
                      </a:r>
                    </a:p>
                  </a:txBody>
                  <a:tcPr/>
                </a:tc>
                <a:tc>
                  <a:txBody>
                    <a:bodyPr/>
                    <a:lstStyle/>
                    <a:p>
                      <a:r>
                        <a:rPr lang="en-GB" sz="1600" dirty="0"/>
                        <a:t>60 minutes</a:t>
                      </a:r>
                    </a:p>
                  </a:txBody>
                  <a:tcPr/>
                </a:tc>
                <a:extLst>
                  <a:ext uri="{0D108BD9-81ED-4DB2-BD59-A6C34878D82A}">
                    <a16:rowId xmlns:a16="http://schemas.microsoft.com/office/drawing/2014/main" val="3283818855"/>
                  </a:ext>
                </a:extLst>
              </a:tr>
              <a:tr h="579120">
                <a:tc>
                  <a:txBody>
                    <a:bodyPr/>
                    <a:lstStyle/>
                    <a:p>
                      <a:r>
                        <a:rPr lang="en-GB" sz="1600" dirty="0"/>
                        <a:t>1:30pm</a:t>
                      </a:r>
                    </a:p>
                    <a:p>
                      <a:endParaRPr lang="en-GB" sz="1600" dirty="0"/>
                    </a:p>
                  </a:txBody>
                  <a:tcPr/>
                </a:tc>
                <a:tc>
                  <a:txBody>
                    <a:bodyPr/>
                    <a:lstStyle/>
                    <a:p>
                      <a:r>
                        <a:rPr lang="en-GB" sz="1600" dirty="0"/>
                        <a:t>System</a:t>
                      </a:r>
                      <a:r>
                        <a:rPr lang="en-GB" sz="1600" baseline="0" dirty="0"/>
                        <a:t> Architecture</a:t>
                      </a:r>
                      <a:endParaRPr lang="en-GB" sz="1600" dirty="0"/>
                    </a:p>
                  </a:txBody>
                  <a:tcPr/>
                </a:tc>
                <a:tc>
                  <a:txBody>
                    <a:bodyPr/>
                    <a:lstStyle/>
                    <a:p>
                      <a:r>
                        <a:rPr lang="en-GB" sz="1600" dirty="0"/>
                        <a:t>60 minutes</a:t>
                      </a:r>
                    </a:p>
                  </a:txBody>
                  <a:tcPr/>
                </a:tc>
                <a:extLst>
                  <a:ext uri="{0D108BD9-81ED-4DB2-BD59-A6C34878D82A}">
                    <a16:rowId xmlns:a16="http://schemas.microsoft.com/office/drawing/2014/main" val="3336672777"/>
                  </a:ext>
                </a:extLst>
              </a:tr>
              <a:tr h="579120">
                <a:tc>
                  <a:txBody>
                    <a:bodyPr/>
                    <a:lstStyle/>
                    <a:p>
                      <a:r>
                        <a:rPr lang="en-GB" sz="1600" dirty="0"/>
                        <a:t>2:30pm</a:t>
                      </a:r>
                    </a:p>
                    <a:p>
                      <a:endParaRPr lang="en-GB" sz="1600" dirty="0"/>
                    </a:p>
                  </a:txBody>
                  <a:tcPr/>
                </a:tc>
                <a:tc>
                  <a:txBody>
                    <a:bodyPr/>
                    <a:lstStyle/>
                    <a:p>
                      <a:r>
                        <a:rPr lang="en-GB" sz="1600" dirty="0"/>
                        <a:t>Database part 1</a:t>
                      </a:r>
                    </a:p>
                  </a:txBody>
                  <a:tcPr/>
                </a:tc>
                <a:tc>
                  <a:txBody>
                    <a:bodyPr/>
                    <a:lstStyle/>
                    <a:p>
                      <a:r>
                        <a:rPr lang="en-GB" sz="1600" dirty="0"/>
                        <a:t>60 minutes</a:t>
                      </a:r>
                    </a:p>
                  </a:txBody>
                  <a:tcPr/>
                </a:tc>
                <a:extLst>
                  <a:ext uri="{0D108BD9-81ED-4DB2-BD59-A6C34878D82A}">
                    <a16:rowId xmlns:a16="http://schemas.microsoft.com/office/drawing/2014/main" val="1424987865"/>
                  </a:ext>
                </a:extLst>
              </a:tr>
              <a:tr h="370840">
                <a:tc>
                  <a:txBody>
                    <a:bodyPr/>
                    <a:lstStyle/>
                    <a:p>
                      <a:r>
                        <a:rPr lang="en-GB" sz="1600" dirty="0"/>
                        <a:t>3:30pm</a:t>
                      </a:r>
                    </a:p>
                  </a:txBody>
                  <a:tcPr/>
                </a:tc>
                <a:tc>
                  <a:txBody>
                    <a:bodyPr/>
                    <a:lstStyle/>
                    <a:p>
                      <a:r>
                        <a:rPr lang="en-GB" sz="1600" dirty="0"/>
                        <a:t>Review &amp;</a:t>
                      </a:r>
                      <a:r>
                        <a:rPr lang="en-GB" sz="1600" baseline="0" dirty="0"/>
                        <a:t> Questions</a:t>
                      </a:r>
                      <a:endParaRPr lang="en-GB" sz="1600" dirty="0"/>
                    </a:p>
                  </a:txBody>
                  <a:tcPr/>
                </a:tc>
                <a:tc>
                  <a:txBody>
                    <a:bodyPr/>
                    <a:lstStyle/>
                    <a:p>
                      <a:r>
                        <a:rPr lang="en-GB" sz="1600" dirty="0"/>
                        <a:t>30 minutes</a:t>
                      </a:r>
                    </a:p>
                  </a:txBody>
                  <a:tcPr/>
                </a:tc>
                <a:extLst>
                  <a:ext uri="{0D108BD9-81ED-4DB2-BD59-A6C34878D82A}">
                    <a16:rowId xmlns:a16="http://schemas.microsoft.com/office/drawing/2014/main" val="1206534812"/>
                  </a:ext>
                </a:extLst>
              </a:tr>
            </a:tbl>
          </a:graphicData>
        </a:graphic>
      </p:graphicFrame>
    </p:spTree>
    <p:extLst>
      <p:ext uri="{BB962C8B-B14F-4D97-AF65-F5344CB8AC3E}">
        <p14:creationId xmlns:p14="http://schemas.microsoft.com/office/powerpoint/2010/main" val="12964090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83947"/>
            <a:ext cx="7886700" cy="803594"/>
          </a:xfrm>
        </p:spPr>
        <p:txBody>
          <a:bodyPr/>
          <a:lstStyle/>
          <a:p>
            <a:r>
              <a:rPr lang="en-GB" dirty="0"/>
              <a:t>Export Wizard Step 5</a:t>
            </a:r>
          </a:p>
        </p:txBody>
      </p:sp>
      <p:sp>
        <p:nvSpPr>
          <p:cNvPr id="3" name="Content Placeholder 2"/>
          <p:cNvSpPr>
            <a:spLocks noGrp="1"/>
          </p:cNvSpPr>
          <p:nvPr>
            <p:ph idx="1"/>
          </p:nvPr>
        </p:nvSpPr>
        <p:spPr>
          <a:xfrm>
            <a:off x="1096965" y="5661877"/>
            <a:ext cx="8189673" cy="1166551"/>
          </a:xfrm>
        </p:spPr>
        <p:txBody>
          <a:bodyPr>
            <a:noAutofit/>
          </a:bodyPr>
          <a:lstStyle/>
          <a:p>
            <a:pPr>
              <a:lnSpc>
                <a:spcPct val="170000"/>
              </a:lnSpc>
            </a:pPr>
            <a:r>
              <a:rPr lang="en-GB" sz="1600" dirty="0"/>
              <a:t>Can select the name of the tab that the data will be exported to</a:t>
            </a:r>
          </a:p>
          <a:p>
            <a:pPr>
              <a:lnSpc>
                <a:spcPct val="170000"/>
              </a:lnSpc>
            </a:pPr>
            <a:r>
              <a:rPr lang="en-GB" sz="1600" dirty="0"/>
              <a:t>Can specify what spreadsheet column names maps to iMeta SSI fields (Usually users will select the auto map option)</a:t>
            </a:r>
          </a:p>
        </p:txBody>
      </p:sp>
      <p:pic>
        <p:nvPicPr>
          <p:cNvPr id="6" name="Picture 5"/>
          <p:cNvPicPr>
            <a:picLocks noChangeAspect="1"/>
          </p:cNvPicPr>
          <p:nvPr/>
        </p:nvPicPr>
        <p:blipFill>
          <a:blip r:embed="rId3"/>
          <a:stretch>
            <a:fillRect/>
          </a:stretch>
        </p:blipFill>
        <p:spPr>
          <a:xfrm>
            <a:off x="2316450" y="2087541"/>
            <a:ext cx="5750694" cy="3483794"/>
          </a:xfrm>
          <a:prstGeom prst="rect">
            <a:avLst/>
          </a:prstGeom>
        </p:spPr>
      </p:pic>
    </p:spTree>
    <p:extLst>
      <p:ext uri="{BB962C8B-B14F-4D97-AF65-F5344CB8AC3E}">
        <p14:creationId xmlns:p14="http://schemas.microsoft.com/office/powerpoint/2010/main" val="23728119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45144"/>
            <a:ext cx="7886700" cy="955135"/>
          </a:xfrm>
        </p:spPr>
        <p:txBody>
          <a:bodyPr/>
          <a:lstStyle/>
          <a:p>
            <a:r>
              <a:rPr lang="en-GB" dirty="0"/>
              <a:t>Export Wizard Step 6</a:t>
            </a:r>
          </a:p>
        </p:txBody>
      </p:sp>
      <p:sp>
        <p:nvSpPr>
          <p:cNvPr id="3" name="Content Placeholder 2"/>
          <p:cNvSpPr>
            <a:spLocks noGrp="1"/>
          </p:cNvSpPr>
          <p:nvPr>
            <p:ph idx="1"/>
          </p:nvPr>
        </p:nvSpPr>
        <p:spPr>
          <a:xfrm>
            <a:off x="1096962" y="6025129"/>
            <a:ext cx="7886700" cy="703089"/>
          </a:xfrm>
        </p:spPr>
        <p:txBody>
          <a:bodyPr>
            <a:normAutofit fontScale="70000" lnSpcReduction="20000"/>
          </a:bodyPr>
          <a:lstStyle/>
          <a:p>
            <a:pPr>
              <a:lnSpc>
                <a:spcPct val="170000"/>
              </a:lnSpc>
            </a:pPr>
            <a:r>
              <a:rPr lang="en-GB" dirty="0"/>
              <a:t>Can schedule the export to be run at particular times or intervals</a:t>
            </a:r>
          </a:p>
          <a:p>
            <a:endParaRPr lang="en-GB" dirty="0"/>
          </a:p>
        </p:txBody>
      </p:sp>
      <p:pic>
        <p:nvPicPr>
          <p:cNvPr id="6" name="Picture 5"/>
          <p:cNvPicPr>
            <a:picLocks noChangeAspect="1"/>
          </p:cNvPicPr>
          <p:nvPr/>
        </p:nvPicPr>
        <p:blipFill>
          <a:blip r:embed="rId3"/>
          <a:stretch>
            <a:fillRect/>
          </a:stretch>
        </p:blipFill>
        <p:spPr>
          <a:xfrm>
            <a:off x="2182643" y="2200275"/>
            <a:ext cx="6108209" cy="3704858"/>
          </a:xfrm>
          <a:prstGeom prst="rect">
            <a:avLst/>
          </a:prstGeom>
        </p:spPr>
      </p:pic>
    </p:spTree>
    <p:extLst>
      <p:ext uri="{BB962C8B-B14F-4D97-AF65-F5344CB8AC3E}">
        <p14:creationId xmlns:p14="http://schemas.microsoft.com/office/powerpoint/2010/main" val="30450700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58895"/>
            <a:ext cx="7886700" cy="803594"/>
          </a:xfrm>
        </p:spPr>
        <p:txBody>
          <a:bodyPr/>
          <a:lstStyle/>
          <a:p>
            <a:r>
              <a:rPr lang="en-GB" dirty="0"/>
              <a:t>Export Wizard Step 7</a:t>
            </a:r>
          </a:p>
        </p:txBody>
      </p:sp>
      <p:sp>
        <p:nvSpPr>
          <p:cNvPr id="3" name="Content Placeholder 2"/>
          <p:cNvSpPr>
            <a:spLocks noGrp="1"/>
          </p:cNvSpPr>
          <p:nvPr>
            <p:ph idx="1"/>
          </p:nvPr>
        </p:nvSpPr>
        <p:spPr>
          <a:xfrm>
            <a:off x="1096962" y="5681030"/>
            <a:ext cx="8289882" cy="1134871"/>
          </a:xfrm>
        </p:spPr>
        <p:txBody>
          <a:bodyPr>
            <a:normAutofit fontScale="55000" lnSpcReduction="20000"/>
          </a:bodyPr>
          <a:lstStyle/>
          <a:p>
            <a:pPr>
              <a:lnSpc>
                <a:spcPct val="170000"/>
              </a:lnSpc>
            </a:pPr>
            <a:r>
              <a:rPr lang="en-GB" sz="2900" dirty="0"/>
              <a:t>Export can be saved, run or saved and run. If the Export is saved it can be selected as an existing mapping in step 3</a:t>
            </a:r>
          </a:p>
          <a:p>
            <a:pPr>
              <a:lnSpc>
                <a:spcPct val="170000"/>
              </a:lnSpc>
            </a:pPr>
            <a:r>
              <a:rPr lang="en-GB" sz="2900" dirty="0"/>
              <a:t>Allows others permission to edit these settings if they require</a:t>
            </a:r>
          </a:p>
          <a:p>
            <a:endParaRPr lang="en-GB" dirty="0"/>
          </a:p>
        </p:txBody>
      </p:sp>
      <p:pic>
        <p:nvPicPr>
          <p:cNvPr id="6" name="Picture 5"/>
          <p:cNvPicPr>
            <a:picLocks noChangeAspect="1"/>
          </p:cNvPicPr>
          <p:nvPr/>
        </p:nvPicPr>
        <p:blipFill>
          <a:blip r:embed="rId3"/>
          <a:stretch>
            <a:fillRect/>
          </a:stretch>
        </p:blipFill>
        <p:spPr>
          <a:xfrm>
            <a:off x="2315754" y="2116928"/>
            <a:ext cx="5449118" cy="3307687"/>
          </a:xfrm>
          <a:prstGeom prst="rect">
            <a:avLst/>
          </a:prstGeom>
        </p:spPr>
      </p:pic>
    </p:spTree>
    <p:extLst>
      <p:ext uri="{BB962C8B-B14F-4D97-AF65-F5344CB8AC3E}">
        <p14:creationId xmlns:p14="http://schemas.microsoft.com/office/powerpoint/2010/main" val="16031030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58895"/>
            <a:ext cx="7886700" cy="803594"/>
          </a:xfrm>
        </p:spPr>
        <p:txBody>
          <a:bodyPr/>
          <a:lstStyle/>
          <a:p>
            <a:r>
              <a:rPr lang="en-GB" dirty="0"/>
              <a:t>Export Wizard Step 8</a:t>
            </a:r>
          </a:p>
        </p:txBody>
      </p:sp>
      <p:sp>
        <p:nvSpPr>
          <p:cNvPr id="3" name="Content Placeholder 2"/>
          <p:cNvSpPr>
            <a:spLocks noGrp="1"/>
          </p:cNvSpPr>
          <p:nvPr>
            <p:ph idx="1"/>
          </p:nvPr>
        </p:nvSpPr>
        <p:spPr>
          <a:xfrm>
            <a:off x="1096962" y="5624294"/>
            <a:ext cx="7886700" cy="1053818"/>
          </a:xfrm>
        </p:spPr>
        <p:txBody>
          <a:bodyPr>
            <a:normAutofit fontScale="70000" lnSpcReduction="20000"/>
          </a:bodyPr>
          <a:lstStyle/>
          <a:p>
            <a:pPr>
              <a:lnSpc>
                <a:spcPct val="170000"/>
              </a:lnSpc>
            </a:pPr>
            <a:r>
              <a:rPr lang="en-GB" dirty="0"/>
              <a:t>Summary of the Export</a:t>
            </a:r>
          </a:p>
          <a:p>
            <a:pPr>
              <a:lnSpc>
                <a:spcPct val="170000"/>
              </a:lnSpc>
            </a:pPr>
            <a:r>
              <a:rPr lang="en-GB" dirty="0"/>
              <a:t>Any validation failures can be viewed on the Validation Failures Tab</a:t>
            </a:r>
          </a:p>
          <a:p>
            <a:endParaRPr lang="en-GB" dirty="0"/>
          </a:p>
        </p:txBody>
      </p:sp>
      <p:pic>
        <p:nvPicPr>
          <p:cNvPr id="7" name="Picture 6"/>
          <p:cNvPicPr>
            <a:picLocks noChangeAspect="1"/>
          </p:cNvPicPr>
          <p:nvPr/>
        </p:nvPicPr>
        <p:blipFill>
          <a:blip r:embed="rId3"/>
          <a:stretch>
            <a:fillRect/>
          </a:stretch>
        </p:blipFill>
        <p:spPr>
          <a:xfrm>
            <a:off x="2307160" y="2139418"/>
            <a:ext cx="5636758" cy="3407955"/>
          </a:xfrm>
          <a:prstGeom prst="rect">
            <a:avLst/>
          </a:prstGeom>
        </p:spPr>
      </p:pic>
    </p:spTree>
    <p:extLst>
      <p:ext uri="{BB962C8B-B14F-4D97-AF65-F5344CB8AC3E}">
        <p14:creationId xmlns:p14="http://schemas.microsoft.com/office/powerpoint/2010/main" val="28866315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Importing Data</a:t>
            </a:r>
          </a:p>
        </p:txBody>
      </p:sp>
      <p:sp>
        <p:nvSpPr>
          <p:cNvPr id="3" name="Content Placeholder 2"/>
          <p:cNvSpPr>
            <a:spLocks noGrp="1"/>
          </p:cNvSpPr>
          <p:nvPr>
            <p:ph idx="1"/>
          </p:nvPr>
        </p:nvSpPr>
        <p:spPr/>
        <p:txBody>
          <a:bodyPr>
            <a:normAutofit/>
          </a:bodyPr>
          <a:lstStyle/>
          <a:p>
            <a:r>
              <a:rPr lang="en-GB" dirty="0"/>
              <a:t>Import Wizard available via the side bar</a:t>
            </a:r>
          </a:p>
          <a:p>
            <a:r>
              <a:rPr lang="en-GB" dirty="0"/>
              <a:t>Can Import SSIs only</a:t>
            </a:r>
          </a:p>
          <a:p>
            <a:r>
              <a:rPr lang="en-GB" dirty="0"/>
              <a:t>Import can be used to: </a:t>
            </a:r>
          </a:p>
          <a:p>
            <a:pPr lvl="1"/>
            <a:r>
              <a:rPr lang="en-GB" dirty="0"/>
              <a:t>Create new SSIs</a:t>
            </a:r>
          </a:p>
          <a:p>
            <a:pPr lvl="1"/>
            <a:r>
              <a:rPr lang="en-GB" dirty="0"/>
              <a:t>Update existing SSIs</a:t>
            </a:r>
          </a:p>
          <a:p>
            <a:pPr lvl="1"/>
            <a:r>
              <a:rPr lang="en-GB" dirty="0"/>
              <a:t>Close SSIs</a:t>
            </a:r>
          </a:p>
          <a:p>
            <a:pPr lvl="1"/>
            <a:r>
              <a:rPr lang="en-GB" dirty="0"/>
              <a:t>Reopen SSIs</a:t>
            </a:r>
          </a:p>
          <a:p>
            <a:pPr lvl="1"/>
            <a:r>
              <a:rPr lang="en-GB" dirty="0"/>
              <a:t>Revalidate  SSIs</a:t>
            </a:r>
          </a:p>
          <a:p>
            <a:pPr lvl="1"/>
            <a:r>
              <a:rPr lang="en-GB" dirty="0"/>
              <a:t>A mixture of the above</a:t>
            </a:r>
          </a:p>
          <a:p>
            <a:r>
              <a:rPr lang="en-GB" dirty="0"/>
              <a:t>Can be very powerful and useful for a technical user…</a:t>
            </a:r>
          </a:p>
          <a:p>
            <a:endParaRPr lang="en-GB" sz="1200" dirty="0"/>
          </a:p>
        </p:txBody>
      </p:sp>
    </p:spTree>
    <p:extLst>
      <p:ext uri="{BB962C8B-B14F-4D97-AF65-F5344CB8AC3E}">
        <p14:creationId xmlns:p14="http://schemas.microsoft.com/office/powerpoint/2010/main" val="14111191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35096"/>
            <a:ext cx="7886700" cy="965183"/>
          </a:xfrm>
        </p:spPr>
        <p:txBody>
          <a:bodyPr>
            <a:normAutofit/>
          </a:bodyPr>
          <a:lstStyle/>
          <a:p>
            <a:r>
              <a:rPr lang="en-GB" dirty="0"/>
              <a:t>Import Wizard Step 1</a:t>
            </a:r>
          </a:p>
        </p:txBody>
      </p:sp>
      <p:pic>
        <p:nvPicPr>
          <p:cNvPr id="3" name="Picture 2"/>
          <p:cNvPicPr>
            <a:picLocks noChangeAspect="1"/>
          </p:cNvPicPr>
          <p:nvPr/>
        </p:nvPicPr>
        <p:blipFill>
          <a:blip r:embed="rId3"/>
          <a:stretch>
            <a:fillRect/>
          </a:stretch>
        </p:blipFill>
        <p:spPr>
          <a:xfrm>
            <a:off x="1937517" y="2400703"/>
            <a:ext cx="6060800" cy="3659903"/>
          </a:xfrm>
          <a:prstGeom prst="rect">
            <a:avLst/>
          </a:prstGeom>
        </p:spPr>
      </p:pic>
    </p:spTree>
    <p:extLst>
      <p:ext uri="{BB962C8B-B14F-4D97-AF65-F5344CB8AC3E}">
        <p14:creationId xmlns:p14="http://schemas.microsoft.com/office/powerpoint/2010/main" val="37027331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Import Wizard Step 2</a:t>
            </a:r>
          </a:p>
        </p:txBody>
      </p:sp>
      <p:sp>
        <p:nvSpPr>
          <p:cNvPr id="3" name="Content Placeholder 2"/>
          <p:cNvSpPr>
            <a:spLocks noGrp="1"/>
          </p:cNvSpPr>
          <p:nvPr>
            <p:ph sz="half" idx="1"/>
          </p:nvPr>
        </p:nvSpPr>
        <p:spPr>
          <a:xfrm>
            <a:off x="372141" y="1863675"/>
            <a:ext cx="5135524" cy="5217727"/>
          </a:xfrm>
        </p:spPr>
        <p:txBody>
          <a:bodyPr>
            <a:normAutofit fontScale="25000" lnSpcReduction="20000"/>
          </a:bodyPr>
          <a:lstStyle/>
          <a:p>
            <a:pPr>
              <a:lnSpc>
                <a:spcPct val="120000"/>
              </a:lnSpc>
            </a:pPr>
            <a:r>
              <a:rPr lang="en-GB" sz="5600" b="1" dirty="0"/>
              <a:t>Original File Location – </a:t>
            </a:r>
            <a:r>
              <a:rPr lang="en-GB" sz="5600" dirty="0"/>
              <a:t>Location of the file on which the import is based (e.g. Spreadsheet from Client)</a:t>
            </a:r>
          </a:p>
          <a:p>
            <a:pPr>
              <a:lnSpc>
                <a:spcPct val="120000"/>
              </a:lnSpc>
            </a:pPr>
            <a:endParaRPr lang="en-GB" sz="5600" dirty="0"/>
          </a:p>
          <a:p>
            <a:pPr>
              <a:lnSpc>
                <a:spcPct val="120000"/>
              </a:lnSpc>
            </a:pPr>
            <a:r>
              <a:rPr lang="en-GB" sz="5600" b="1" dirty="0"/>
              <a:t>Import File Location –  </a:t>
            </a:r>
            <a:r>
              <a:rPr lang="en-GB" sz="5600" dirty="0"/>
              <a:t>Location of the Excel file that contains the imported data</a:t>
            </a:r>
          </a:p>
          <a:p>
            <a:pPr>
              <a:lnSpc>
                <a:spcPct val="120000"/>
              </a:lnSpc>
            </a:pPr>
            <a:endParaRPr lang="en-GB" sz="5600" b="1" dirty="0"/>
          </a:p>
          <a:p>
            <a:pPr>
              <a:lnSpc>
                <a:spcPct val="120000"/>
              </a:lnSpc>
            </a:pPr>
            <a:r>
              <a:rPr lang="en-GB" sz="5600" b="1" dirty="0"/>
              <a:t>Name for Failed data File – </a:t>
            </a:r>
            <a:r>
              <a:rPr lang="en-GB" sz="5600" dirty="0"/>
              <a:t>Name of the file containing the errors if the import fails</a:t>
            </a:r>
          </a:p>
          <a:p>
            <a:pPr>
              <a:lnSpc>
                <a:spcPct val="120000"/>
              </a:lnSpc>
            </a:pPr>
            <a:endParaRPr lang="en-GB" sz="5600" dirty="0"/>
          </a:p>
          <a:p>
            <a:pPr>
              <a:lnSpc>
                <a:spcPct val="120000"/>
              </a:lnSpc>
            </a:pPr>
            <a:r>
              <a:rPr lang="en-GB" sz="5600" b="1" dirty="0"/>
              <a:t>Enforce Mandatory lookup Keys in mapping </a:t>
            </a:r>
          </a:p>
          <a:p>
            <a:pPr lvl="1">
              <a:lnSpc>
                <a:spcPct val="120000"/>
              </a:lnSpc>
            </a:pPr>
            <a:r>
              <a:rPr lang="en-GB" sz="5600" dirty="0"/>
              <a:t>Import settings may be configured specifically to update existing data within iMeta SSI</a:t>
            </a:r>
          </a:p>
          <a:p>
            <a:pPr lvl="1">
              <a:lnSpc>
                <a:spcPct val="120000"/>
              </a:lnSpc>
            </a:pPr>
            <a:r>
              <a:rPr lang="en-GB" sz="5600" dirty="0"/>
              <a:t>The mappings specified in the next step are validated so that they are appropriate mappings to ensure existing data is found &amp; data integrity can be enforced</a:t>
            </a:r>
          </a:p>
          <a:p>
            <a:pPr lvl="1">
              <a:lnSpc>
                <a:spcPct val="120000"/>
              </a:lnSpc>
            </a:pPr>
            <a:r>
              <a:rPr lang="en-GB" sz="5600" dirty="0"/>
              <a:t>For example, there are mandatory fields enforced on the mapping definition such as the trading account local ID (unique identifier in iMeta SSI)</a:t>
            </a:r>
          </a:p>
          <a:p>
            <a:pPr lvl="1">
              <a:lnSpc>
                <a:spcPct val="120000"/>
              </a:lnSpc>
            </a:pPr>
            <a:r>
              <a:rPr lang="en-GB" sz="5600" dirty="0"/>
              <a:t>A mapping and imported spreadsheet data in these fields must be present in order for iMeta SSI to find existing records in its data base to be updated</a:t>
            </a:r>
          </a:p>
          <a:p>
            <a:pPr lvl="1">
              <a:lnSpc>
                <a:spcPct val="120000"/>
              </a:lnSpc>
            </a:pPr>
            <a:r>
              <a:rPr lang="en-GB" sz="5600" dirty="0"/>
              <a:t>If the mapping is missing a user gets an error message on import wizard step4 and would not be able to proceed</a:t>
            </a:r>
            <a:endParaRPr lang="en-GB" sz="3600" dirty="0"/>
          </a:p>
          <a:p>
            <a:endParaRPr lang="en-GB" dirty="0"/>
          </a:p>
        </p:txBody>
      </p:sp>
      <p:pic>
        <p:nvPicPr>
          <p:cNvPr id="6" name="Content Placeholder 5"/>
          <p:cNvPicPr>
            <a:picLocks noGrp="1" noChangeAspect="1"/>
          </p:cNvPicPr>
          <p:nvPr>
            <p:ph sz="half" idx="2"/>
          </p:nvPr>
        </p:nvPicPr>
        <p:blipFill>
          <a:blip r:embed="rId3"/>
          <a:stretch>
            <a:fillRect/>
          </a:stretch>
        </p:blipFill>
        <p:spPr>
          <a:xfrm>
            <a:off x="5674990" y="4698033"/>
            <a:ext cx="3937323" cy="2383367"/>
          </a:xfrm>
          <a:prstGeom prst="rect">
            <a:avLst/>
          </a:prstGeom>
        </p:spPr>
      </p:pic>
      <p:sp>
        <p:nvSpPr>
          <p:cNvPr id="5" name="Content Placeholder 2"/>
          <p:cNvSpPr txBox="1">
            <a:spLocks/>
          </p:cNvSpPr>
          <p:nvPr/>
        </p:nvSpPr>
        <p:spPr>
          <a:xfrm>
            <a:off x="5720315" y="1863675"/>
            <a:ext cx="3891997" cy="2123535"/>
          </a:xfrm>
          <a:prstGeom prst="rect">
            <a:avLst/>
          </a:prstGeom>
        </p:spPr>
        <p:txBody>
          <a:bodyPr vert="horz" lIns="0" tIns="0" rIns="0" bIns="0" rtlCol="0">
            <a:normAutofit/>
          </a:bodyPr>
          <a:lstStyle>
            <a:lvl1pPr marL="228589" indent="-228589" algn="l" defTabSz="914354" rtl="0" eaLnBrk="1" latinLnBrk="0" hangingPunct="1">
              <a:lnSpc>
                <a:spcPct val="100000"/>
              </a:lnSpc>
              <a:spcBef>
                <a:spcPts val="0"/>
              </a:spcBef>
              <a:spcAft>
                <a:spcPts val="0"/>
              </a:spcAft>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100000"/>
              </a:lnSpc>
              <a:spcBef>
                <a:spcPts val="0"/>
              </a:spcBef>
              <a:spcAft>
                <a:spcPts val="0"/>
              </a:spcAft>
              <a:buFont typeface="Arial" panose="020B0604020202020204" pitchFamily="34" charset="0"/>
              <a:buChar char="•"/>
              <a:defRPr sz="2400" kern="1200">
                <a:solidFill>
                  <a:schemeClr val="tx1"/>
                </a:solidFill>
                <a:latin typeface="+mn-lt"/>
                <a:ea typeface="+mn-ea"/>
                <a:cs typeface="+mn-cs"/>
              </a:defRPr>
            </a:lvl2pPr>
            <a:lvl3pPr marL="1142943" indent="-228589" algn="l" defTabSz="914354" rtl="0" eaLnBrk="1" latinLnBrk="0" hangingPunct="1">
              <a:lnSpc>
                <a:spcPct val="100000"/>
              </a:lnSpc>
              <a:spcBef>
                <a:spcPts val="0"/>
              </a:spcBef>
              <a:spcAft>
                <a:spcPts val="0"/>
              </a:spcAft>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10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2057297" indent="-228589" algn="l" defTabSz="914354" rtl="0" eaLnBrk="1" latinLnBrk="0" hangingPunct="1">
              <a:lnSpc>
                <a:spcPct val="10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1"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5"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GB" sz="1400" dirty="0"/>
              <a:t>Invalid file locations or read-only/locked files will cause Errors</a:t>
            </a:r>
          </a:p>
          <a:p>
            <a:pPr lvl="1">
              <a:lnSpc>
                <a:spcPct val="120000"/>
              </a:lnSpc>
            </a:pPr>
            <a:r>
              <a:rPr lang="en-GB" sz="1400" dirty="0"/>
              <a:t>Errors are highlighted should for any reason the import cannot be performed</a:t>
            </a:r>
          </a:p>
          <a:p>
            <a:pPr lvl="1">
              <a:lnSpc>
                <a:spcPct val="120000"/>
              </a:lnSpc>
            </a:pPr>
            <a:endParaRPr lang="en-GB" sz="1400" dirty="0"/>
          </a:p>
          <a:p>
            <a:pPr>
              <a:lnSpc>
                <a:spcPct val="120000"/>
              </a:lnSpc>
            </a:pPr>
            <a:r>
              <a:rPr lang="en-GB" sz="1400" b="1" dirty="0"/>
              <a:t>Refresh Spreadsheet – </a:t>
            </a:r>
            <a:r>
              <a:rPr lang="en-GB" sz="1400" dirty="0">
                <a:solidFill>
                  <a:schemeClr val="bg1">
                    <a:lumMod val="50000"/>
                  </a:schemeClr>
                </a:solidFill>
              </a:rPr>
              <a:t>Only available when the spreadsheet being imported has been read previously </a:t>
            </a:r>
            <a:endParaRPr lang="en-GB" sz="1400" b="1" dirty="0">
              <a:solidFill>
                <a:schemeClr val="bg1">
                  <a:lumMod val="50000"/>
                </a:schemeClr>
              </a:solidFill>
            </a:endParaRPr>
          </a:p>
          <a:p>
            <a:pPr>
              <a:lnSpc>
                <a:spcPct val="120000"/>
              </a:lnSpc>
            </a:pPr>
            <a:endParaRPr lang="en-GB" sz="1400" dirty="0"/>
          </a:p>
          <a:p>
            <a:endParaRPr lang="en-GB" sz="1400" dirty="0"/>
          </a:p>
        </p:txBody>
      </p:sp>
    </p:spTree>
    <p:extLst>
      <p:ext uri="{BB962C8B-B14F-4D97-AF65-F5344CB8AC3E}">
        <p14:creationId xmlns:p14="http://schemas.microsoft.com/office/powerpoint/2010/main" val="16461947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71421"/>
            <a:ext cx="7886700" cy="803594"/>
          </a:xfrm>
        </p:spPr>
        <p:txBody>
          <a:bodyPr>
            <a:normAutofit/>
          </a:bodyPr>
          <a:lstStyle/>
          <a:p>
            <a:r>
              <a:rPr lang="en-GB" dirty="0"/>
              <a:t>Import Wizard Step 3</a:t>
            </a:r>
          </a:p>
        </p:txBody>
      </p:sp>
      <p:sp>
        <p:nvSpPr>
          <p:cNvPr id="3" name="Content Placeholder 2"/>
          <p:cNvSpPr>
            <a:spLocks noGrp="1"/>
          </p:cNvSpPr>
          <p:nvPr>
            <p:ph idx="1"/>
          </p:nvPr>
        </p:nvSpPr>
        <p:spPr>
          <a:xfrm>
            <a:off x="1096962" y="5624298"/>
            <a:ext cx="7886700" cy="903505"/>
          </a:xfrm>
        </p:spPr>
        <p:txBody>
          <a:bodyPr>
            <a:normAutofit fontScale="85000" lnSpcReduction="20000"/>
          </a:bodyPr>
          <a:lstStyle/>
          <a:p>
            <a:r>
              <a:rPr lang="en-GB" dirty="0"/>
              <a:t>A saved mapping can be selected, or a new mapping can be defined on the next page</a:t>
            </a:r>
          </a:p>
          <a:p>
            <a:r>
              <a:rPr lang="en-GB" dirty="0"/>
              <a:t>SSI must be selected</a:t>
            </a:r>
          </a:p>
          <a:p>
            <a:endParaRPr lang="en-GB" dirty="0"/>
          </a:p>
        </p:txBody>
      </p:sp>
      <p:pic>
        <p:nvPicPr>
          <p:cNvPr id="6" name="Picture 5"/>
          <p:cNvPicPr>
            <a:picLocks noChangeAspect="1"/>
          </p:cNvPicPr>
          <p:nvPr/>
        </p:nvPicPr>
        <p:blipFill>
          <a:blip r:embed="rId3"/>
          <a:stretch>
            <a:fillRect/>
          </a:stretch>
        </p:blipFill>
        <p:spPr>
          <a:xfrm>
            <a:off x="2349919" y="2187768"/>
            <a:ext cx="5380788" cy="3257136"/>
          </a:xfrm>
          <a:prstGeom prst="rect">
            <a:avLst/>
          </a:prstGeom>
        </p:spPr>
      </p:pic>
    </p:spTree>
    <p:extLst>
      <p:ext uri="{BB962C8B-B14F-4D97-AF65-F5344CB8AC3E}">
        <p14:creationId xmlns:p14="http://schemas.microsoft.com/office/powerpoint/2010/main" val="21788834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45144"/>
            <a:ext cx="7886700" cy="955135"/>
          </a:xfrm>
        </p:spPr>
        <p:txBody>
          <a:bodyPr>
            <a:normAutofit/>
          </a:bodyPr>
          <a:lstStyle/>
          <a:p>
            <a:r>
              <a:rPr lang="en-GB" dirty="0"/>
              <a:t>Import Wizard Step 4</a:t>
            </a:r>
          </a:p>
        </p:txBody>
      </p:sp>
      <p:pic>
        <p:nvPicPr>
          <p:cNvPr id="3" name="Picture 2"/>
          <p:cNvPicPr>
            <a:picLocks noChangeAspect="1"/>
          </p:cNvPicPr>
          <p:nvPr/>
        </p:nvPicPr>
        <p:blipFill>
          <a:blip r:embed="rId3"/>
          <a:stretch>
            <a:fillRect/>
          </a:stretch>
        </p:blipFill>
        <p:spPr>
          <a:xfrm>
            <a:off x="2035855" y="2335068"/>
            <a:ext cx="6218046" cy="3984804"/>
          </a:xfrm>
          <a:prstGeom prst="rect">
            <a:avLst/>
          </a:prstGeom>
        </p:spPr>
      </p:pic>
    </p:spTree>
    <p:extLst>
      <p:ext uri="{BB962C8B-B14F-4D97-AF65-F5344CB8AC3E}">
        <p14:creationId xmlns:p14="http://schemas.microsoft.com/office/powerpoint/2010/main" val="40631868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5" y="1255190"/>
            <a:ext cx="8189673" cy="945086"/>
          </a:xfrm>
        </p:spPr>
        <p:txBody>
          <a:bodyPr>
            <a:noAutofit/>
          </a:bodyPr>
          <a:lstStyle/>
          <a:p>
            <a:r>
              <a:rPr lang="en-GB" dirty="0"/>
              <a:t>Import Wizard Step 4 (Mapping)</a:t>
            </a:r>
          </a:p>
        </p:txBody>
      </p:sp>
      <p:sp>
        <p:nvSpPr>
          <p:cNvPr id="3" name="Content Placeholder 2"/>
          <p:cNvSpPr>
            <a:spLocks noGrp="1"/>
          </p:cNvSpPr>
          <p:nvPr>
            <p:ph idx="1"/>
          </p:nvPr>
        </p:nvSpPr>
        <p:spPr>
          <a:xfrm>
            <a:off x="693044" y="2225030"/>
            <a:ext cx="8694539" cy="4941314"/>
          </a:xfrm>
        </p:spPr>
        <p:txBody>
          <a:bodyPr>
            <a:normAutofit lnSpcReduction="10000"/>
          </a:bodyPr>
          <a:lstStyle/>
          <a:p>
            <a:pPr>
              <a:lnSpc>
                <a:spcPct val="150000"/>
              </a:lnSpc>
            </a:pPr>
            <a:r>
              <a:rPr lang="en-GB" sz="1800" dirty="0"/>
              <a:t>AutoMap</a:t>
            </a:r>
          </a:p>
          <a:p>
            <a:pPr lvl="1">
              <a:lnSpc>
                <a:spcPct val="150000"/>
              </a:lnSpc>
            </a:pPr>
            <a:r>
              <a:rPr lang="en-GB" sz="1400" dirty="0"/>
              <a:t>Spreadsheet fields are automatically mapped into the table provided that the spreadsheet field is the same name as the iMeta SSI field</a:t>
            </a:r>
          </a:p>
          <a:p>
            <a:pPr>
              <a:lnSpc>
                <a:spcPct val="150000"/>
              </a:lnSpc>
            </a:pPr>
            <a:r>
              <a:rPr lang="en-GB" sz="1800" dirty="0" err="1"/>
              <a:t>ClearMap</a:t>
            </a:r>
            <a:endParaRPr lang="en-GB" sz="1800" dirty="0"/>
          </a:p>
          <a:p>
            <a:pPr lvl="1">
              <a:lnSpc>
                <a:spcPct val="150000"/>
              </a:lnSpc>
            </a:pPr>
            <a:r>
              <a:rPr lang="en-GB" sz="1400" dirty="0"/>
              <a:t>The ‘Clear Map’ button clears the grid of all mappings</a:t>
            </a:r>
            <a:endParaRPr lang="en-GB" sz="1800" dirty="0"/>
          </a:p>
          <a:p>
            <a:pPr>
              <a:lnSpc>
                <a:spcPct val="150000"/>
              </a:lnSpc>
            </a:pPr>
            <a:r>
              <a:rPr lang="en-GB" sz="1800" dirty="0"/>
              <a:t>Lookup</a:t>
            </a:r>
          </a:p>
          <a:p>
            <a:pPr lvl="1">
              <a:lnSpc>
                <a:spcPct val="150000"/>
              </a:lnSpc>
              <a:buFont typeface="Courier New" panose="02070309020205020404" pitchFamily="49" charset="0"/>
              <a:buChar char="o"/>
            </a:pPr>
            <a:r>
              <a:rPr lang="en-GB" sz="1400" dirty="0"/>
              <a:t>Spreadsheet fields that are mapped to iMeta SSI field is used to identify the imported Counterparty/Trading Account/SSI</a:t>
            </a:r>
          </a:p>
          <a:p>
            <a:pPr lvl="1">
              <a:lnSpc>
                <a:spcPct val="150000"/>
              </a:lnSpc>
              <a:buFont typeface="Courier New" panose="02070309020205020404" pitchFamily="49" charset="0"/>
              <a:buChar char="o"/>
            </a:pPr>
            <a:r>
              <a:rPr lang="en-GB" sz="1400" dirty="0"/>
              <a:t>If a record is imported and the lookup matches against an existing record then the existing record in iMeta SSI will be updated. If it does not match a new record is created</a:t>
            </a:r>
          </a:p>
          <a:p>
            <a:pPr>
              <a:lnSpc>
                <a:spcPct val="150000"/>
              </a:lnSpc>
            </a:pPr>
            <a:r>
              <a:rPr lang="en-GB" sz="1800" dirty="0"/>
              <a:t>Parent Look-up</a:t>
            </a:r>
          </a:p>
          <a:p>
            <a:pPr lvl="1">
              <a:lnSpc>
                <a:spcPct val="150000"/>
              </a:lnSpc>
              <a:buFont typeface="Courier New" panose="02070309020205020404" pitchFamily="49" charset="0"/>
              <a:buChar char="o"/>
            </a:pPr>
            <a:r>
              <a:rPr lang="en-GB" sz="1400" dirty="0"/>
              <a:t>Specify what field in the imported spreadsheet contains the parent iMeta SSI Record of the imported data. E.g. If you are importing SSIs this field would contain the Trading Account that the SSIs are to be imported under</a:t>
            </a:r>
          </a:p>
          <a:p>
            <a:pPr>
              <a:lnSpc>
                <a:spcPct val="150000"/>
              </a:lnSpc>
            </a:pPr>
            <a:r>
              <a:rPr lang="en-GB" sz="1800" dirty="0"/>
              <a:t>For SSI imports, the spreadsheet can have the data on one line or multiple lines</a:t>
            </a:r>
          </a:p>
          <a:p>
            <a:endParaRPr lang="en-GB" dirty="0"/>
          </a:p>
        </p:txBody>
      </p:sp>
    </p:spTree>
    <p:extLst>
      <p:ext uri="{BB962C8B-B14F-4D97-AF65-F5344CB8AC3E}">
        <p14:creationId xmlns:p14="http://schemas.microsoft.com/office/powerpoint/2010/main" val="276316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Agenda – Day 2</a:t>
            </a:r>
          </a:p>
        </p:txBody>
      </p:sp>
      <p:graphicFrame>
        <p:nvGraphicFramePr>
          <p:cNvPr id="5" name="Table 4"/>
          <p:cNvGraphicFramePr>
            <a:graphicFrameLocks noGrp="1"/>
          </p:cNvGraphicFramePr>
          <p:nvPr>
            <p:extLst>
              <p:ext uri="{D42A27DB-BD31-4B8C-83A1-F6EECF244321}">
                <p14:modId xmlns:p14="http://schemas.microsoft.com/office/powerpoint/2010/main" val="2923018394"/>
              </p:ext>
            </p:extLst>
          </p:nvPr>
        </p:nvGraphicFramePr>
        <p:xfrm>
          <a:off x="1096962" y="2200276"/>
          <a:ext cx="7886700" cy="4612640"/>
        </p:xfrm>
        <a:graphic>
          <a:graphicData uri="http://schemas.openxmlformats.org/drawingml/2006/table">
            <a:tbl>
              <a:tblPr firstRow="1" bandRow="1">
                <a:tableStyleId>{5C22544A-7EE6-4342-B048-85BDC9FD1C3A}</a:tableStyleId>
              </a:tblPr>
              <a:tblGrid>
                <a:gridCol w="1666875">
                  <a:extLst>
                    <a:ext uri="{9D8B030D-6E8A-4147-A177-3AD203B41FA5}">
                      <a16:colId xmlns:a16="http://schemas.microsoft.com/office/drawing/2014/main" val="2188570378"/>
                    </a:ext>
                  </a:extLst>
                </a:gridCol>
                <a:gridCol w="4381500">
                  <a:extLst>
                    <a:ext uri="{9D8B030D-6E8A-4147-A177-3AD203B41FA5}">
                      <a16:colId xmlns:a16="http://schemas.microsoft.com/office/drawing/2014/main" val="247408480"/>
                    </a:ext>
                  </a:extLst>
                </a:gridCol>
                <a:gridCol w="1838325">
                  <a:extLst>
                    <a:ext uri="{9D8B030D-6E8A-4147-A177-3AD203B41FA5}">
                      <a16:colId xmlns:a16="http://schemas.microsoft.com/office/drawing/2014/main" val="4112845568"/>
                    </a:ext>
                  </a:extLst>
                </a:gridCol>
              </a:tblGrid>
              <a:tr h="370840">
                <a:tc>
                  <a:txBody>
                    <a:bodyPr/>
                    <a:lstStyle/>
                    <a:p>
                      <a:r>
                        <a:rPr lang="en-GB" sz="1600" dirty="0"/>
                        <a:t>Start Time</a:t>
                      </a:r>
                    </a:p>
                  </a:txBody>
                  <a:tcPr/>
                </a:tc>
                <a:tc>
                  <a:txBody>
                    <a:bodyPr/>
                    <a:lstStyle/>
                    <a:p>
                      <a:r>
                        <a:rPr lang="en-GB" sz="1600" dirty="0"/>
                        <a:t>Topic</a:t>
                      </a:r>
                    </a:p>
                  </a:txBody>
                  <a:tcPr/>
                </a:tc>
                <a:tc>
                  <a:txBody>
                    <a:bodyPr/>
                    <a:lstStyle/>
                    <a:p>
                      <a:r>
                        <a:rPr lang="en-GB" sz="1600" dirty="0"/>
                        <a:t>Duration</a:t>
                      </a:r>
                    </a:p>
                  </a:txBody>
                  <a:tcPr/>
                </a:tc>
                <a:extLst>
                  <a:ext uri="{0D108BD9-81ED-4DB2-BD59-A6C34878D82A}">
                    <a16:rowId xmlns:a16="http://schemas.microsoft.com/office/drawing/2014/main" val="3456679293"/>
                  </a:ext>
                </a:extLst>
              </a:tr>
              <a:tr h="370840">
                <a:tc>
                  <a:txBody>
                    <a:bodyPr/>
                    <a:lstStyle/>
                    <a:p>
                      <a:r>
                        <a:rPr lang="en-GB" sz="1600" dirty="0"/>
                        <a:t>9:30am</a:t>
                      </a:r>
                    </a:p>
                  </a:txBody>
                  <a:tcPr/>
                </a:tc>
                <a:tc>
                  <a:txBody>
                    <a:bodyPr/>
                    <a:lstStyle/>
                    <a:p>
                      <a:r>
                        <a:rPr lang="en-GB" sz="1600" dirty="0"/>
                        <a:t>Recap &amp; Questions</a:t>
                      </a:r>
                    </a:p>
                  </a:txBody>
                  <a:tcPr/>
                </a:tc>
                <a:tc>
                  <a:txBody>
                    <a:bodyPr/>
                    <a:lstStyle/>
                    <a:p>
                      <a:r>
                        <a:rPr lang="en-GB" sz="1600" dirty="0"/>
                        <a:t>30 minutes</a:t>
                      </a:r>
                    </a:p>
                  </a:txBody>
                  <a:tcPr/>
                </a:tc>
                <a:extLst>
                  <a:ext uri="{0D108BD9-81ED-4DB2-BD59-A6C34878D82A}">
                    <a16:rowId xmlns:a16="http://schemas.microsoft.com/office/drawing/2014/main" val="2437440799"/>
                  </a:ext>
                </a:extLst>
              </a:tr>
              <a:tr h="579120">
                <a:tc>
                  <a:txBody>
                    <a:bodyPr/>
                    <a:lstStyle/>
                    <a:p>
                      <a:r>
                        <a:rPr lang="en-GB" sz="1600" dirty="0"/>
                        <a:t>10:00am</a:t>
                      </a:r>
                    </a:p>
                    <a:p>
                      <a:endParaRPr lang="en-GB" sz="1600" dirty="0"/>
                    </a:p>
                  </a:txBody>
                  <a:tcPr/>
                </a:tc>
                <a:tc>
                  <a:txBody>
                    <a:bodyPr/>
                    <a:lstStyle/>
                    <a:p>
                      <a:r>
                        <a:rPr lang="en-GB" sz="1600" dirty="0"/>
                        <a:t>Database part 2</a:t>
                      </a:r>
                    </a:p>
                  </a:txBody>
                  <a:tcPr/>
                </a:tc>
                <a:tc>
                  <a:txBody>
                    <a:bodyPr/>
                    <a:lstStyle/>
                    <a:p>
                      <a:r>
                        <a:rPr lang="en-GB" sz="1600" dirty="0"/>
                        <a:t>60 minutes</a:t>
                      </a:r>
                    </a:p>
                  </a:txBody>
                  <a:tcPr/>
                </a:tc>
                <a:extLst>
                  <a:ext uri="{0D108BD9-81ED-4DB2-BD59-A6C34878D82A}">
                    <a16:rowId xmlns:a16="http://schemas.microsoft.com/office/drawing/2014/main" val="648254946"/>
                  </a:ext>
                </a:extLst>
              </a:tr>
              <a:tr h="822960">
                <a:tc>
                  <a:txBody>
                    <a:bodyPr/>
                    <a:lstStyle/>
                    <a:p>
                      <a:r>
                        <a:rPr lang="en-GB" sz="1600" dirty="0"/>
                        <a:t>11:00am</a:t>
                      </a:r>
                    </a:p>
                    <a:p>
                      <a:endParaRPr lang="en-GB" sz="1600" dirty="0"/>
                    </a:p>
                    <a:p>
                      <a:endParaRPr lang="en-GB" sz="1600" dirty="0"/>
                    </a:p>
                  </a:txBody>
                  <a:tcPr/>
                </a:tc>
                <a:tc>
                  <a:txBody>
                    <a:bodyPr/>
                    <a:lstStyle/>
                    <a:p>
                      <a:r>
                        <a:rPr lang="en-GB" sz="1600" dirty="0"/>
                        <a:t>Validation</a:t>
                      </a:r>
                    </a:p>
                  </a:txBody>
                  <a:tcPr/>
                </a:tc>
                <a:tc>
                  <a:txBody>
                    <a:bodyPr/>
                    <a:lstStyle/>
                    <a:p>
                      <a:r>
                        <a:rPr lang="en-GB" sz="1600" dirty="0"/>
                        <a:t>90 minutes</a:t>
                      </a:r>
                    </a:p>
                  </a:txBody>
                  <a:tcPr/>
                </a:tc>
                <a:extLst>
                  <a:ext uri="{0D108BD9-81ED-4DB2-BD59-A6C34878D82A}">
                    <a16:rowId xmlns:a16="http://schemas.microsoft.com/office/drawing/2014/main" val="679025597"/>
                  </a:ext>
                </a:extLst>
              </a:tr>
              <a:tr h="579120">
                <a:tc>
                  <a:txBody>
                    <a:bodyPr/>
                    <a:lstStyle/>
                    <a:p>
                      <a:r>
                        <a:rPr lang="en-GB" sz="1600" dirty="0"/>
                        <a:t>12:30pm</a:t>
                      </a:r>
                    </a:p>
                    <a:p>
                      <a:endParaRPr lang="en-GB" sz="1600" dirty="0"/>
                    </a:p>
                  </a:txBody>
                  <a:tcPr/>
                </a:tc>
                <a:tc>
                  <a:txBody>
                    <a:bodyPr/>
                    <a:lstStyle/>
                    <a:p>
                      <a:r>
                        <a:rPr lang="en-GB" sz="1600" dirty="0"/>
                        <a:t>Lunch</a:t>
                      </a:r>
                    </a:p>
                  </a:txBody>
                  <a:tcPr/>
                </a:tc>
                <a:tc>
                  <a:txBody>
                    <a:bodyPr/>
                    <a:lstStyle/>
                    <a:p>
                      <a:r>
                        <a:rPr lang="en-GB" sz="1600" dirty="0"/>
                        <a:t>60 minutes</a:t>
                      </a:r>
                    </a:p>
                  </a:txBody>
                  <a:tcPr/>
                </a:tc>
                <a:extLst>
                  <a:ext uri="{0D108BD9-81ED-4DB2-BD59-A6C34878D82A}">
                    <a16:rowId xmlns:a16="http://schemas.microsoft.com/office/drawing/2014/main" val="3283818855"/>
                  </a:ext>
                </a:extLst>
              </a:tr>
              <a:tr h="1310640">
                <a:tc>
                  <a:txBody>
                    <a:bodyPr/>
                    <a:lstStyle/>
                    <a:p>
                      <a:r>
                        <a:rPr lang="en-GB" sz="1600" dirty="0"/>
                        <a:t>1:30pm</a:t>
                      </a:r>
                    </a:p>
                    <a:p>
                      <a:endParaRPr lang="en-GB" sz="1600" dirty="0"/>
                    </a:p>
                    <a:p>
                      <a:endParaRPr lang="en-GB" sz="1600" dirty="0"/>
                    </a:p>
                    <a:p>
                      <a:endParaRPr lang="en-GB" sz="1600" dirty="0"/>
                    </a:p>
                    <a:p>
                      <a:endParaRPr lang="en-GB" sz="1600" dirty="0"/>
                    </a:p>
                  </a:txBody>
                  <a:tcPr/>
                </a:tc>
                <a:tc>
                  <a:txBody>
                    <a:bodyPr/>
                    <a:lstStyle/>
                    <a:p>
                      <a:r>
                        <a:rPr lang="en-GB" sz="1600" dirty="0"/>
                        <a:t>Workflow</a:t>
                      </a:r>
                    </a:p>
                  </a:txBody>
                  <a:tcPr/>
                </a:tc>
                <a:tc>
                  <a:txBody>
                    <a:bodyPr/>
                    <a:lstStyle/>
                    <a:p>
                      <a:r>
                        <a:rPr lang="en-GB" sz="1600" dirty="0"/>
                        <a:t>120 minutes</a:t>
                      </a:r>
                    </a:p>
                  </a:txBody>
                  <a:tcPr/>
                </a:tc>
                <a:extLst>
                  <a:ext uri="{0D108BD9-81ED-4DB2-BD59-A6C34878D82A}">
                    <a16:rowId xmlns:a16="http://schemas.microsoft.com/office/drawing/2014/main" val="3336672777"/>
                  </a:ext>
                </a:extLst>
              </a:tr>
              <a:tr h="579120">
                <a:tc>
                  <a:txBody>
                    <a:bodyPr/>
                    <a:lstStyle/>
                    <a:p>
                      <a:r>
                        <a:rPr lang="en-GB" sz="1600" dirty="0"/>
                        <a:t>3:30pm</a:t>
                      </a:r>
                    </a:p>
                    <a:p>
                      <a:endParaRPr lang="en-GB" sz="1600" dirty="0"/>
                    </a:p>
                  </a:txBody>
                  <a:tcPr/>
                </a:tc>
                <a:tc>
                  <a:txBody>
                    <a:bodyPr/>
                    <a:lstStyle/>
                    <a:p>
                      <a:r>
                        <a:rPr lang="en-GB" sz="1600" dirty="0"/>
                        <a:t>Review</a:t>
                      </a:r>
                      <a:r>
                        <a:rPr lang="en-GB" sz="1600" baseline="0" dirty="0"/>
                        <a:t> &amp; Questions</a:t>
                      </a:r>
                      <a:endParaRPr lang="en-GB" sz="1600" dirty="0"/>
                    </a:p>
                  </a:txBody>
                  <a:tcPr/>
                </a:tc>
                <a:tc>
                  <a:txBody>
                    <a:bodyPr/>
                    <a:lstStyle/>
                    <a:p>
                      <a:r>
                        <a:rPr lang="en-GB" sz="1600" dirty="0"/>
                        <a:t>30 minutes</a:t>
                      </a:r>
                    </a:p>
                  </a:txBody>
                  <a:tcPr/>
                </a:tc>
                <a:extLst>
                  <a:ext uri="{0D108BD9-81ED-4DB2-BD59-A6C34878D82A}">
                    <a16:rowId xmlns:a16="http://schemas.microsoft.com/office/drawing/2014/main" val="1424987865"/>
                  </a:ext>
                </a:extLst>
              </a:tr>
            </a:tbl>
          </a:graphicData>
        </a:graphic>
      </p:graphicFrame>
    </p:spTree>
    <p:extLst>
      <p:ext uri="{BB962C8B-B14F-4D97-AF65-F5344CB8AC3E}">
        <p14:creationId xmlns:p14="http://schemas.microsoft.com/office/powerpoint/2010/main" val="23331726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163" y="1386362"/>
            <a:ext cx="8252303" cy="803594"/>
          </a:xfrm>
        </p:spPr>
        <p:txBody>
          <a:bodyPr>
            <a:normAutofit/>
          </a:bodyPr>
          <a:lstStyle/>
          <a:p>
            <a:r>
              <a:rPr lang="en-GB" dirty="0"/>
              <a:t>Import Wizard Default Actions</a:t>
            </a:r>
          </a:p>
        </p:txBody>
      </p:sp>
      <p:pic>
        <p:nvPicPr>
          <p:cNvPr id="3" name="Picture 2"/>
          <p:cNvPicPr>
            <a:picLocks noChangeAspect="1"/>
          </p:cNvPicPr>
          <p:nvPr/>
        </p:nvPicPr>
        <p:blipFill rotWithShape="1">
          <a:blip r:embed="rId3"/>
          <a:srcRect l="10938" t="80546" r="19940"/>
          <a:stretch/>
        </p:blipFill>
        <p:spPr>
          <a:xfrm>
            <a:off x="1508841" y="1989237"/>
            <a:ext cx="7062940" cy="1382752"/>
          </a:xfrm>
          <a:prstGeom prst="rect">
            <a:avLst/>
          </a:prstGeom>
        </p:spPr>
      </p:pic>
      <p:sp>
        <p:nvSpPr>
          <p:cNvPr id="5" name="TextBox 4"/>
          <p:cNvSpPr txBox="1"/>
          <p:nvPr/>
        </p:nvSpPr>
        <p:spPr>
          <a:xfrm>
            <a:off x="914163" y="3439731"/>
            <a:ext cx="8252303" cy="3762568"/>
          </a:xfrm>
          <a:prstGeom prst="rect">
            <a:avLst/>
          </a:prstGeom>
          <a:noFill/>
        </p:spPr>
        <p:txBody>
          <a:bodyPr wrap="square" rtlCol="0">
            <a:spAutoFit/>
          </a:bodyPr>
          <a:lstStyle/>
          <a:p>
            <a:pPr marL="171441" indent="-171441">
              <a:buFont typeface="Arial" panose="020B0604020202020204" pitchFamily="34" charset="0"/>
              <a:buChar char="•"/>
            </a:pPr>
            <a:r>
              <a:rPr lang="en-GB" sz="1650" b="1" dirty="0"/>
              <a:t>CreateUpdate</a:t>
            </a:r>
            <a:br>
              <a:rPr lang="en-GB" sz="1650" dirty="0"/>
            </a:br>
            <a:r>
              <a:rPr lang="en-GB" sz="1650" dirty="0"/>
              <a:t>Records that are imported will either create or update records in iMeta SSI, depending if a matching record can be found based on the defined lookup</a:t>
            </a:r>
          </a:p>
          <a:p>
            <a:pPr marL="171441" indent="-171441">
              <a:buFont typeface="Arial" panose="020B0604020202020204" pitchFamily="34" charset="0"/>
              <a:buChar char="•"/>
            </a:pPr>
            <a:r>
              <a:rPr lang="en-GB" sz="1650" b="1" dirty="0"/>
              <a:t>Create</a:t>
            </a:r>
            <a:br>
              <a:rPr lang="en-GB" sz="1650" dirty="0"/>
            </a:br>
            <a:r>
              <a:rPr lang="en-GB" sz="1650" dirty="0"/>
              <a:t>Record that is imported will create a new record in iMeta SSI</a:t>
            </a:r>
          </a:p>
          <a:p>
            <a:pPr marL="171441" indent="-171441">
              <a:buFont typeface="Arial" panose="020B0604020202020204" pitchFamily="34" charset="0"/>
              <a:buChar char="•"/>
            </a:pPr>
            <a:r>
              <a:rPr lang="en-GB" sz="1650" b="1" dirty="0"/>
              <a:t>Update</a:t>
            </a:r>
            <a:br>
              <a:rPr lang="en-GB" sz="1650" dirty="0"/>
            </a:br>
            <a:r>
              <a:rPr lang="en-GB" sz="1650" dirty="0"/>
              <a:t>Record that is imported will update a record in iMeta SSI</a:t>
            </a:r>
          </a:p>
          <a:p>
            <a:pPr marL="171441" indent="-171441">
              <a:buFont typeface="Arial" panose="020B0604020202020204" pitchFamily="34" charset="0"/>
              <a:buChar char="•"/>
            </a:pPr>
            <a:r>
              <a:rPr lang="en-GB" sz="1650" b="1" dirty="0"/>
              <a:t>Deactivate</a:t>
            </a:r>
            <a:br>
              <a:rPr lang="en-GB" sz="1650" dirty="0"/>
            </a:br>
            <a:r>
              <a:rPr lang="en-GB" sz="1650" dirty="0"/>
              <a:t>Record that is imported will deactivate a matching record in iMeta SSI</a:t>
            </a:r>
          </a:p>
          <a:p>
            <a:pPr marL="171441" indent="-171441">
              <a:buFont typeface="Arial" panose="020B0604020202020204" pitchFamily="34" charset="0"/>
              <a:buChar char="•"/>
            </a:pPr>
            <a:r>
              <a:rPr lang="en-GB" sz="1650" b="1" dirty="0"/>
              <a:t>Reactivate</a:t>
            </a:r>
            <a:br>
              <a:rPr lang="en-GB" sz="1650" dirty="0"/>
            </a:br>
            <a:r>
              <a:rPr lang="en-GB" sz="1650" dirty="0"/>
              <a:t>Record that is imported will reactivate a matching record in iMeta SSI</a:t>
            </a:r>
          </a:p>
          <a:p>
            <a:pPr marL="171441" indent="-171441">
              <a:buFont typeface="Arial" panose="020B0604020202020204" pitchFamily="34" charset="0"/>
              <a:buChar char="•"/>
            </a:pPr>
            <a:r>
              <a:rPr lang="en-GB" sz="1650" b="1" dirty="0"/>
              <a:t>Revalidate</a:t>
            </a:r>
            <a:br>
              <a:rPr lang="en-GB" sz="1650" dirty="0"/>
            </a:br>
            <a:r>
              <a:rPr lang="en-GB" sz="1650" dirty="0"/>
              <a:t>Record that is imported will revalidate a matching record in iMeta SSI</a:t>
            </a:r>
          </a:p>
          <a:p>
            <a:endParaRPr lang="en-GB" sz="1200" dirty="0"/>
          </a:p>
          <a:p>
            <a:endParaRPr lang="en-GB" sz="1200" dirty="0"/>
          </a:p>
        </p:txBody>
      </p:sp>
    </p:spTree>
    <p:extLst>
      <p:ext uri="{BB962C8B-B14F-4D97-AF65-F5344CB8AC3E}">
        <p14:creationId xmlns:p14="http://schemas.microsoft.com/office/powerpoint/2010/main" val="36053242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83947"/>
            <a:ext cx="7886700" cy="803594"/>
          </a:xfrm>
        </p:spPr>
        <p:txBody>
          <a:bodyPr>
            <a:normAutofit/>
          </a:bodyPr>
          <a:lstStyle/>
          <a:p>
            <a:r>
              <a:rPr lang="en-GB" dirty="0"/>
              <a:t>Import Wizard Step 5</a:t>
            </a:r>
          </a:p>
        </p:txBody>
      </p:sp>
      <p:sp>
        <p:nvSpPr>
          <p:cNvPr id="3" name="Content Placeholder 2"/>
          <p:cNvSpPr>
            <a:spLocks noGrp="1"/>
          </p:cNvSpPr>
          <p:nvPr>
            <p:ph idx="1"/>
          </p:nvPr>
        </p:nvSpPr>
        <p:spPr>
          <a:xfrm>
            <a:off x="1096961" y="5599245"/>
            <a:ext cx="8177148" cy="1107947"/>
          </a:xfrm>
        </p:spPr>
        <p:txBody>
          <a:bodyPr>
            <a:noAutofit/>
          </a:bodyPr>
          <a:lstStyle/>
          <a:p>
            <a:pPr>
              <a:lnSpc>
                <a:spcPct val="150000"/>
              </a:lnSpc>
            </a:pPr>
            <a:r>
              <a:rPr lang="en-GB" sz="1600" dirty="0"/>
              <a:t>Import can be saved, run or saved and run. If the import is saved it can be selected as an existing mapping in step 3</a:t>
            </a:r>
          </a:p>
          <a:p>
            <a:pPr>
              <a:lnSpc>
                <a:spcPct val="150000"/>
              </a:lnSpc>
            </a:pPr>
            <a:r>
              <a:rPr lang="en-GB" sz="1600" dirty="0"/>
              <a:t>Allows others permission to edit these settings if they require</a:t>
            </a:r>
          </a:p>
        </p:txBody>
      </p:sp>
      <p:pic>
        <p:nvPicPr>
          <p:cNvPr id="5" name="Picture 4"/>
          <p:cNvPicPr>
            <a:picLocks noChangeAspect="1"/>
          </p:cNvPicPr>
          <p:nvPr/>
        </p:nvPicPr>
        <p:blipFill>
          <a:blip r:embed="rId3"/>
          <a:stretch>
            <a:fillRect/>
          </a:stretch>
        </p:blipFill>
        <p:spPr>
          <a:xfrm>
            <a:off x="2312595" y="1954201"/>
            <a:ext cx="5455436" cy="3655088"/>
          </a:xfrm>
          <a:prstGeom prst="rect">
            <a:avLst/>
          </a:prstGeom>
        </p:spPr>
      </p:pic>
    </p:spTree>
    <p:extLst>
      <p:ext uri="{BB962C8B-B14F-4D97-AF65-F5344CB8AC3E}">
        <p14:creationId xmlns:p14="http://schemas.microsoft.com/office/powerpoint/2010/main" val="29109232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235096"/>
            <a:ext cx="7886700" cy="965183"/>
          </a:xfrm>
        </p:spPr>
        <p:txBody>
          <a:bodyPr>
            <a:normAutofit/>
          </a:bodyPr>
          <a:lstStyle/>
          <a:p>
            <a:r>
              <a:rPr lang="en-GB" dirty="0"/>
              <a:t>Import Wizard Step 6</a:t>
            </a:r>
          </a:p>
        </p:txBody>
      </p:sp>
      <p:sp>
        <p:nvSpPr>
          <p:cNvPr id="3" name="Content Placeholder 2"/>
          <p:cNvSpPr>
            <a:spLocks noGrp="1"/>
          </p:cNvSpPr>
          <p:nvPr>
            <p:ph idx="1"/>
          </p:nvPr>
        </p:nvSpPr>
        <p:spPr>
          <a:xfrm>
            <a:off x="1096962" y="6042255"/>
            <a:ext cx="7886700" cy="1198517"/>
          </a:xfrm>
        </p:spPr>
        <p:txBody>
          <a:bodyPr>
            <a:normAutofit/>
          </a:bodyPr>
          <a:lstStyle/>
          <a:p>
            <a:pPr>
              <a:lnSpc>
                <a:spcPct val="150000"/>
              </a:lnSpc>
            </a:pPr>
            <a:r>
              <a:rPr lang="en-GB" sz="1600" dirty="0"/>
              <a:t>Displays the number of lines processed from the Imported spreadsheet</a:t>
            </a:r>
          </a:p>
          <a:p>
            <a:pPr>
              <a:lnSpc>
                <a:spcPct val="150000"/>
              </a:lnSpc>
            </a:pPr>
            <a:r>
              <a:rPr lang="en-GB" sz="1600" dirty="0"/>
              <a:t>If the import has any lines with errors these are outputted to a file which takes the format of &lt;import spreadsheet name&gt; _ errors.xsl</a:t>
            </a:r>
          </a:p>
          <a:p>
            <a:endParaRPr lang="en-GB" dirty="0"/>
          </a:p>
        </p:txBody>
      </p:sp>
      <p:pic>
        <p:nvPicPr>
          <p:cNvPr id="5" name="Picture 4"/>
          <p:cNvPicPr>
            <a:picLocks noChangeAspect="1"/>
          </p:cNvPicPr>
          <p:nvPr/>
        </p:nvPicPr>
        <p:blipFill>
          <a:blip r:embed="rId3"/>
          <a:stretch>
            <a:fillRect/>
          </a:stretch>
        </p:blipFill>
        <p:spPr>
          <a:xfrm>
            <a:off x="2103049" y="2104739"/>
            <a:ext cx="5874531" cy="3544608"/>
          </a:xfrm>
          <a:prstGeom prst="rect">
            <a:avLst/>
          </a:prstGeom>
        </p:spPr>
      </p:pic>
    </p:spTree>
    <p:extLst>
      <p:ext uri="{BB962C8B-B14F-4D97-AF65-F5344CB8AC3E}">
        <p14:creationId xmlns:p14="http://schemas.microsoft.com/office/powerpoint/2010/main" val="1737441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Import Wizard Mapping Tips</a:t>
            </a:r>
          </a:p>
        </p:txBody>
      </p:sp>
      <p:sp>
        <p:nvSpPr>
          <p:cNvPr id="3" name="Content Placeholder 2"/>
          <p:cNvSpPr>
            <a:spLocks noGrp="1"/>
          </p:cNvSpPr>
          <p:nvPr>
            <p:ph idx="1"/>
          </p:nvPr>
        </p:nvSpPr>
        <p:spPr/>
        <p:txBody>
          <a:bodyPr>
            <a:normAutofit/>
          </a:bodyPr>
          <a:lstStyle/>
          <a:p>
            <a:r>
              <a:rPr lang="en-GB" sz="2000" dirty="0"/>
              <a:t>Do not use import feature if your data set is near to or in excess of 1000 records</a:t>
            </a:r>
          </a:p>
          <a:p>
            <a:endParaRPr lang="en-GB" sz="2000" dirty="0"/>
          </a:p>
          <a:p>
            <a:r>
              <a:rPr lang="en-GB" sz="2000" dirty="0"/>
              <a:t>Match updates to SSIs on Local Id or Object Identifier</a:t>
            </a:r>
          </a:p>
          <a:p>
            <a:r>
              <a:rPr lang="en-GB" sz="2000" dirty="0"/>
              <a:t>Avoid matching updates to SSIs on multiple fields </a:t>
            </a:r>
            <a:r>
              <a:rPr lang="en-GB" sz="2000" dirty="0" err="1"/>
              <a:t>e.g</a:t>
            </a:r>
            <a:r>
              <a:rPr lang="en-GB" sz="2000" dirty="0"/>
              <a:t> Country, Security, Method, Currency</a:t>
            </a:r>
          </a:p>
          <a:p>
            <a:endParaRPr lang="en-GB" sz="2000" dirty="0"/>
          </a:p>
          <a:p>
            <a:r>
              <a:rPr lang="en-GB" sz="2000" dirty="0"/>
              <a:t>Use imports as a quick &amp; efficient way of re-validating small to medium sized data sets</a:t>
            </a:r>
          </a:p>
        </p:txBody>
      </p:sp>
    </p:spTree>
    <p:extLst>
      <p:ext uri="{BB962C8B-B14F-4D97-AF65-F5344CB8AC3E}">
        <p14:creationId xmlns:p14="http://schemas.microsoft.com/office/powerpoint/2010/main" val="14094705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2" y="1330006"/>
            <a:ext cx="7886700" cy="803594"/>
          </a:xfrm>
        </p:spPr>
        <p:txBody>
          <a:bodyPr>
            <a:normAutofit/>
          </a:bodyPr>
          <a:lstStyle/>
          <a:p>
            <a:r>
              <a:rPr lang="en-GB" dirty="0"/>
              <a:t>Import/Export for Technical Users</a:t>
            </a:r>
          </a:p>
        </p:txBody>
      </p:sp>
      <p:sp>
        <p:nvSpPr>
          <p:cNvPr id="3" name="Content Placeholder 2"/>
          <p:cNvSpPr>
            <a:spLocks noGrp="1"/>
          </p:cNvSpPr>
          <p:nvPr>
            <p:ph idx="1"/>
          </p:nvPr>
        </p:nvSpPr>
        <p:spPr/>
        <p:txBody>
          <a:bodyPr/>
          <a:lstStyle/>
          <a:p>
            <a:r>
              <a:rPr lang="en-GB" dirty="0"/>
              <a:t>The Search and Import/Export features are exceedingly useful for:</a:t>
            </a:r>
          </a:p>
          <a:p>
            <a:pPr lvl="1"/>
            <a:r>
              <a:rPr lang="en-GB" dirty="0"/>
              <a:t>Finding sets of Invalid SSIs</a:t>
            </a:r>
          </a:p>
          <a:p>
            <a:pPr lvl="1"/>
            <a:r>
              <a:rPr lang="en-GB" dirty="0"/>
              <a:t>Revalidating invalid SSIs if a rule has been changed</a:t>
            </a:r>
          </a:p>
          <a:p>
            <a:pPr lvl="1"/>
            <a:r>
              <a:rPr lang="en-GB" dirty="0"/>
              <a:t>Updating small to medium sized sets of SSIs in bulk</a:t>
            </a:r>
          </a:p>
          <a:p>
            <a:pPr lvl="1"/>
            <a:r>
              <a:rPr lang="en-GB" dirty="0"/>
              <a:t>Repairing small to medium sized sets of SSIs in a spreadsheet</a:t>
            </a:r>
          </a:p>
          <a:p>
            <a:pPr lvl="1"/>
            <a:r>
              <a:rPr lang="en-GB" dirty="0"/>
              <a:t>Copying a set of SSIs onto new Trading Accounts</a:t>
            </a:r>
          </a:p>
          <a:p>
            <a:pPr lvl="1"/>
            <a:r>
              <a:rPr lang="en-GB" dirty="0"/>
              <a:t>Support – exporting problematic SSIs and importing into another environment, to facilitate investigation</a:t>
            </a:r>
          </a:p>
        </p:txBody>
      </p:sp>
    </p:spTree>
    <p:extLst>
      <p:ext uri="{BB962C8B-B14F-4D97-AF65-F5344CB8AC3E}">
        <p14:creationId xmlns:p14="http://schemas.microsoft.com/office/powerpoint/2010/main" val="24598622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9122" y="3855618"/>
            <a:ext cx="6957802" cy="786091"/>
          </a:xfrm>
        </p:spPr>
        <p:txBody>
          <a:bodyPr/>
          <a:lstStyle/>
          <a:p>
            <a:r>
              <a:rPr lang="en-GB" dirty="0"/>
              <a:t>Tour of iMeta SSI</a:t>
            </a:r>
          </a:p>
        </p:txBody>
      </p:sp>
      <p:sp>
        <p:nvSpPr>
          <p:cNvPr id="3" name="Subtitle 2"/>
          <p:cNvSpPr>
            <a:spLocks noGrp="1"/>
          </p:cNvSpPr>
          <p:nvPr>
            <p:ph type="subTitle" idx="1"/>
          </p:nvPr>
        </p:nvSpPr>
        <p:spPr>
          <a:xfrm>
            <a:off x="1569122" y="4641709"/>
            <a:ext cx="6957802" cy="1791317"/>
          </a:xfrm>
        </p:spPr>
        <p:txBody>
          <a:bodyPr/>
          <a:lstStyle/>
          <a:p>
            <a:r>
              <a:rPr lang="en-GB" dirty="0"/>
              <a:t>System Administration</a:t>
            </a:r>
          </a:p>
          <a:p>
            <a:r>
              <a:rPr lang="en-GB" dirty="0"/>
              <a:t>User Permissions</a:t>
            </a:r>
          </a:p>
        </p:txBody>
      </p:sp>
    </p:spTree>
    <p:extLst>
      <p:ext uri="{BB962C8B-B14F-4D97-AF65-F5344CB8AC3E}">
        <p14:creationId xmlns:p14="http://schemas.microsoft.com/office/powerpoint/2010/main" val="18706081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4" y="1386362"/>
            <a:ext cx="8289883" cy="803594"/>
          </a:xfrm>
        </p:spPr>
        <p:txBody>
          <a:bodyPr>
            <a:noAutofit/>
          </a:bodyPr>
          <a:lstStyle/>
          <a:p>
            <a:r>
              <a:rPr lang="en-GB" dirty="0"/>
              <a:t>System Administration Overview</a:t>
            </a:r>
          </a:p>
        </p:txBody>
      </p:sp>
      <p:sp>
        <p:nvSpPr>
          <p:cNvPr id="3" name="Content Placeholder 2"/>
          <p:cNvSpPr>
            <a:spLocks noGrp="1"/>
          </p:cNvSpPr>
          <p:nvPr>
            <p:ph idx="1"/>
          </p:nvPr>
        </p:nvSpPr>
        <p:spPr/>
        <p:txBody>
          <a:bodyPr>
            <a:normAutofit fontScale="85000" lnSpcReduction="20000"/>
          </a:bodyPr>
          <a:lstStyle/>
          <a:p>
            <a:pPr marL="514324" indent="-457177">
              <a:lnSpc>
                <a:spcPct val="160000"/>
              </a:lnSpc>
            </a:pPr>
            <a:r>
              <a:rPr lang="en-GB" dirty="0"/>
              <a:t>Broken up into 4 Tabs:</a:t>
            </a:r>
          </a:p>
          <a:p>
            <a:pPr marL="1262000" lvl="2" indent="-514324">
              <a:lnSpc>
                <a:spcPct val="160000"/>
              </a:lnSpc>
              <a:buFont typeface="+mj-lt"/>
              <a:buAutoNum type="arabicParenR"/>
            </a:pPr>
            <a:r>
              <a:rPr lang="en-GB" sz="2600" dirty="0"/>
              <a:t>Static Data</a:t>
            </a:r>
          </a:p>
          <a:p>
            <a:pPr marL="1262000" lvl="2" indent="-514324">
              <a:lnSpc>
                <a:spcPct val="160000"/>
              </a:lnSpc>
              <a:buFont typeface="+mj-lt"/>
              <a:buAutoNum type="arabicParenR"/>
            </a:pPr>
            <a:r>
              <a:rPr lang="en-GB" sz="2600" dirty="0"/>
              <a:t>Configuration</a:t>
            </a:r>
          </a:p>
          <a:p>
            <a:pPr marL="1262000" lvl="2" indent="-514324">
              <a:lnSpc>
                <a:spcPct val="160000"/>
              </a:lnSpc>
              <a:buFont typeface="+mj-lt"/>
              <a:buAutoNum type="arabicParenR"/>
            </a:pPr>
            <a:r>
              <a:rPr lang="en-GB" sz="2600" dirty="0"/>
              <a:t>Workflow</a:t>
            </a:r>
          </a:p>
          <a:p>
            <a:pPr marL="1262000" lvl="2" indent="-514324">
              <a:lnSpc>
                <a:spcPct val="160000"/>
              </a:lnSpc>
              <a:buFont typeface="+mj-lt"/>
              <a:buAutoNum type="arabicParenR"/>
            </a:pPr>
            <a:r>
              <a:rPr lang="en-GB" sz="2600" dirty="0"/>
              <a:t>Validation Rules</a:t>
            </a:r>
          </a:p>
          <a:p>
            <a:pPr marL="514324" indent="-457177">
              <a:lnSpc>
                <a:spcPct val="160000"/>
              </a:lnSpc>
            </a:pPr>
            <a:r>
              <a:rPr lang="en-GB" dirty="0"/>
              <a:t>Can only be accessed If the user has the correct permissions</a:t>
            </a:r>
          </a:p>
          <a:p>
            <a:pPr marL="514324" indent="-457177">
              <a:lnSpc>
                <a:spcPct val="160000"/>
              </a:lnSpc>
            </a:pPr>
            <a:r>
              <a:rPr lang="en-GB" dirty="0"/>
              <a:t>Usually accessed by IT department for modification</a:t>
            </a:r>
          </a:p>
          <a:p>
            <a:pPr marL="514324" indent="-457177">
              <a:lnSpc>
                <a:spcPct val="160000"/>
              </a:lnSpc>
            </a:pPr>
            <a:r>
              <a:rPr lang="en-GB" dirty="0"/>
              <a:t>Not usually accessed by ‘normal’ users of iMeta SSI</a:t>
            </a:r>
          </a:p>
          <a:p>
            <a:pPr marL="514324" indent="-457177">
              <a:lnSpc>
                <a:spcPct val="160000"/>
              </a:lnSpc>
            </a:pPr>
            <a:r>
              <a:rPr lang="en-GB" dirty="0"/>
              <a:t>Drives behaviour (such as auto-approve)</a:t>
            </a:r>
          </a:p>
        </p:txBody>
      </p:sp>
    </p:spTree>
    <p:extLst>
      <p:ext uri="{BB962C8B-B14F-4D97-AF65-F5344CB8AC3E}">
        <p14:creationId xmlns:p14="http://schemas.microsoft.com/office/powerpoint/2010/main" val="79881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400" dirty="0"/>
              <a:t>System Administration</a:t>
            </a:r>
          </a:p>
        </p:txBody>
      </p:sp>
      <p:sp>
        <p:nvSpPr>
          <p:cNvPr id="6" name="Content Placeholder 5"/>
          <p:cNvSpPr>
            <a:spLocks noGrp="1"/>
          </p:cNvSpPr>
          <p:nvPr>
            <p:ph idx="1"/>
          </p:nvPr>
        </p:nvSpPr>
        <p:spPr>
          <a:xfrm>
            <a:off x="1096962" y="2369343"/>
            <a:ext cx="4895072" cy="4499289"/>
          </a:xfrm>
        </p:spPr>
        <p:txBody>
          <a:bodyPr>
            <a:noAutofit/>
          </a:bodyPr>
          <a:lstStyle/>
          <a:p>
            <a:pPr marL="0" indent="0">
              <a:buNone/>
            </a:pPr>
            <a:r>
              <a:rPr lang="en-GB" sz="3200" dirty="0"/>
              <a:t>Four main areas:-</a:t>
            </a:r>
          </a:p>
          <a:p>
            <a:pPr marL="514324" indent="-514324">
              <a:buAutoNum type="arabicParenR"/>
            </a:pPr>
            <a:r>
              <a:rPr lang="en-GB" sz="2400" dirty="0"/>
              <a:t>Static Data</a:t>
            </a:r>
          </a:p>
          <a:p>
            <a:pPr lvl="1"/>
            <a:r>
              <a:rPr lang="en-GB" sz="1800" dirty="0"/>
              <a:t>User interfaces for configuring lists of typed static data with Id’s and Display Names etc... </a:t>
            </a:r>
          </a:p>
          <a:p>
            <a:pPr lvl="2"/>
            <a:r>
              <a:rPr lang="en-GB" sz="1400" dirty="0"/>
              <a:t>Used to populate iMeta SSI drop downs </a:t>
            </a:r>
          </a:p>
          <a:p>
            <a:pPr lvl="2"/>
            <a:r>
              <a:rPr lang="en-GB" sz="1400" dirty="0"/>
              <a:t>Used within downstream messages</a:t>
            </a:r>
          </a:p>
          <a:p>
            <a:pPr marL="514324" indent="-514324">
              <a:buAutoNum type="arabicParenR"/>
            </a:pPr>
            <a:r>
              <a:rPr lang="en-GB" sz="2400" dirty="0"/>
              <a:t>Configuration</a:t>
            </a:r>
          </a:p>
          <a:p>
            <a:pPr lvl="1"/>
            <a:r>
              <a:rPr lang="en-GB" sz="1800" dirty="0"/>
              <a:t>Settings that affect system operation</a:t>
            </a:r>
          </a:p>
          <a:p>
            <a:pPr marL="514324" indent="-514324">
              <a:buAutoNum type="arabicParenR"/>
            </a:pPr>
            <a:r>
              <a:rPr lang="en-GB" sz="2400" dirty="0"/>
              <a:t>Workflow</a:t>
            </a:r>
          </a:p>
          <a:p>
            <a:pPr lvl="1"/>
            <a:r>
              <a:rPr lang="en-GB" sz="1800" dirty="0"/>
              <a:t>User interface for configuring business rules</a:t>
            </a:r>
          </a:p>
          <a:p>
            <a:pPr marL="514324" indent="-514324">
              <a:buAutoNum type="arabicParenR"/>
            </a:pPr>
            <a:r>
              <a:rPr lang="en-GB" sz="2400" dirty="0"/>
              <a:t>Validation</a:t>
            </a:r>
          </a:p>
          <a:p>
            <a:pPr lvl="1"/>
            <a:r>
              <a:rPr lang="en-GB" sz="1800" dirty="0"/>
              <a:t>User interface for configuring validation rules</a:t>
            </a:r>
          </a:p>
          <a:p>
            <a:pPr marL="514324" indent="-514324">
              <a:buAutoNum type="arabicParenR"/>
            </a:pPr>
            <a:endParaRPr lang="en-GB" sz="2400" dirty="0"/>
          </a:p>
        </p:txBody>
      </p:sp>
      <p:pic>
        <p:nvPicPr>
          <p:cNvPr id="7" name="Picture 6"/>
          <p:cNvPicPr>
            <a:picLocks noChangeAspect="1"/>
          </p:cNvPicPr>
          <p:nvPr/>
        </p:nvPicPr>
        <p:blipFill rotWithShape="1">
          <a:blip r:embed="rId3"/>
          <a:srcRect r="59082"/>
          <a:stretch/>
        </p:blipFill>
        <p:spPr>
          <a:xfrm>
            <a:off x="6215290" y="2264602"/>
            <a:ext cx="2575928" cy="4263201"/>
          </a:xfrm>
          <a:prstGeom prst="rect">
            <a:avLst/>
          </a:prstGeom>
        </p:spPr>
      </p:pic>
    </p:spTree>
    <p:extLst>
      <p:ext uri="{BB962C8B-B14F-4D97-AF65-F5344CB8AC3E}">
        <p14:creationId xmlns:p14="http://schemas.microsoft.com/office/powerpoint/2010/main" val="35873322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Settlement Method Static Data</a:t>
            </a:r>
          </a:p>
        </p:txBody>
      </p:sp>
      <p:sp>
        <p:nvSpPr>
          <p:cNvPr id="6" name="Content Placeholder 5"/>
          <p:cNvSpPr>
            <a:spLocks noGrp="1"/>
          </p:cNvSpPr>
          <p:nvPr>
            <p:ph sz="half" idx="2"/>
          </p:nvPr>
        </p:nvSpPr>
        <p:spPr>
          <a:xfrm>
            <a:off x="732484" y="2233007"/>
            <a:ext cx="4430152" cy="4867157"/>
          </a:xfrm>
        </p:spPr>
        <p:txBody>
          <a:bodyPr>
            <a:noAutofit/>
          </a:bodyPr>
          <a:lstStyle/>
          <a:p>
            <a:r>
              <a:rPr lang="en-GB" sz="1800" b="1" dirty="0"/>
              <a:t>Id</a:t>
            </a:r>
          </a:p>
          <a:p>
            <a:pPr lvl="1"/>
            <a:r>
              <a:rPr lang="en-GB" sz="1600" dirty="0"/>
              <a:t>Sent Downstream</a:t>
            </a:r>
          </a:p>
          <a:p>
            <a:pPr lvl="1"/>
            <a:r>
              <a:rPr lang="en-GB" sz="1600" dirty="0"/>
              <a:t>Used in Business and Validation rules</a:t>
            </a:r>
          </a:p>
          <a:p>
            <a:r>
              <a:rPr lang="en-GB" sz="1800" b="1" dirty="0"/>
              <a:t>Display Name</a:t>
            </a:r>
          </a:p>
          <a:p>
            <a:pPr lvl="1"/>
            <a:r>
              <a:rPr lang="en-GB" sz="1600" dirty="0"/>
              <a:t>Used by iMeta SSI Client Combo Box Drop Downs</a:t>
            </a:r>
          </a:p>
          <a:p>
            <a:r>
              <a:rPr lang="en-GB" sz="1800" b="1" dirty="0"/>
              <a:t>Active</a:t>
            </a:r>
          </a:p>
          <a:p>
            <a:pPr lvl="1"/>
            <a:r>
              <a:rPr lang="en-GB" sz="1600" dirty="0"/>
              <a:t>Boolean flag indicating whether the static data is valid and active for consumption within all areas of iMeta SSI</a:t>
            </a:r>
          </a:p>
          <a:p>
            <a:pPr lvl="1"/>
            <a:r>
              <a:rPr lang="en-GB" sz="1600" dirty="0"/>
              <a:t>Inactive Settlement Methods do not appear in Client Combo Box Drop Downs  </a:t>
            </a:r>
          </a:p>
          <a:p>
            <a:pPr lvl="1"/>
            <a:r>
              <a:rPr lang="en-GB" sz="1600" dirty="0"/>
              <a:t>Validation Rules can ensure records are invalid if they use inactive static data</a:t>
            </a:r>
          </a:p>
          <a:p>
            <a:r>
              <a:rPr lang="en-GB" sz="1800" b="1" dirty="0"/>
              <a:t>Alert Abbreviation</a:t>
            </a:r>
          </a:p>
          <a:p>
            <a:pPr lvl="1"/>
            <a:r>
              <a:rPr lang="en-GB" sz="1600" dirty="0"/>
              <a:t>Used when iMeta SSI receives data from Alert</a:t>
            </a:r>
          </a:p>
          <a:p>
            <a:r>
              <a:rPr lang="en-GB" sz="1800" dirty="0">
                <a:solidFill>
                  <a:schemeClr val="bg1">
                    <a:lumMod val="50000"/>
                  </a:schemeClr>
                </a:solidFill>
              </a:rPr>
              <a:t>Account Net Abbreviation - Not used</a:t>
            </a:r>
          </a:p>
          <a:p>
            <a:r>
              <a:rPr lang="en-GB" sz="1800" b="1" dirty="0"/>
              <a:t>Country</a:t>
            </a:r>
          </a:p>
          <a:p>
            <a:pPr lvl="1"/>
            <a:r>
              <a:rPr lang="en-GB" sz="1600" dirty="0"/>
              <a:t>Used for UI filtering</a:t>
            </a:r>
          </a:p>
        </p:txBody>
      </p:sp>
      <p:sp>
        <p:nvSpPr>
          <p:cNvPr id="3" name="Rectangle 2"/>
          <p:cNvSpPr/>
          <p:nvPr/>
        </p:nvSpPr>
        <p:spPr>
          <a:xfrm>
            <a:off x="726639" y="1863675"/>
            <a:ext cx="8871994" cy="369332"/>
          </a:xfrm>
          <a:prstGeom prst="rect">
            <a:avLst/>
          </a:prstGeom>
        </p:spPr>
        <p:txBody>
          <a:bodyPr wrap="square">
            <a:spAutoFit/>
          </a:bodyPr>
          <a:lstStyle/>
          <a:p>
            <a:r>
              <a:rPr lang="en-GB" sz="1800" dirty="0"/>
              <a:t>A good example of the simplest of System Admin static data configuration screens</a:t>
            </a:r>
          </a:p>
        </p:txBody>
      </p:sp>
      <p:pic>
        <p:nvPicPr>
          <p:cNvPr id="9" name="Picture 8"/>
          <p:cNvPicPr>
            <a:picLocks noChangeAspect="1"/>
          </p:cNvPicPr>
          <p:nvPr/>
        </p:nvPicPr>
        <p:blipFill>
          <a:blip r:embed="rId3"/>
          <a:stretch>
            <a:fillRect/>
          </a:stretch>
        </p:blipFill>
        <p:spPr>
          <a:xfrm>
            <a:off x="5349935" y="3364844"/>
            <a:ext cx="4248698" cy="3384084"/>
          </a:xfrm>
          <a:prstGeom prst="rect">
            <a:avLst/>
          </a:prstGeom>
        </p:spPr>
      </p:pic>
    </p:spTree>
    <p:extLst>
      <p:ext uri="{BB962C8B-B14F-4D97-AF65-F5344CB8AC3E}">
        <p14:creationId xmlns:p14="http://schemas.microsoft.com/office/powerpoint/2010/main" val="4312524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System Code Type Static Data</a:t>
            </a:r>
          </a:p>
        </p:txBody>
      </p:sp>
      <p:sp>
        <p:nvSpPr>
          <p:cNvPr id="5" name="Content Placeholder 4"/>
          <p:cNvSpPr>
            <a:spLocks noGrp="1"/>
          </p:cNvSpPr>
          <p:nvPr>
            <p:ph sz="half" idx="1"/>
          </p:nvPr>
        </p:nvSpPr>
        <p:spPr>
          <a:xfrm>
            <a:off x="1096962" y="2176465"/>
            <a:ext cx="4000500" cy="4530727"/>
          </a:xfrm>
        </p:spPr>
        <p:txBody>
          <a:bodyPr>
            <a:normAutofit/>
          </a:bodyPr>
          <a:lstStyle/>
          <a:p>
            <a:r>
              <a:rPr lang="en-GB" sz="2000" dirty="0"/>
              <a:t>Codes to represent SCB systems and SSI institution Identifiers</a:t>
            </a:r>
          </a:p>
          <a:p>
            <a:r>
              <a:rPr lang="en-GB" sz="2000" dirty="0"/>
              <a:t>Is Identifier</a:t>
            </a:r>
          </a:p>
          <a:p>
            <a:pPr lvl="1"/>
            <a:r>
              <a:rPr lang="en-GB" sz="1600" dirty="0"/>
              <a:t>Defines whether the code type is also an identifier for an institution during settlement. It drives population of SSI Step’s Identifier Type combo box</a:t>
            </a:r>
          </a:p>
          <a:p>
            <a:r>
              <a:rPr lang="en-GB" sz="2000" dirty="0"/>
              <a:t>Perform Identifier validation</a:t>
            </a:r>
          </a:p>
          <a:p>
            <a:pPr lvl="1"/>
            <a:r>
              <a:rPr lang="en-GB" sz="1600" dirty="0"/>
              <a:t>Used in conjunction with the ‘Is Identifier’ flag.</a:t>
            </a:r>
          </a:p>
          <a:p>
            <a:pPr lvl="1"/>
            <a:r>
              <a:rPr lang="en-GB" sz="1600" dirty="0"/>
              <a:t>Defines whether identifier data in SSI Steps with the corresponding identifier type is looked up against a list of stored valid values for that identifier type</a:t>
            </a:r>
          </a:p>
        </p:txBody>
      </p:sp>
      <p:graphicFrame>
        <p:nvGraphicFramePr>
          <p:cNvPr id="9" name="Object 8"/>
          <p:cNvGraphicFramePr>
            <a:graphicFrameLocks noChangeAspect="1"/>
          </p:cNvGraphicFramePr>
          <p:nvPr>
            <p:extLst>
              <p:ext uri="{D42A27DB-BD31-4B8C-83A1-F6EECF244321}">
                <p14:modId xmlns:p14="http://schemas.microsoft.com/office/powerpoint/2010/main" val="440854550"/>
              </p:ext>
            </p:extLst>
          </p:nvPr>
        </p:nvGraphicFramePr>
        <p:xfrm>
          <a:off x="5386711" y="5351723"/>
          <a:ext cx="3596952" cy="1561725"/>
        </p:xfrm>
        <a:graphic>
          <a:graphicData uri="http://schemas.openxmlformats.org/presentationml/2006/ole">
            <mc:AlternateContent xmlns:mc="http://schemas.openxmlformats.org/markup-compatibility/2006">
              <mc:Choice xmlns:v="urn:schemas-microsoft-com:vml" Requires="v">
                <p:oleObj spid="_x0000_s2313" name="Bitmap Image" r:id="rId4" imgW="8248680" imgH="3581280" progId="Paint.Picture">
                  <p:embed/>
                </p:oleObj>
              </mc:Choice>
              <mc:Fallback>
                <p:oleObj name="Bitmap Image" r:id="rId4" imgW="8248680" imgH="3581280" progId="Paint.Picture">
                  <p:embed/>
                  <p:pic>
                    <p:nvPicPr>
                      <p:cNvPr id="0" name=""/>
                      <p:cNvPicPr/>
                      <p:nvPr/>
                    </p:nvPicPr>
                    <p:blipFill>
                      <a:blip r:embed="rId5"/>
                      <a:stretch>
                        <a:fillRect/>
                      </a:stretch>
                    </p:blipFill>
                    <p:spPr>
                      <a:xfrm>
                        <a:off x="5386711" y="5351723"/>
                        <a:ext cx="3596952" cy="1561725"/>
                      </a:xfrm>
                      <a:prstGeom prst="rect">
                        <a:avLst/>
                      </a:prstGeom>
                    </p:spPr>
                  </p:pic>
                </p:oleObj>
              </mc:Fallback>
            </mc:AlternateContent>
          </a:graphicData>
        </a:graphic>
      </p:graphicFrame>
      <p:pic>
        <p:nvPicPr>
          <p:cNvPr id="12" name="Picture 11"/>
          <p:cNvPicPr>
            <a:picLocks noChangeAspect="1"/>
          </p:cNvPicPr>
          <p:nvPr/>
        </p:nvPicPr>
        <p:blipFill>
          <a:blip r:embed="rId6"/>
          <a:stretch>
            <a:fillRect/>
          </a:stretch>
        </p:blipFill>
        <p:spPr>
          <a:xfrm>
            <a:off x="5368928" y="2398712"/>
            <a:ext cx="3695033" cy="2780494"/>
          </a:xfrm>
          <a:prstGeom prst="rect">
            <a:avLst/>
          </a:prstGeom>
        </p:spPr>
      </p:pic>
    </p:spTree>
    <p:extLst>
      <p:ext uri="{BB962C8B-B14F-4D97-AF65-F5344CB8AC3E}">
        <p14:creationId xmlns:p14="http://schemas.microsoft.com/office/powerpoint/2010/main" val="1974206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Agenda – Day 3</a:t>
            </a:r>
          </a:p>
        </p:txBody>
      </p:sp>
      <p:graphicFrame>
        <p:nvGraphicFramePr>
          <p:cNvPr id="5" name="Table 4"/>
          <p:cNvGraphicFramePr>
            <a:graphicFrameLocks noGrp="1"/>
          </p:cNvGraphicFramePr>
          <p:nvPr>
            <p:extLst>
              <p:ext uri="{D42A27DB-BD31-4B8C-83A1-F6EECF244321}">
                <p14:modId xmlns:p14="http://schemas.microsoft.com/office/powerpoint/2010/main" val="677448534"/>
              </p:ext>
            </p:extLst>
          </p:nvPr>
        </p:nvGraphicFramePr>
        <p:xfrm>
          <a:off x="1096962" y="2200276"/>
          <a:ext cx="7886700" cy="4759960"/>
        </p:xfrm>
        <a:graphic>
          <a:graphicData uri="http://schemas.openxmlformats.org/drawingml/2006/table">
            <a:tbl>
              <a:tblPr firstRow="1" bandRow="1">
                <a:tableStyleId>{5C22544A-7EE6-4342-B048-85BDC9FD1C3A}</a:tableStyleId>
              </a:tblPr>
              <a:tblGrid>
                <a:gridCol w="1666875">
                  <a:extLst>
                    <a:ext uri="{9D8B030D-6E8A-4147-A177-3AD203B41FA5}">
                      <a16:colId xmlns:a16="http://schemas.microsoft.com/office/drawing/2014/main" val="2188570378"/>
                    </a:ext>
                  </a:extLst>
                </a:gridCol>
                <a:gridCol w="4381500">
                  <a:extLst>
                    <a:ext uri="{9D8B030D-6E8A-4147-A177-3AD203B41FA5}">
                      <a16:colId xmlns:a16="http://schemas.microsoft.com/office/drawing/2014/main" val="247408480"/>
                    </a:ext>
                  </a:extLst>
                </a:gridCol>
                <a:gridCol w="1838325">
                  <a:extLst>
                    <a:ext uri="{9D8B030D-6E8A-4147-A177-3AD203B41FA5}">
                      <a16:colId xmlns:a16="http://schemas.microsoft.com/office/drawing/2014/main" val="4112845568"/>
                    </a:ext>
                  </a:extLst>
                </a:gridCol>
              </a:tblGrid>
              <a:tr h="370840">
                <a:tc>
                  <a:txBody>
                    <a:bodyPr/>
                    <a:lstStyle/>
                    <a:p>
                      <a:r>
                        <a:rPr lang="en-GB" sz="1600" dirty="0"/>
                        <a:t>Start Time</a:t>
                      </a:r>
                    </a:p>
                  </a:txBody>
                  <a:tcPr/>
                </a:tc>
                <a:tc>
                  <a:txBody>
                    <a:bodyPr/>
                    <a:lstStyle/>
                    <a:p>
                      <a:r>
                        <a:rPr lang="en-GB" sz="1600" dirty="0"/>
                        <a:t>Topic</a:t>
                      </a:r>
                    </a:p>
                  </a:txBody>
                  <a:tcPr/>
                </a:tc>
                <a:tc>
                  <a:txBody>
                    <a:bodyPr/>
                    <a:lstStyle/>
                    <a:p>
                      <a:r>
                        <a:rPr lang="en-GB" sz="1600" dirty="0"/>
                        <a:t>Duration</a:t>
                      </a:r>
                    </a:p>
                  </a:txBody>
                  <a:tcPr/>
                </a:tc>
                <a:extLst>
                  <a:ext uri="{0D108BD9-81ED-4DB2-BD59-A6C34878D82A}">
                    <a16:rowId xmlns:a16="http://schemas.microsoft.com/office/drawing/2014/main" val="3456679293"/>
                  </a:ext>
                </a:extLst>
              </a:tr>
              <a:tr h="370840">
                <a:tc>
                  <a:txBody>
                    <a:bodyPr/>
                    <a:lstStyle/>
                    <a:p>
                      <a:r>
                        <a:rPr lang="en-GB" sz="1600" dirty="0"/>
                        <a:t>9:30am</a:t>
                      </a:r>
                    </a:p>
                  </a:txBody>
                  <a:tcPr/>
                </a:tc>
                <a:tc>
                  <a:txBody>
                    <a:bodyPr/>
                    <a:lstStyle/>
                    <a:p>
                      <a:r>
                        <a:rPr lang="en-GB" sz="1600" dirty="0"/>
                        <a:t>Recap &amp; Questions</a:t>
                      </a:r>
                    </a:p>
                  </a:txBody>
                  <a:tcPr/>
                </a:tc>
                <a:tc>
                  <a:txBody>
                    <a:bodyPr/>
                    <a:lstStyle/>
                    <a:p>
                      <a:r>
                        <a:rPr lang="en-GB" sz="1600" dirty="0"/>
                        <a:t>30 minutes</a:t>
                      </a:r>
                    </a:p>
                  </a:txBody>
                  <a:tcPr/>
                </a:tc>
                <a:extLst>
                  <a:ext uri="{0D108BD9-81ED-4DB2-BD59-A6C34878D82A}">
                    <a16:rowId xmlns:a16="http://schemas.microsoft.com/office/drawing/2014/main" val="2437440799"/>
                  </a:ext>
                </a:extLst>
              </a:tr>
              <a:tr h="370840">
                <a:tc>
                  <a:txBody>
                    <a:bodyPr/>
                    <a:lstStyle/>
                    <a:p>
                      <a:r>
                        <a:rPr lang="en-GB" sz="1600" dirty="0"/>
                        <a:t>10:00am</a:t>
                      </a:r>
                    </a:p>
                  </a:txBody>
                  <a:tcPr/>
                </a:tc>
                <a:tc>
                  <a:txBody>
                    <a:bodyPr/>
                    <a:lstStyle/>
                    <a:p>
                      <a:r>
                        <a:rPr lang="en-GB" sz="1600" dirty="0"/>
                        <a:t>Logging</a:t>
                      </a:r>
                    </a:p>
                  </a:txBody>
                  <a:tcPr/>
                </a:tc>
                <a:tc>
                  <a:txBody>
                    <a:bodyPr/>
                    <a:lstStyle/>
                    <a:p>
                      <a:r>
                        <a:rPr lang="en-GB" sz="1600" dirty="0"/>
                        <a:t>45 minutes</a:t>
                      </a:r>
                    </a:p>
                  </a:txBody>
                  <a:tcPr/>
                </a:tc>
                <a:extLst>
                  <a:ext uri="{0D108BD9-81ED-4DB2-BD59-A6C34878D82A}">
                    <a16:rowId xmlns:a16="http://schemas.microsoft.com/office/drawing/2014/main" val="648254946"/>
                  </a:ext>
                </a:extLst>
              </a:tr>
              <a:tr h="370840">
                <a:tc>
                  <a:txBody>
                    <a:bodyPr/>
                    <a:lstStyle/>
                    <a:p>
                      <a:r>
                        <a:rPr lang="en-GB" sz="1600" dirty="0"/>
                        <a:t>10:45am</a:t>
                      </a:r>
                    </a:p>
                  </a:txBody>
                  <a:tcPr/>
                </a:tc>
                <a:tc>
                  <a:txBody>
                    <a:bodyPr/>
                    <a:lstStyle/>
                    <a:p>
                      <a:r>
                        <a:rPr lang="en-GB" sz="1600" dirty="0"/>
                        <a:t>Monitoring</a:t>
                      </a:r>
                    </a:p>
                  </a:txBody>
                  <a:tcPr/>
                </a:tc>
                <a:tc>
                  <a:txBody>
                    <a:bodyPr/>
                    <a:lstStyle/>
                    <a:p>
                      <a:r>
                        <a:rPr lang="en-GB" sz="1600" dirty="0"/>
                        <a:t>30 minutes</a:t>
                      </a:r>
                    </a:p>
                  </a:txBody>
                  <a:tcPr/>
                </a:tc>
                <a:extLst>
                  <a:ext uri="{0D108BD9-81ED-4DB2-BD59-A6C34878D82A}">
                    <a16:rowId xmlns:a16="http://schemas.microsoft.com/office/drawing/2014/main" val="679025597"/>
                  </a:ext>
                </a:extLst>
              </a:tr>
              <a:tr h="335280">
                <a:tc>
                  <a:txBody>
                    <a:bodyPr/>
                    <a:lstStyle/>
                    <a:p>
                      <a:r>
                        <a:rPr lang="en-GB" sz="1600" dirty="0"/>
                        <a:t>11:15am</a:t>
                      </a:r>
                    </a:p>
                  </a:txBody>
                  <a:tcPr/>
                </a:tc>
                <a:tc>
                  <a:txBody>
                    <a:bodyPr/>
                    <a:lstStyle/>
                    <a:p>
                      <a:r>
                        <a:rPr lang="en-GB" sz="1600" dirty="0"/>
                        <a:t>Documentation</a:t>
                      </a:r>
                    </a:p>
                  </a:txBody>
                  <a:tcPr/>
                </a:tc>
                <a:tc>
                  <a:txBody>
                    <a:bodyPr/>
                    <a:lstStyle/>
                    <a:p>
                      <a:r>
                        <a:rPr lang="en-GB" sz="1600" dirty="0"/>
                        <a:t>15 minutes</a:t>
                      </a:r>
                    </a:p>
                  </a:txBody>
                  <a:tcPr/>
                </a:tc>
                <a:extLst>
                  <a:ext uri="{0D108BD9-81ED-4DB2-BD59-A6C34878D82A}">
                    <a16:rowId xmlns:a16="http://schemas.microsoft.com/office/drawing/2014/main" val="3283818855"/>
                  </a:ext>
                </a:extLst>
              </a:tr>
              <a:tr h="579120">
                <a:tc>
                  <a:txBody>
                    <a:bodyPr/>
                    <a:lstStyle/>
                    <a:p>
                      <a:r>
                        <a:rPr lang="en-GB" sz="1600" dirty="0"/>
                        <a:t>11:30am</a:t>
                      </a:r>
                    </a:p>
                  </a:txBody>
                  <a:tcPr/>
                </a:tc>
                <a:tc>
                  <a:txBody>
                    <a:bodyPr/>
                    <a:lstStyle/>
                    <a:p>
                      <a:r>
                        <a:rPr lang="en-GB" sz="1600" dirty="0"/>
                        <a:t>Environment &amp; Deployment</a:t>
                      </a:r>
                    </a:p>
                    <a:p>
                      <a:endParaRPr lang="en-GB" sz="1600" dirty="0"/>
                    </a:p>
                  </a:txBody>
                  <a:tcPr/>
                </a:tc>
                <a:tc>
                  <a:txBody>
                    <a:bodyPr/>
                    <a:lstStyle/>
                    <a:p>
                      <a:r>
                        <a:rPr lang="en-GB" sz="1600" dirty="0"/>
                        <a:t>60 minutes</a:t>
                      </a:r>
                    </a:p>
                  </a:txBody>
                  <a:tcPr/>
                </a:tc>
                <a:extLst>
                  <a:ext uri="{0D108BD9-81ED-4DB2-BD59-A6C34878D82A}">
                    <a16:rowId xmlns:a16="http://schemas.microsoft.com/office/drawing/2014/main" val="3336672777"/>
                  </a:ext>
                </a:extLst>
              </a:tr>
              <a:tr h="579120">
                <a:tc>
                  <a:txBody>
                    <a:bodyPr/>
                    <a:lstStyle/>
                    <a:p>
                      <a:r>
                        <a:rPr lang="en-GB" sz="1600" dirty="0"/>
                        <a:t>12:30pm</a:t>
                      </a:r>
                    </a:p>
                  </a:txBody>
                  <a:tcPr/>
                </a:tc>
                <a:tc>
                  <a:txBody>
                    <a:bodyPr/>
                    <a:lstStyle/>
                    <a:p>
                      <a:r>
                        <a:rPr lang="en-GB" sz="1600" dirty="0"/>
                        <a:t>Lunch</a:t>
                      </a:r>
                    </a:p>
                    <a:p>
                      <a:endParaRPr lang="en-GB" sz="1600" dirty="0"/>
                    </a:p>
                  </a:txBody>
                  <a:tcPr/>
                </a:tc>
                <a:tc>
                  <a:txBody>
                    <a:bodyPr/>
                    <a:lstStyle/>
                    <a:p>
                      <a:r>
                        <a:rPr lang="en-GB" sz="1600" dirty="0"/>
                        <a:t>60 minutes</a:t>
                      </a:r>
                    </a:p>
                  </a:txBody>
                  <a:tcPr/>
                </a:tc>
                <a:extLst>
                  <a:ext uri="{0D108BD9-81ED-4DB2-BD59-A6C34878D82A}">
                    <a16:rowId xmlns:a16="http://schemas.microsoft.com/office/drawing/2014/main" val="1424987865"/>
                  </a:ext>
                </a:extLst>
              </a:tr>
              <a:tr h="370840">
                <a:tc>
                  <a:txBody>
                    <a:bodyPr/>
                    <a:lstStyle/>
                    <a:p>
                      <a:r>
                        <a:rPr lang="en-GB" sz="1600" dirty="0"/>
                        <a:t>1:30pm</a:t>
                      </a:r>
                    </a:p>
                  </a:txBody>
                  <a:tcPr/>
                </a:tc>
                <a:tc>
                  <a:txBody>
                    <a:bodyPr/>
                    <a:lstStyle/>
                    <a:p>
                      <a:r>
                        <a:rPr lang="en-GB" sz="1600" dirty="0"/>
                        <a:t>Past</a:t>
                      </a:r>
                      <a:r>
                        <a:rPr lang="en-GB" sz="1600" baseline="0" dirty="0"/>
                        <a:t> / Common Issues</a:t>
                      </a:r>
                      <a:endParaRPr lang="en-GB" sz="1600" dirty="0"/>
                    </a:p>
                  </a:txBody>
                  <a:tcPr/>
                </a:tc>
                <a:tc>
                  <a:txBody>
                    <a:bodyPr/>
                    <a:lstStyle/>
                    <a:p>
                      <a:r>
                        <a:rPr lang="en-GB" sz="1600" dirty="0"/>
                        <a:t>60 minutes</a:t>
                      </a:r>
                    </a:p>
                  </a:txBody>
                  <a:tcPr/>
                </a:tc>
                <a:extLst>
                  <a:ext uri="{0D108BD9-81ED-4DB2-BD59-A6C34878D82A}">
                    <a16:rowId xmlns:a16="http://schemas.microsoft.com/office/drawing/2014/main" val="1206534812"/>
                  </a:ext>
                </a:extLst>
              </a:tr>
              <a:tr h="335280">
                <a:tc>
                  <a:txBody>
                    <a:bodyPr/>
                    <a:lstStyle/>
                    <a:p>
                      <a:r>
                        <a:rPr lang="en-GB" sz="1600" dirty="0"/>
                        <a:t>2:30pm</a:t>
                      </a:r>
                    </a:p>
                  </a:txBody>
                  <a:tcPr/>
                </a:tc>
                <a:tc>
                  <a:txBody>
                    <a:bodyPr/>
                    <a:lstStyle/>
                    <a:p>
                      <a:r>
                        <a:rPr lang="en-GB" sz="1600" dirty="0"/>
                        <a:t>SCB Customisations</a:t>
                      </a:r>
                    </a:p>
                  </a:txBody>
                  <a:tcPr/>
                </a:tc>
                <a:tc>
                  <a:txBody>
                    <a:bodyPr/>
                    <a:lstStyle/>
                    <a:p>
                      <a:r>
                        <a:rPr lang="en-GB" sz="1600" dirty="0"/>
                        <a:t>20 minutes</a:t>
                      </a:r>
                    </a:p>
                  </a:txBody>
                  <a:tcPr/>
                </a:tc>
                <a:extLst>
                  <a:ext uri="{0D108BD9-81ED-4DB2-BD59-A6C34878D82A}">
                    <a16:rowId xmlns:a16="http://schemas.microsoft.com/office/drawing/2014/main" val="2246131288"/>
                  </a:ext>
                </a:extLst>
              </a:tr>
              <a:tr h="335280">
                <a:tc>
                  <a:txBody>
                    <a:bodyPr/>
                    <a:lstStyle/>
                    <a:p>
                      <a:r>
                        <a:rPr lang="en-GB" sz="1600" dirty="0"/>
                        <a:t>2:50pm</a:t>
                      </a:r>
                    </a:p>
                  </a:txBody>
                  <a:tcPr/>
                </a:tc>
                <a:tc>
                  <a:txBody>
                    <a:bodyPr/>
                    <a:lstStyle/>
                    <a:p>
                      <a:r>
                        <a:rPr lang="en-GB" sz="1600" dirty="0"/>
                        <a:t>What’s new</a:t>
                      </a:r>
                      <a:r>
                        <a:rPr lang="en-GB" sz="1600" baseline="0" dirty="0"/>
                        <a:t> in iMeta SSI v3.6</a:t>
                      </a:r>
                      <a:endParaRPr lang="en-GB" sz="1600" dirty="0"/>
                    </a:p>
                  </a:txBody>
                  <a:tcPr/>
                </a:tc>
                <a:tc>
                  <a:txBody>
                    <a:bodyPr/>
                    <a:lstStyle/>
                    <a:p>
                      <a:r>
                        <a:rPr lang="en-GB" sz="1600" dirty="0"/>
                        <a:t>20 minutes</a:t>
                      </a:r>
                    </a:p>
                  </a:txBody>
                  <a:tcPr/>
                </a:tc>
                <a:extLst>
                  <a:ext uri="{0D108BD9-81ED-4DB2-BD59-A6C34878D82A}">
                    <a16:rowId xmlns:a16="http://schemas.microsoft.com/office/drawing/2014/main" val="3544033478"/>
                  </a:ext>
                </a:extLst>
              </a:tr>
              <a:tr h="370840">
                <a:tc>
                  <a:txBody>
                    <a:bodyPr/>
                    <a:lstStyle/>
                    <a:p>
                      <a:r>
                        <a:rPr lang="en-GB" sz="1600" dirty="0"/>
                        <a:t>3:10pm</a:t>
                      </a:r>
                    </a:p>
                  </a:txBody>
                  <a:tcPr/>
                </a:tc>
                <a:tc>
                  <a:txBody>
                    <a:bodyPr/>
                    <a:lstStyle/>
                    <a:p>
                      <a:r>
                        <a:rPr lang="en-GB" sz="1600" dirty="0"/>
                        <a:t>Review &amp; Questions</a:t>
                      </a:r>
                    </a:p>
                  </a:txBody>
                  <a:tcPr/>
                </a:tc>
                <a:tc>
                  <a:txBody>
                    <a:bodyPr/>
                    <a:lstStyle/>
                    <a:p>
                      <a:r>
                        <a:rPr lang="en-GB" sz="1600" dirty="0"/>
                        <a:t>30 minutes</a:t>
                      </a:r>
                    </a:p>
                  </a:txBody>
                  <a:tcPr/>
                </a:tc>
                <a:extLst>
                  <a:ext uri="{0D108BD9-81ED-4DB2-BD59-A6C34878D82A}">
                    <a16:rowId xmlns:a16="http://schemas.microsoft.com/office/drawing/2014/main" val="928520163"/>
                  </a:ext>
                </a:extLst>
              </a:tr>
              <a:tr h="370840">
                <a:tc>
                  <a:txBody>
                    <a:bodyPr/>
                    <a:lstStyle/>
                    <a:p>
                      <a:r>
                        <a:rPr lang="en-GB" sz="1600" dirty="0"/>
                        <a:t>3:40pm</a:t>
                      </a:r>
                    </a:p>
                  </a:txBody>
                  <a:tcPr/>
                </a:tc>
                <a:tc>
                  <a:txBody>
                    <a:bodyPr/>
                    <a:lstStyle/>
                    <a:p>
                      <a:r>
                        <a:rPr lang="en-GB" sz="1600" dirty="0"/>
                        <a:t>Closing</a:t>
                      </a:r>
                    </a:p>
                  </a:txBody>
                  <a:tcPr/>
                </a:tc>
                <a:tc>
                  <a:txBody>
                    <a:bodyPr/>
                    <a:lstStyle/>
                    <a:p>
                      <a:r>
                        <a:rPr lang="en-GB" sz="1600" dirty="0"/>
                        <a:t>20 minutes</a:t>
                      </a:r>
                    </a:p>
                  </a:txBody>
                  <a:tcPr/>
                </a:tc>
                <a:extLst>
                  <a:ext uri="{0D108BD9-81ED-4DB2-BD59-A6C34878D82A}">
                    <a16:rowId xmlns:a16="http://schemas.microsoft.com/office/drawing/2014/main" val="340150915"/>
                  </a:ext>
                </a:extLst>
              </a:tr>
            </a:tbl>
          </a:graphicData>
        </a:graphic>
      </p:graphicFrame>
    </p:spTree>
    <p:extLst>
      <p:ext uri="{BB962C8B-B14F-4D97-AF65-F5344CB8AC3E}">
        <p14:creationId xmlns:p14="http://schemas.microsoft.com/office/powerpoint/2010/main" val="16465993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System Code Validation</a:t>
            </a:r>
          </a:p>
        </p:txBody>
      </p:sp>
      <p:sp>
        <p:nvSpPr>
          <p:cNvPr id="5" name="Content Placeholder 4"/>
          <p:cNvSpPr>
            <a:spLocks noGrp="1"/>
          </p:cNvSpPr>
          <p:nvPr>
            <p:ph sz="half" idx="1"/>
          </p:nvPr>
        </p:nvSpPr>
        <p:spPr>
          <a:xfrm>
            <a:off x="852088" y="2108999"/>
            <a:ext cx="8586607" cy="4963319"/>
          </a:xfrm>
        </p:spPr>
        <p:txBody>
          <a:bodyPr>
            <a:noAutofit/>
          </a:bodyPr>
          <a:lstStyle/>
          <a:p>
            <a:pPr marL="342883" lvl="1" indent="-342883">
              <a:buFont typeface="+mj-lt"/>
              <a:buAutoNum type="arabicPeriod"/>
              <a:defRPr/>
            </a:pPr>
            <a:r>
              <a:rPr lang="en-GB" sz="1600" dirty="0"/>
              <a:t>Consider System Code Type configuration for System Code Type BIC:</a:t>
            </a:r>
          </a:p>
          <a:p>
            <a:pPr marL="0" lvl="1" indent="0">
              <a:buNone/>
              <a:defRPr/>
            </a:pPr>
            <a:r>
              <a:rPr lang="en-GB" sz="1600" dirty="0"/>
              <a:t>	Is Identifier Type: </a:t>
            </a:r>
            <a:r>
              <a:rPr lang="en-GB" sz="1600" b="1" dirty="0"/>
              <a:t>true</a:t>
            </a:r>
          </a:p>
          <a:p>
            <a:pPr marL="0" lvl="1" indent="0">
              <a:buNone/>
              <a:defRPr/>
            </a:pPr>
            <a:r>
              <a:rPr lang="en-GB" sz="1600" dirty="0"/>
              <a:t>	Perform Identifier validation: </a:t>
            </a:r>
            <a:r>
              <a:rPr lang="en-GB" sz="1600" b="1" dirty="0"/>
              <a:t>false</a:t>
            </a:r>
          </a:p>
          <a:p>
            <a:pPr marL="0" lvl="1" indent="0">
              <a:buNone/>
              <a:defRPr/>
            </a:pPr>
            <a:endParaRPr lang="en-GB" sz="1600" dirty="0"/>
          </a:p>
          <a:p>
            <a:pPr marL="0" lvl="1" indent="0">
              <a:buNone/>
              <a:defRPr/>
            </a:pPr>
            <a:r>
              <a:rPr lang="en-GB" sz="1600" dirty="0"/>
              <a:t>       If an SSI Local Agent Step contains:</a:t>
            </a:r>
          </a:p>
          <a:p>
            <a:pPr marL="0" lvl="1" indent="0">
              <a:buNone/>
              <a:defRPr/>
            </a:pPr>
            <a:r>
              <a:rPr lang="en-GB" sz="1600" dirty="0"/>
              <a:t>                        Identifier: GOLDUX33XXX                        Identifier Type: SWIFT_BIC</a:t>
            </a:r>
          </a:p>
          <a:p>
            <a:pPr marL="0" lvl="1" indent="0">
              <a:buNone/>
              <a:defRPr/>
            </a:pPr>
            <a:endParaRPr lang="en-GB" sz="1600" dirty="0"/>
          </a:p>
          <a:p>
            <a:pPr marL="285736" lvl="1" indent="-285736">
              <a:defRPr/>
            </a:pPr>
            <a:r>
              <a:rPr lang="en-GB" sz="1600" dirty="0"/>
              <a:t>iMeta SSI only uses a validation rule to check the Identifier against the BIC regex pattern </a:t>
            </a:r>
          </a:p>
          <a:p>
            <a:pPr marL="0" lvl="1" indent="0">
              <a:buNone/>
              <a:defRPr/>
            </a:pPr>
            <a:endParaRPr lang="en-GB" sz="1600" dirty="0"/>
          </a:p>
          <a:p>
            <a:pPr marL="342883" lvl="1" indent="-342883">
              <a:buFont typeface="+mj-lt"/>
              <a:buAutoNum type="arabicPeriod" startAt="2"/>
              <a:defRPr/>
            </a:pPr>
            <a:r>
              <a:rPr lang="en-GB" sz="1600" dirty="0"/>
              <a:t>Consider System Code Type configuration for System Code Type BIC:</a:t>
            </a:r>
          </a:p>
          <a:p>
            <a:pPr marL="0" lvl="1" indent="0">
              <a:buNone/>
              <a:defRPr/>
            </a:pPr>
            <a:r>
              <a:rPr lang="en-GB" sz="1600" dirty="0"/>
              <a:t>	Is Identifier Type: </a:t>
            </a:r>
            <a:r>
              <a:rPr lang="en-GB" sz="1600" b="1" dirty="0"/>
              <a:t>true</a:t>
            </a:r>
          </a:p>
          <a:p>
            <a:pPr marL="0" lvl="1" indent="0">
              <a:buNone/>
              <a:defRPr/>
            </a:pPr>
            <a:r>
              <a:rPr lang="en-GB" sz="1600" dirty="0"/>
              <a:t>	Perform Identifier validation: </a:t>
            </a:r>
            <a:r>
              <a:rPr lang="en-GB" sz="1600" b="1" dirty="0"/>
              <a:t>true</a:t>
            </a:r>
          </a:p>
          <a:p>
            <a:pPr marL="0" lvl="1" indent="0">
              <a:buNone/>
              <a:defRPr/>
            </a:pPr>
            <a:endParaRPr lang="en-GB" sz="1600" dirty="0"/>
          </a:p>
          <a:p>
            <a:pPr marL="0" lvl="1" indent="0">
              <a:buNone/>
              <a:defRPr/>
            </a:pPr>
            <a:r>
              <a:rPr lang="en-GB" sz="1600" dirty="0"/>
              <a:t>       If an SSI Local Agent Step contains:</a:t>
            </a:r>
          </a:p>
          <a:p>
            <a:pPr marL="0" lvl="1" indent="0">
              <a:buNone/>
              <a:defRPr/>
            </a:pPr>
            <a:r>
              <a:rPr lang="en-GB" sz="1600" dirty="0"/>
              <a:t>                       Identifier: GOLDUX33XXX                        Identifier Type: SWIFT_BIC</a:t>
            </a:r>
          </a:p>
          <a:p>
            <a:pPr marL="0" lvl="1" indent="0">
              <a:buNone/>
              <a:defRPr/>
            </a:pPr>
            <a:endParaRPr lang="en-GB" sz="1600" dirty="0"/>
          </a:p>
          <a:p>
            <a:pPr marL="285736" lvl="1" indent="-285736">
              <a:defRPr/>
            </a:pPr>
            <a:r>
              <a:rPr lang="en-GB" sz="1600" dirty="0"/>
              <a:t>iMeta SSI uses the same validation rule to check the Identifier against the BIC regex pattern </a:t>
            </a:r>
          </a:p>
          <a:p>
            <a:pPr marL="285736" lvl="1" indent="-285736">
              <a:defRPr/>
            </a:pPr>
            <a:r>
              <a:rPr lang="en-GB" sz="1600" dirty="0"/>
              <a:t>iMeta SSI also makes an SSI invalid if GOLDUX33XXX does not exist in iMeta SSI identifier static</a:t>
            </a:r>
          </a:p>
          <a:p>
            <a:endParaRPr lang="en-GB" sz="1600" dirty="0"/>
          </a:p>
        </p:txBody>
      </p:sp>
    </p:spTree>
    <p:extLst>
      <p:ext uri="{BB962C8B-B14F-4D97-AF65-F5344CB8AC3E}">
        <p14:creationId xmlns:p14="http://schemas.microsoft.com/office/powerpoint/2010/main" val="24753305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System Code Type Static Data Continued…</a:t>
            </a:r>
          </a:p>
        </p:txBody>
      </p:sp>
      <p:sp>
        <p:nvSpPr>
          <p:cNvPr id="5" name="Content Placeholder 4"/>
          <p:cNvSpPr>
            <a:spLocks noGrp="1"/>
          </p:cNvSpPr>
          <p:nvPr>
            <p:ph sz="half" idx="1"/>
          </p:nvPr>
        </p:nvSpPr>
        <p:spPr>
          <a:xfrm>
            <a:off x="693044" y="1863674"/>
            <a:ext cx="4404418" cy="5366465"/>
          </a:xfrm>
        </p:spPr>
        <p:txBody>
          <a:bodyPr>
            <a:normAutofit fontScale="92500"/>
          </a:bodyPr>
          <a:lstStyle/>
          <a:p>
            <a:r>
              <a:rPr lang="en-GB" sz="2000" dirty="0"/>
              <a:t>Concrete Type</a:t>
            </a:r>
          </a:p>
          <a:p>
            <a:pPr lvl="1"/>
            <a:r>
              <a:rPr lang="en-GB" sz="1700" dirty="0"/>
              <a:t>Drop down list of iMeta SSI Object Types </a:t>
            </a:r>
          </a:p>
          <a:p>
            <a:pPr lvl="1"/>
            <a:r>
              <a:rPr lang="en-GB" sz="1700" dirty="0"/>
              <a:t>Contains an option for each specific type </a:t>
            </a:r>
          </a:p>
          <a:p>
            <a:pPr lvl="1"/>
            <a:r>
              <a:rPr lang="en-GB" sz="1700" dirty="0"/>
              <a:t>Contains a generic option ‘Base Assassin Object’ to apply the same behaviour to every record in iMeta SSI </a:t>
            </a:r>
          </a:p>
          <a:p>
            <a:r>
              <a:rPr lang="en-GB" sz="2000" dirty="0"/>
              <a:t>Allow Multiple in Same Object</a:t>
            </a:r>
          </a:p>
          <a:p>
            <a:pPr lvl="1"/>
            <a:r>
              <a:rPr lang="en-GB" sz="1700" dirty="0"/>
              <a:t>Defines whether a single record can itself have duplicates of this system code type e.g. storing multiple OPICS ids on the same Trading Account</a:t>
            </a:r>
          </a:p>
          <a:p>
            <a:r>
              <a:rPr lang="en-GB" sz="2000" dirty="0"/>
              <a:t>Allow Multiple values Across Application</a:t>
            </a:r>
          </a:p>
          <a:p>
            <a:pPr lvl="1"/>
            <a:r>
              <a:rPr lang="en-GB" sz="1500" dirty="0"/>
              <a:t>Defines whether across iMeta SSI there can be duplicates of this system code type with the same value e.g. 2 Trading Accounts sharing the same OPICS Id</a:t>
            </a:r>
          </a:p>
          <a:p>
            <a:r>
              <a:rPr lang="en-GB" sz="2000" dirty="0"/>
              <a:t>Exclude from List </a:t>
            </a:r>
          </a:p>
          <a:p>
            <a:pPr lvl="1"/>
            <a:r>
              <a:rPr lang="en-GB" sz="1500" dirty="0"/>
              <a:t>Drives population of System Code Types on relevant record type e.g. Counterparty doesn’t contain an  OPICS Id</a:t>
            </a:r>
          </a:p>
        </p:txBody>
      </p:sp>
      <p:sp>
        <p:nvSpPr>
          <p:cNvPr id="8" name="Content Placeholder 4"/>
          <p:cNvSpPr txBox="1">
            <a:spLocks/>
          </p:cNvSpPr>
          <p:nvPr/>
        </p:nvSpPr>
        <p:spPr>
          <a:xfrm>
            <a:off x="971523" y="5244383"/>
            <a:ext cx="8012140" cy="1310406"/>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p>
        </p:txBody>
      </p:sp>
      <p:pic>
        <p:nvPicPr>
          <p:cNvPr id="9" name="Picture 8"/>
          <p:cNvPicPr>
            <a:picLocks noChangeAspect="1"/>
          </p:cNvPicPr>
          <p:nvPr/>
        </p:nvPicPr>
        <p:blipFill>
          <a:blip r:embed="rId3"/>
          <a:stretch>
            <a:fillRect/>
          </a:stretch>
        </p:blipFill>
        <p:spPr>
          <a:xfrm>
            <a:off x="5332737" y="5244383"/>
            <a:ext cx="3907549" cy="1469766"/>
          </a:xfrm>
          <a:prstGeom prst="rect">
            <a:avLst/>
          </a:prstGeom>
        </p:spPr>
      </p:pic>
      <p:pic>
        <p:nvPicPr>
          <p:cNvPr id="10" name="Picture 9"/>
          <p:cNvPicPr>
            <a:picLocks noChangeAspect="1"/>
          </p:cNvPicPr>
          <p:nvPr/>
        </p:nvPicPr>
        <p:blipFill>
          <a:blip r:embed="rId4"/>
          <a:stretch>
            <a:fillRect/>
          </a:stretch>
        </p:blipFill>
        <p:spPr>
          <a:xfrm>
            <a:off x="5332120" y="2094214"/>
            <a:ext cx="3908166" cy="2919630"/>
          </a:xfrm>
          <a:prstGeom prst="rect">
            <a:avLst/>
          </a:prstGeom>
        </p:spPr>
      </p:pic>
    </p:spTree>
    <p:extLst>
      <p:ext uri="{BB962C8B-B14F-4D97-AF65-F5344CB8AC3E}">
        <p14:creationId xmlns:p14="http://schemas.microsoft.com/office/powerpoint/2010/main" val="30100505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Settlement Configuration Static Data</a:t>
            </a:r>
          </a:p>
        </p:txBody>
      </p:sp>
      <p:sp>
        <p:nvSpPr>
          <p:cNvPr id="3" name="Content Placeholder 2"/>
          <p:cNvSpPr>
            <a:spLocks noGrp="1"/>
          </p:cNvSpPr>
          <p:nvPr>
            <p:ph sz="half" idx="1"/>
          </p:nvPr>
        </p:nvSpPr>
        <p:spPr>
          <a:xfrm>
            <a:off x="1096965" y="2176462"/>
            <a:ext cx="8133385" cy="4351338"/>
          </a:xfrm>
        </p:spPr>
        <p:txBody>
          <a:bodyPr>
            <a:normAutofit/>
          </a:bodyPr>
          <a:lstStyle/>
          <a:p>
            <a:r>
              <a:rPr lang="en-GB" sz="2000" dirty="0"/>
              <a:t>List of predefined data:</a:t>
            </a:r>
          </a:p>
          <a:p>
            <a:pPr lvl="1"/>
            <a:r>
              <a:rPr lang="en-GB" sz="1600" dirty="0"/>
              <a:t>Name and BIC for Place of Settlement (PSET)</a:t>
            </a:r>
          </a:p>
          <a:p>
            <a:pPr lvl="1"/>
            <a:r>
              <a:rPr lang="en-GB" sz="1600" dirty="0"/>
              <a:t>Country, Security, Methods that are valid for each PSET</a:t>
            </a:r>
          </a:p>
          <a:p>
            <a:r>
              <a:rPr lang="en-GB" sz="2000" dirty="0"/>
              <a:t>Used to Auto populate non-cash SSI PSET Steps</a:t>
            </a:r>
          </a:p>
          <a:p>
            <a:r>
              <a:rPr lang="en-GB" sz="2000" dirty="0"/>
              <a:t>Used to filter SSI GUI’s Settlement Method combo box drop down contents based on country and security selected</a:t>
            </a:r>
          </a:p>
          <a:p>
            <a:pPr marL="457177" lvl="1" indent="0">
              <a:buNone/>
            </a:pPr>
            <a:endParaRPr lang="en-GB" sz="1600" dirty="0"/>
          </a:p>
          <a:p>
            <a:endParaRPr lang="en-GB" dirty="0"/>
          </a:p>
        </p:txBody>
      </p:sp>
      <p:pic>
        <p:nvPicPr>
          <p:cNvPr id="6" name="Content Placeholder 5"/>
          <p:cNvPicPr>
            <a:picLocks noGrp="1" noChangeAspect="1"/>
          </p:cNvPicPr>
          <p:nvPr>
            <p:ph sz="half" idx="2"/>
          </p:nvPr>
        </p:nvPicPr>
        <p:blipFill rotWithShape="1">
          <a:blip r:embed="rId3"/>
          <a:srcRect t="10515" b="29402"/>
          <a:stretch/>
        </p:blipFill>
        <p:spPr>
          <a:xfrm>
            <a:off x="1820959" y="4137177"/>
            <a:ext cx="6438707" cy="2912067"/>
          </a:xfrm>
          <a:prstGeom prst="rect">
            <a:avLst/>
          </a:prstGeom>
        </p:spPr>
      </p:pic>
    </p:spTree>
    <p:extLst>
      <p:ext uri="{BB962C8B-B14F-4D97-AF65-F5344CB8AC3E}">
        <p14:creationId xmlns:p14="http://schemas.microsoft.com/office/powerpoint/2010/main" val="17346042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IBAN configuration Static Data</a:t>
            </a:r>
          </a:p>
        </p:txBody>
      </p:sp>
      <p:sp>
        <p:nvSpPr>
          <p:cNvPr id="3" name="Content Placeholder 2"/>
          <p:cNvSpPr>
            <a:spLocks noGrp="1"/>
          </p:cNvSpPr>
          <p:nvPr>
            <p:ph idx="1"/>
          </p:nvPr>
        </p:nvSpPr>
        <p:spPr/>
        <p:txBody>
          <a:bodyPr>
            <a:normAutofit fontScale="92500" lnSpcReduction="10000"/>
          </a:bodyPr>
          <a:lstStyle/>
          <a:p>
            <a:r>
              <a:rPr lang="en-GB" sz="2600" dirty="0"/>
              <a:t>Static data used to specify &amp; store IBAN country formats</a:t>
            </a:r>
          </a:p>
          <a:p>
            <a:pPr lvl="0"/>
            <a:r>
              <a:rPr lang="en-GB" sz="2600" dirty="0"/>
              <a:t>Drives IBAN validation on Cash SSI Steps’ Account Ref field </a:t>
            </a:r>
          </a:p>
          <a:p>
            <a:pPr lvl="1"/>
            <a:r>
              <a:rPr lang="en-GB" sz="2200" dirty="0"/>
              <a:t>Validation only occurs when data in that field starts with two alphabetical characters, followed by two digits, followed by at least 10 alpha numeric values</a:t>
            </a:r>
          </a:p>
          <a:p>
            <a:r>
              <a:rPr lang="en-GB" sz="2600" dirty="0"/>
              <a:t>Country</a:t>
            </a:r>
          </a:p>
          <a:p>
            <a:pPr lvl="1"/>
            <a:r>
              <a:rPr lang="en-GB" sz="2200" dirty="0"/>
              <a:t>The two character ISO Code stored against the country is used as the two letters at the beginning of the IBAN.</a:t>
            </a:r>
          </a:p>
          <a:p>
            <a:r>
              <a:rPr lang="en-GB" sz="2600" dirty="0"/>
              <a:t>Format</a:t>
            </a:r>
          </a:p>
          <a:p>
            <a:pPr lvl="1"/>
            <a:r>
              <a:rPr lang="en-GB" sz="2200" dirty="0"/>
              <a:t>A regular expression for the IBAN</a:t>
            </a:r>
          </a:p>
          <a:p>
            <a:pPr lvl="1"/>
            <a:r>
              <a:rPr lang="en-GB" sz="2200" dirty="0"/>
              <a:t>E.g. UK BIC format:</a:t>
            </a:r>
          </a:p>
          <a:p>
            <a:pPr marL="914354" lvl="2" indent="0">
              <a:buNone/>
            </a:pPr>
            <a:r>
              <a:rPr lang="en-GB" sz="1900" dirty="0"/>
              <a:t>UK[0-9]{2}[A-Z]{4}[1-9]{14}</a:t>
            </a:r>
          </a:p>
          <a:p>
            <a:r>
              <a:rPr lang="en-GB" sz="2600" dirty="0"/>
              <a:t>Modulus Check</a:t>
            </a:r>
          </a:p>
          <a:p>
            <a:pPr lvl="1"/>
            <a:r>
              <a:rPr lang="en-GB" sz="2200" dirty="0"/>
              <a:t>Boolean indicating if the standard IBAN check digits should be used to perform a modulus check</a:t>
            </a:r>
          </a:p>
          <a:p>
            <a:endParaRPr lang="en-GB" dirty="0"/>
          </a:p>
        </p:txBody>
      </p:sp>
    </p:spTree>
    <p:extLst>
      <p:ext uri="{BB962C8B-B14F-4D97-AF65-F5344CB8AC3E}">
        <p14:creationId xmlns:p14="http://schemas.microsoft.com/office/powerpoint/2010/main" val="1265242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Market Filter Set Static Data</a:t>
            </a:r>
          </a:p>
        </p:txBody>
      </p:sp>
      <p:sp>
        <p:nvSpPr>
          <p:cNvPr id="3" name="Content Placeholder 2"/>
          <p:cNvSpPr>
            <a:spLocks noGrp="1"/>
          </p:cNvSpPr>
          <p:nvPr>
            <p:ph sz="half" idx="1"/>
          </p:nvPr>
        </p:nvSpPr>
        <p:spPr>
          <a:xfrm>
            <a:off x="1096962" y="2176465"/>
            <a:ext cx="3886200" cy="2453163"/>
          </a:xfrm>
        </p:spPr>
        <p:txBody>
          <a:bodyPr>
            <a:noAutofit/>
          </a:bodyPr>
          <a:lstStyle/>
          <a:p>
            <a:r>
              <a:rPr lang="en-GB" sz="1800" dirty="0"/>
              <a:t>The first grid enables Market Filter Sets to be created, renamed and deleted. </a:t>
            </a:r>
          </a:p>
          <a:p>
            <a:r>
              <a:rPr lang="en-GB" sz="1800" dirty="0"/>
              <a:t>Market Filters are used to control what SSIs are downloaded from Alert</a:t>
            </a:r>
          </a:p>
          <a:p>
            <a:r>
              <a:rPr lang="en-GB" sz="1800" dirty="0"/>
              <a:t>The scope to the filter set determines the level to which the filter can be applied </a:t>
            </a:r>
          </a:p>
        </p:txBody>
      </p:sp>
      <p:sp>
        <p:nvSpPr>
          <p:cNvPr id="13" name="Rectangle 12"/>
          <p:cNvSpPr/>
          <p:nvPr/>
        </p:nvSpPr>
        <p:spPr>
          <a:xfrm>
            <a:off x="951695" y="4602196"/>
            <a:ext cx="8177236" cy="1754326"/>
          </a:xfrm>
          <a:prstGeom prst="rect">
            <a:avLst/>
          </a:prstGeom>
        </p:spPr>
        <p:txBody>
          <a:bodyPr wrap="square">
            <a:spAutoFit/>
          </a:bodyPr>
          <a:lstStyle/>
          <a:p>
            <a:pPr marL="285736" indent="-285736">
              <a:buFont typeface="Arial" panose="020B0604020202020204" pitchFamily="34" charset="0"/>
              <a:buChar char="•"/>
            </a:pPr>
            <a:r>
              <a:rPr lang="en-GB" sz="1800" dirty="0"/>
              <a:t>The second gird shows the market filters associated with a selected Filter Set</a:t>
            </a:r>
          </a:p>
          <a:p>
            <a:pPr marL="285736" indent="-285736">
              <a:buFont typeface="Arial" panose="020B0604020202020204" pitchFamily="34" charset="0"/>
              <a:buChar char="•"/>
            </a:pPr>
            <a:r>
              <a:rPr lang="en-GB" sz="1800" dirty="0"/>
              <a:t>Each filter is defined by a Country, Security and Method or ‘All’</a:t>
            </a:r>
          </a:p>
          <a:p>
            <a:pPr marL="285736" indent="-285736">
              <a:buFont typeface="Arial" panose="020B0604020202020204" pitchFamily="34" charset="0"/>
              <a:buChar char="•"/>
            </a:pPr>
            <a:r>
              <a:rPr lang="en-GB" sz="1800" dirty="0"/>
              <a:t>Effect determines the effect of the filter (Default is ‘Allow’)</a:t>
            </a:r>
          </a:p>
          <a:p>
            <a:pPr marL="742913" lvl="1" indent="-285736">
              <a:buFont typeface="Arial" panose="020B0604020202020204" pitchFamily="34" charset="0"/>
              <a:buChar char="•"/>
            </a:pPr>
            <a:r>
              <a:rPr lang="en-GB" sz="1800" dirty="0"/>
              <a:t>Allow </a:t>
            </a:r>
          </a:p>
          <a:p>
            <a:pPr marL="742913" lvl="1" indent="-285736">
              <a:buFont typeface="Arial" panose="020B0604020202020204" pitchFamily="34" charset="0"/>
              <a:buChar char="•"/>
            </a:pPr>
            <a:r>
              <a:rPr lang="en-GB" sz="1800" dirty="0"/>
              <a:t>Deny </a:t>
            </a:r>
          </a:p>
          <a:p>
            <a:pPr marL="742913" lvl="1" indent="-285736">
              <a:buFont typeface="Arial" panose="020B0604020202020204" pitchFamily="34" charset="0"/>
              <a:buChar char="•"/>
            </a:pPr>
            <a:r>
              <a:rPr lang="en-GB" sz="1800" dirty="0"/>
              <a:t>Include If Allowed</a:t>
            </a:r>
          </a:p>
        </p:txBody>
      </p:sp>
      <p:pic>
        <p:nvPicPr>
          <p:cNvPr id="16" name="Content Placeholder 15"/>
          <p:cNvPicPr>
            <a:picLocks noGrp="1" noChangeAspect="1"/>
          </p:cNvPicPr>
          <p:nvPr>
            <p:ph sz="half" idx="2"/>
          </p:nvPr>
        </p:nvPicPr>
        <p:blipFill>
          <a:blip r:embed="rId3"/>
          <a:stretch>
            <a:fillRect/>
          </a:stretch>
        </p:blipFill>
        <p:spPr>
          <a:xfrm>
            <a:off x="5097462" y="2041532"/>
            <a:ext cx="3886200" cy="2430143"/>
          </a:xfrm>
          <a:prstGeom prst="rect">
            <a:avLst/>
          </a:prstGeom>
        </p:spPr>
      </p:pic>
    </p:spTree>
    <p:extLst>
      <p:ext uri="{BB962C8B-B14F-4D97-AF65-F5344CB8AC3E}">
        <p14:creationId xmlns:p14="http://schemas.microsoft.com/office/powerpoint/2010/main" val="26955504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Market Filter Effects</a:t>
            </a:r>
          </a:p>
        </p:txBody>
      </p:sp>
      <p:sp>
        <p:nvSpPr>
          <p:cNvPr id="7" name="Content Placeholder 6"/>
          <p:cNvSpPr>
            <a:spLocks noGrp="1"/>
          </p:cNvSpPr>
          <p:nvPr>
            <p:ph idx="1"/>
          </p:nvPr>
        </p:nvSpPr>
        <p:spPr/>
        <p:txBody>
          <a:bodyPr>
            <a:normAutofit fontScale="70000" lnSpcReduction="20000"/>
          </a:bodyPr>
          <a:lstStyle/>
          <a:p>
            <a:pPr marL="0" indent="0">
              <a:buNone/>
            </a:pPr>
            <a:r>
              <a:rPr lang="en-GB" b="1" dirty="0"/>
              <a:t>Deny</a:t>
            </a:r>
          </a:p>
          <a:p>
            <a:r>
              <a:rPr lang="en-GB" dirty="0"/>
              <a:t>SSIs with the given venue cannot be downloaded and any existing SSIs with the C/S/M combination will not be updated from Alert. </a:t>
            </a:r>
          </a:p>
          <a:p>
            <a:r>
              <a:rPr lang="en-GB" dirty="0"/>
              <a:t>A ‘Deny’ effect always overrides any matching filters marked as ‘Allow’ or ‘Include if Allowed’.</a:t>
            </a:r>
          </a:p>
          <a:p>
            <a:endParaRPr lang="en-GB" b="1" dirty="0"/>
          </a:p>
          <a:p>
            <a:pPr marL="0" indent="0">
              <a:buNone/>
            </a:pPr>
            <a:r>
              <a:rPr lang="en-GB" b="1" dirty="0"/>
              <a:t>Allow</a:t>
            </a:r>
          </a:p>
          <a:p>
            <a:r>
              <a:rPr lang="en-GB" dirty="0"/>
              <a:t>SSIs with the given C/S/M combination are allowed to be manually downloaded by a user and once downloaded, be automatically updated from Alert. </a:t>
            </a:r>
          </a:p>
          <a:p>
            <a:r>
              <a:rPr lang="en-GB" dirty="0"/>
              <a:t>Note this filter only allows the download, an ‘Include If Allowed’ filter is also required in order to download the SSI.</a:t>
            </a:r>
          </a:p>
          <a:p>
            <a:pPr marL="0" indent="0">
              <a:buNone/>
            </a:pPr>
            <a:endParaRPr lang="en-GB" dirty="0"/>
          </a:p>
          <a:p>
            <a:pPr marL="0" indent="0">
              <a:buNone/>
            </a:pPr>
            <a:r>
              <a:rPr lang="en-GB" b="1" dirty="0"/>
              <a:t>Include If Allowed</a:t>
            </a:r>
          </a:p>
          <a:p>
            <a:r>
              <a:rPr lang="en-GB" dirty="0"/>
              <a:t>SSIs with the given C/S/M combination are treated as ‘Default SSIs’ and will be automatically downloaded from Alert where they have a corresponding Allow filter. </a:t>
            </a:r>
          </a:p>
          <a:p>
            <a:r>
              <a:rPr lang="en-GB" dirty="0"/>
              <a:t>They will also subsequently be updated from Alert.  </a:t>
            </a:r>
          </a:p>
          <a:p>
            <a:endParaRPr lang="en-GB" dirty="0"/>
          </a:p>
          <a:p>
            <a:endParaRPr lang="en-GB" dirty="0"/>
          </a:p>
        </p:txBody>
      </p:sp>
    </p:spTree>
    <p:extLst>
      <p:ext uri="{BB962C8B-B14F-4D97-AF65-F5344CB8AC3E}">
        <p14:creationId xmlns:p14="http://schemas.microsoft.com/office/powerpoint/2010/main" val="7655746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SSI Verification Static Data</a:t>
            </a:r>
          </a:p>
        </p:txBody>
      </p:sp>
      <p:sp>
        <p:nvSpPr>
          <p:cNvPr id="3" name="Content Placeholder 2"/>
          <p:cNvSpPr>
            <a:spLocks noGrp="1"/>
          </p:cNvSpPr>
          <p:nvPr>
            <p:ph sz="half" idx="1"/>
          </p:nvPr>
        </p:nvSpPr>
        <p:spPr>
          <a:xfrm>
            <a:off x="1096962" y="4736024"/>
            <a:ext cx="7886700" cy="1791776"/>
          </a:xfrm>
        </p:spPr>
        <p:txBody>
          <a:bodyPr/>
          <a:lstStyle/>
          <a:p>
            <a:r>
              <a:rPr lang="en-GB" dirty="0"/>
              <a:t>Prevent SSI from auto approving when they match the criteria</a:t>
            </a:r>
          </a:p>
        </p:txBody>
      </p:sp>
      <p:pic>
        <p:nvPicPr>
          <p:cNvPr id="6" name="Picture 5"/>
          <p:cNvPicPr>
            <a:picLocks noChangeAspect="1"/>
          </p:cNvPicPr>
          <p:nvPr/>
        </p:nvPicPr>
        <p:blipFill rotWithShape="1">
          <a:blip r:embed="rId3"/>
          <a:srcRect l="19937" t="5511" b="62629"/>
          <a:stretch/>
        </p:blipFill>
        <p:spPr>
          <a:xfrm>
            <a:off x="1096966" y="2168584"/>
            <a:ext cx="8077111" cy="2164321"/>
          </a:xfrm>
          <a:prstGeom prst="rect">
            <a:avLst/>
          </a:prstGeom>
        </p:spPr>
      </p:pic>
    </p:spTree>
    <p:extLst>
      <p:ext uri="{BB962C8B-B14F-4D97-AF65-F5344CB8AC3E}">
        <p14:creationId xmlns:p14="http://schemas.microsoft.com/office/powerpoint/2010/main" val="13249358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044" y="1269895"/>
            <a:ext cx="7886700" cy="955135"/>
          </a:xfrm>
        </p:spPr>
        <p:txBody>
          <a:bodyPr>
            <a:normAutofit/>
          </a:bodyPr>
          <a:lstStyle/>
          <a:p>
            <a:r>
              <a:rPr lang="en-GB" dirty="0"/>
              <a:t>User Permissions</a:t>
            </a:r>
          </a:p>
        </p:txBody>
      </p:sp>
      <p:sp>
        <p:nvSpPr>
          <p:cNvPr id="3" name="Content Placeholder 2"/>
          <p:cNvSpPr>
            <a:spLocks noGrp="1"/>
          </p:cNvSpPr>
          <p:nvPr>
            <p:ph idx="1"/>
          </p:nvPr>
        </p:nvSpPr>
        <p:spPr>
          <a:xfrm>
            <a:off x="693044" y="2225029"/>
            <a:ext cx="8694539" cy="4888151"/>
          </a:xfrm>
        </p:spPr>
        <p:txBody>
          <a:bodyPr>
            <a:normAutofit fontScale="92500" lnSpcReduction="10000"/>
          </a:bodyPr>
          <a:lstStyle/>
          <a:p>
            <a:pPr>
              <a:lnSpc>
                <a:spcPct val="160000"/>
              </a:lnSpc>
            </a:pPr>
            <a:r>
              <a:rPr lang="en-GB" sz="2000" dirty="0"/>
              <a:t>SCBs version of iMeta SSI has the following sets of User Groups:</a:t>
            </a:r>
          </a:p>
          <a:p>
            <a:pPr lvl="1">
              <a:lnSpc>
                <a:spcPct val="120000"/>
              </a:lnSpc>
            </a:pPr>
            <a:r>
              <a:rPr lang="en-GB" sz="1700" dirty="0"/>
              <a:t>Read Only</a:t>
            </a:r>
          </a:p>
          <a:p>
            <a:pPr lvl="1">
              <a:lnSpc>
                <a:spcPct val="120000"/>
              </a:lnSpc>
            </a:pPr>
            <a:r>
              <a:rPr lang="en-GB" sz="1700" dirty="0"/>
              <a:t>Editor Reviewers</a:t>
            </a:r>
          </a:p>
          <a:p>
            <a:pPr lvl="1">
              <a:lnSpc>
                <a:spcPct val="120000"/>
              </a:lnSpc>
            </a:pPr>
            <a:r>
              <a:rPr lang="en-GB" sz="1700" dirty="0"/>
              <a:t>Trading Account Reviewers</a:t>
            </a:r>
          </a:p>
          <a:p>
            <a:pPr lvl="1">
              <a:lnSpc>
                <a:spcPct val="120000"/>
              </a:lnSpc>
            </a:pPr>
            <a:r>
              <a:rPr lang="en-GB" sz="1700" dirty="0"/>
              <a:t>Administrators</a:t>
            </a:r>
          </a:p>
          <a:p>
            <a:pPr lvl="1">
              <a:lnSpc>
                <a:spcPct val="120000"/>
              </a:lnSpc>
            </a:pPr>
            <a:r>
              <a:rPr lang="en-GB" sz="1700" dirty="0"/>
              <a:t>FM PDCs</a:t>
            </a:r>
          </a:p>
          <a:p>
            <a:pPr>
              <a:lnSpc>
                <a:spcPct val="160000"/>
              </a:lnSpc>
            </a:pPr>
            <a:r>
              <a:rPr lang="en-GB" sz="2000" dirty="0"/>
              <a:t>Each User Group is associated with an SCB Active Directory Group</a:t>
            </a:r>
          </a:p>
          <a:p>
            <a:pPr>
              <a:lnSpc>
                <a:spcPct val="160000"/>
              </a:lnSpc>
            </a:pPr>
            <a:r>
              <a:rPr lang="en-GB" sz="2000" dirty="0"/>
              <a:t>The permissions that are assigned to each group are part of the Assassin configuration</a:t>
            </a:r>
          </a:p>
          <a:p>
            <a:pPr>
              <a:lnSpc>
                <a:spcPct val="160000"/>
              </a:lnSpc>
            </a:pPr>
            <a:r>
              <a:rPr lang="en-GB" sz="2000" dirty="0"/>
              <a:t>There is no screen to manage permissions – any changes need to be made via data load</a:t>
            </a:r>
          </a:p>
          <a:p>
            <a:pPr>
              <a:lnSpc>
                <a:spcPct val="160000"/>
              </a:lnSpc>
            </a:pPr>
            <a:r>
              <a:rPr lang="en-GB" sz="2000" dirty="0"/>
              <a:t>Be cautious with permission changes – the permissions drive much iMeta SSI behaviour</a:t>
            </a:r>
          </a:p>
        </p:txBody>
      </p:sp>
    </p:spTree>
    <p:extLst>
      <p:ext uri="{BB962C8B-B14F-4D97-AF65-F5344CB8AC3E}">
        <p14:creationId xmlns:p14="http://schemas.microsoft.com/office/powerpoint/2010/main" val="12315112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044" y="1269895"/>
            <a:ext cx="7886700" cy="955135"/>
          </a:xfrm>
        </p:spPr>
        <p:txBody>
          <a:bodyPr>
            <a:normAutofit/>
          </a:bodyPr>
          <a:lstStyle/>
          <a:p>
            <a:r>
              <a:rPr lang="en-GB" dirty="0"/>
              <a:t>User Permissions</a:t>
            </a:r>
          </a:p>
        </p:txBody>
      </p:sp>
      <p:sp>
        <p:nvSpPr>
          <p:cNvPr id="3" name="Content Placeholder 2"/>
          <p:cNvSpPr>
            <a:spLocks noGrp="1"/>
          </p:cNvSpPr>
          <p:nvPr>
            <p:ph idx="1"/>
          </p:nvPr>
        </p:nvSpPr>
        <p:spPr>
          <a:xfrm>
            <a:off x="693044" y="2225029"/>
            <a:ext cx="8694539" cy="4834989"/>
          </a:xfrm>
        </p:spPr>
        <p:txBody>
          <a:bodyPr>
            <a:noAutofit/>
          </a:bodyPr>
          <a:lstStyle/>
          <a:p>
            <a:r>
              <a:rPr lang="en-GB" sz="2000" b="1" dirty="0"/>
              <a:t>Read Only</a:t>
            </a:r>
          </a:p>
          <a:p>
            <a:pPr lvl="1"/>
            <a:r>
              <a:rPr lang="en-GB" sz="1800" dirty="0"/>
              <a:t>Users part of the Read Only group can perform the following:</a:t>
            </a:r>
          </a:p>
          <a:p>
            <a:pPr lvl="2"/>
            <a:r>
              <a:rPr lang="en-GB" sz="1600" dirty="0"/>
              <a:t>Search and View all Data</a:t>
            </a:r>
          </a:p>
          <a:p>
            <a:pPr lvl="2"/>
            <a:r>
              <a:rPr lang="en-GB" sz="1600" dirty="0"/>
              <a:t>Perform audit searches</a:t>
            </a:r>
          </a:p>
          <a:p>
            <a:pPr lvl="2"/>
            <a:r>
              <a:rPr lang="en-GB" sz="1600" dirty="0"/>
              <a:t>View all System Administration configuration</a:t>
            </a:r>
          </a:p>
          <a:p>
            <a:pPr lvl="2"/>
            <a:endParaRPr lang="en-GB" sz="1200" dirty="0"/>
          </a:p>
          <a:p>
            <a:r>
              <a:rPr lang="en-GB" sz="2000" b="1" dirty="0"/>
              <a:t>Editor Reviewer</a:t>
            </a:r>
          </a:p>
          <a:p>
            <a:pPr lvl="1"/>
            <a:r>
              <a:rPr lang="en-GB" sz="1800" dirty="0"/>
              <a:t>Users part of the Editor Reviewer group can perform the following:</a:t>
            </a:r>
          </a:p>
          <a:p>
            <a:pPr lvl="2"/>
            <a:r>
              <a:rPr lang="en-GB" sz="1600" dirty="0"/>
              <a:t>Can edit and review all SSI’s</a:t>
            </a:r>
          </a:p>
          <a:p>
            <a:pPr lvl="2"/>
            <a:r>
              <a:rPr lang="en-GB" sz="1600" dirty="0"/>
              <a:t>Can edit any SSI that is pending review or invalid </a:t>
            </a:r>
          </a:p>
          <a:p>
            <a:pPr lvl="2"/>
            <a:r>
              <a:rPr lang="en-GB" sz="1600" dirty="0"/>
              <a:t>Cannot review own changes </a:t>
            </a:r>
          </a:p>
          <a:p>
            <a:pPr lvl="2"/>
            <a:r>
              <a:rPr lang="en-GB" sz="1600" dirty="0"/>
              <a:t>Import SSI Data </a:t>
            </a:r>
          </a:p>
          <a:p>
            <a:pPr lvl="2"/>
            <a:r>
              <a:rPr lang="en-GB" sz="1600" dirty="0"/>
              <a:t>Export SSI Data</a:t>
            </a:r>
          </a:p>
          <a:p>
            <a:pPr lvl="2"/>
            <a:r>
              <a:rPr lang="en-GB" sz="1600" dirty="0"/>
              <a:t>View all System Administration configuration </a:t>
            </a:r>
          </a:p>
          <a:p>
            <a:pPr lvl="2"/>
            <a:r>
              <a:rPr lang="en-GB" sz="1600" dirty="0"/>
              <a:t>View a Queue of Invalid items</a:t>
            </a:r>
          </a:p>
          <a:p>
            <a:pPr lvl="2"/>
            <a:r>
              <a:rPr lang="en-GB" sz="1600" dirty="0"/>
              <a:t>View a Queue of items for Review</a:t>
            </a:r>
          </a:p>
          <a:p>
            <a:pPr lvl="2"/>
            <a:r>
              <a:rPr lang="en-GB" sz="1600" dirty="0"/>
              <a:t>Manually entered or Imported SSI’s will require an approval from another user. A user cannot approve their own changes </a:t>
            </a:r>
          </a:p>
          <a:p>
            <a:pPr lvl="2"/>
            <a:r>
              <a:rPr lang="en-GB" sz="1600" dirty="0"/>
              <a:t>Downloaded ALERT SSI’s will be automatically approved unless manually altered.</a:t>
            </a:r>
          </a:p>
          <a:p>
            <a:pPr lvl="2"/>
            <a:endParaRPr lang="en-GB" sz="1200" dirty="0"/>
          </a:p>
          <a:p>
            <a:pPr lvl="1"/>
            <a:endParaRPr lang="en-GB" sz="1200" dirty="0"/>
          </a:p>
        </p:txBody>
      </p:sp>
    </p:spTree>
    <p:extLst>
      <p:ext uri="{BB962C8B-B14F-4D97-AF65-F5344CB8AC3E}">
        <p14:creationId xmlns:p14="http://schemas.microsoft.com/office/powerpoint/2010/main" val="14906570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044" y="1269895"/>
            <a:ext cx="7886700" cy="955135"/>
          </a:xfrm>
        </p:spPr>
        <p:txBody>
          <a:bodyPr>
            <a:normAutofit/>
          </a:bodyPr>
          <a:lstStyle/>
          <a:p>
            <a:r>
              <a:rPr lang="en-GB" dirty="0"/>
              <a:t>User Permissions</a:t>
            </a:r>
          </a:p>
        </p:txBody>
      </p:sp>
      <p:sp>
        <p:nvSpPr>
          <p:cNvPr id="3" name="Content Placeholder 2"/>
          <p:cNvSpPr>
            <a:spLocks noGrp="1"/>
          </p:cNvSpPr>
          <p:nvPr>
            <p:ph idx="1"/>
          </p:nvPr>
        </p:nvSpPr>
        <p:spPr>
          <a:xfrm>
            <a:off x="693044" y="2225029"/>
            <a:ext cx="8694539" cy="4834989"/>
          </a:xfrm>
        </p:spPr>
        <p:txBody>
          <a:bodyPr>
            <a:noAutofit/>
          </a:bodyPr>
          <a:lstStyle/>
          <a:p>
            <a:r>
              <a:rPr lang="en-GB" sz="2000" b="1" dirty="0"/>
              <a:t>Trading Account Reviewers </a:t>
            </a:r>
          </a:p>
          <a:p>
            <a:pPr lvl="1"/>
            <a:r>
              <a:rPr lang="en-GB" sz="1800" dirty="0"/>
              <a:t>Users part of the Trading Account Reviewers group can perform the following:</a:t>
            </a:r>
          </a:p>
          <a:p>
            <a:pPr lvl="2"/>
            <a:r>
              <a:rPr lang="en-GB" sz="1600" dirty="0"/>
              <a:t>Search and view all data</a:t>
            </a:r>
          </a:p>
          <a:p>
            <a:pPr lvl="2"/>
            <a:r>
              <a:rPr lang="en-GB" sz="1600" dirty="0"/>
              <a:t>Review Trading Accounts, to open the review form</a:t>
            </a:r>
          </a:p>
          <a:p>
            <a:pPr lvl="2"/>
            <a:r>
              <a:rPr lang="en-GB" sz="1600" dirty="0"/>
              <a:t>Approve Trading Account, the review form will have cancel, and approve options only to Perform audit searches</a:t>
            </a:r>
          </a:p>
          <a:p>
            <a:pPr lvl="2"/>
            <a:r>
              <a:rPr lang="en-GB" sz="1600" dirty="0"/>
              <a:t>View all System Administration configuration Standard Chartered (SCB) </a:t>
            </a:r>
          </a:p>
          <a:p>
            <a:pPr lvl="2"/>
            <a:r>
              <a:rPr lang="en-GB" sz="1600" dirty="0"/>
              <a:t>View a Queue of Invalid Account items</a:t>
            </a:r>
          </a:p>
          <a:p>
            <a:pPr lvl="2"/>
            <a:endParaRPr lang="en-GB" sz="1200" dirty="0"/>
          </a:p>
          <a:p>
            <a:r>
              <a:rPr lang="en-GB" sz="2000" b="1" dirty="0"/>
              <a:t>Administrators</a:t>
            </a:r>
            <a:r>
              <a:rPr lang="en-GB" sz="2000" dirty="0"/>
              <a:t> </a:t>
            </a:r>
          </a:p>
          <a:p>
            <a:pPr lvl="1"/>
            <a:r>
              <a:rPr lang="en-GB" sz="1800" dirty="0"/>
              <a:t>Users part of the Administrators group can perform the following:</a:t>
            </a:r>
          </a:p>
          <a:p>
            <a:pPr lvl="2"/>
            <a:r>
              <a:rPr lang="en-GB" sz="1600" dirty="0"/>
              <a:t>The same permissions as for the Editor Reviewer</a:t>
            </a:r>
          </a:p>
          <a:p>
            <a:pPr lvl="2"/>
            <a:r>
              <a:rPr lang="en-GB" sz="1600" dirty="0"/>
              <a:t>Create, Edit and Review Counterparties, Trading Accounts, Contacts and Trade Confirms</a:t>
            </a:r>
          </a:p>
          <a:p>
            <a:pPr lvl="2"/>
            <a:r>
              <a:rPr lang="en-GB" sz="1600" dirty="0"/>
              <a:t>Create, Edit, Delete all System Administration configuration for all configuration under the </a:t>
            </a:r>
            <a:r>
              <a:rPr lang="en-GB" sz="1600" dirty="0" err="1"/>
              <a:t>Config</a:t>
            </a:r>
            <a:r>
              <a:rPr lang="en-GB" sz="1600" dirty="0"/>
              <a:t>, Workflow and Validation tabs</a:t>
            </a:r>
          </a:p>
          <a:p>
            <a:pPr lvl="2"/>
            <a:r>
              <a:rPr lang="en-GB" sz="1600" dirty="0"/>
              <a:t>All manually entered or imported data will require an approval from another user. A user cannot approve their own changes</a:t>
            </a:r>
          </a:p>
          <a:p>
            <a:pPr lvl="2"/>
            <a:r>
              <a:rPr lang="en-GB" sz="1600" dirty="0"/>
              <a:t>All downloaded ALERT data will be automatically approved unless manually altered </a:t>
            </a:r>
          </a:p>
          <a:p>
            <a:pPr lvl="2"/>
            <a:endParaRPr lang="en-GB" sz="1200" dirty="0"/>
          </a:p>
          <a:p>
            <a:pPr lvl="1"/>
            <a:endParaRPr lang="en-GB" sz="1200" dirty="0"/>
          </a:p>
        </p:txBody>
      </p:sp>
    </p:spTree>
    <p:extLst>
      <p:ext uri="{BB962C8B-B14F-4D97-AF65-F5344CB8AC3E}">
        <p14:creationId xmlns:p14="http://schemas.microsoft.com/office/powerpoint/2010/main" val="2020948988"/>
      </p:ext>
    </p:extLst>
  </p:cSld>
  <p:clrMapOvr>
    <a:masterClrMapping/>
  </p:clrMapOvr>
</p:sld>
</file>

<file path=ppt/theme/theme1.xml><?xml version="1.0" encoding="utf-8"?>
<a:theme xmlns:a="http://schemas.openxmlformats.org/drawingml/2006/main" name="Office Theme">
  <a:themeElements>
    <a:clrScheme name="iMeta">
      <a:dk1>
        <a:sysClr val="windowText" lastClr="000000"/>
      </a:dk1>
      <a:lt1>
        <a:sysClr val="window" lastClr="FFFFFF"/>
      </a:lt1>
      <a:dk2>
        <a:srgbClr val="606060"/>
      </a:dk2>
      <a:lt2>
        <a:srgbClr val="F1F1F1"/>
      </a:lt2>
      <a:accent1>
        <a:srgbClr val="061E5A"/>
      </a:accent1>
      <a:accent2>
        <a:srgbClr val="275398"/>
      </a:accent2>
      <a:accent3>
        <a:srgbClr val="DDECF9"/>
      </a:accent3>
      <a:accent4>
        <a:srgbClr val="FFC000"/>
      </a:accent4>
      <a:accent5>
        <a:srgbClr val="ED7D31"/>
      </a:accent5>
      <a:accent6>
        <a:srgbClr val="70AD47"/>
      </a:accent6>
      <a:hlink>
        <a:srgbClr val="0563C1"/>
      </a:hlink>
      <a:folHlink>
        <a:srgbClr val="954F72"/>
      </a:folHlink>
    </a:clrScheme>
    <a:fontScheme name="iMeta">
      <a:majorFont>
        <a:latin typeface="Calibr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Meta - Assassin Presentation Template.potx" id="{9F7290CB-E2A2-492E-9B9A-C24D1342B043}" vid="{41C1213F-9960-4C10-A923-8488D2497A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7B75D0EBDBB6544A6E23F83991F73A6" ma:contentTypeVersion="0" ma:contentTypeDescription="Create a new document." ma:contentTypeScope="" ma:versionID="fe8a2b7f1d0847970519ca22263a0ee6">
  <xsd:schema xmlns:xsd="http://www.w3.org/2001/XMLSchema" xmlns:xs="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B53989B-3FF0-4424-9332-E5D872A27E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503BB8A-BD6E-4E66-B0C4-CD700BF69A2B}">
  <ds:schemaRefs>
    <ds:schemaRef ds:uri="http://schemas.microsoft.com/sharepoint/v3/contenttype/forms"/>
  </ds:schemaRefs>
</ds:datastoreItem>
</file>

<file path=customXml/itemProps3.xml><?xml version="1.0" encoding="utf-8"?>
<ds:datastoreItem xmlns:ds="http://schemas.openxmlformats.org/officeDocument/2006/customXml" ds:itemID="{05597ED5-6D66-40B2-8FC7-F8B54E57315B}">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iMeta - Assassin Presentation Template</Template>
  <TotalTime>69433</TotalTime>
  <Words>26609</Words>
  <Application>Microsoft Office PowerPoint</Application>
  <PresentationFormat>Custom</PresentationFormat>
  <Paragraphs>4188</Paragraphs>
  <Slides>396</Slides>
  <Notes>360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396</vt:i4>
      </vt:variant>
    </vt:vector>
  </HeadingPairs>
  <TitlesOfParts>
    <vt:vector size="407" baseType="lpstr">
      <vt:lpstr>Arial</vt:lpstr>
      <vt:lpstr>Calibri</vt:lpstr>
      <vt:lpstr>Consolas</vt:lpstr>
      <vt:lpstr>Courier New</vt:lpstr>
      <vt:lpstr>Segoe UI</vt:lpstr>
      <vt:lpstr>Symbol</vt:lpstr>
      <vt:lpstr>Times New Roman</vt:lpstr>
      <vt:lpstr>Wingdings</vt:lpstr>
      <vt:lpstr>Office Theme</vt:lpstr>
      <vt:lpstr>Visio</vt:lpstr>
      <vt:lpstr>Bitmap Image</vt:lpstr>
      <vt:lpstr>iMeta SSI for SCB</vt:lpstr>
      <vt:lpstr>Introduction to Trainer</vt:lpstr>
      <vt:lpstr>Introduction to iMeta</vt:lpstr>
      <vt:lpstr>Introduction to Attendees</vt:lpstr>
      <vt:lpstr>Aim and objectives</vt:lpstr>
      <vt:lpstr>Course format</vt:lpstr>
      <vt:lpstr>Agenda – Day 1</vt:lpstr>
      <vt:lpstr>Agenda – Day 2</vt:lpstr>
      <vt:lpstr>Agenda – Day 3</vt:lpstr>
      <vt:lpstr>Introduction to iMeta SSI</vt:lpstr>
      <vt:lpstr>What is iMeta SSI?</vt:lpstr>
      <vt:lpstr>iMeta SSI Capabilities</vt:lpstr>
      <vt:lpstr>PowerPoint Presentation</vt:lpstr>
      <vt:lpstr>iMeta SSI</vt:lpstr>
      <vt:lpstr>iMeta CLM Platform</vt:lpstr>
      <vt:lpstr>Tour of iMeta SSI</vt:lpstr>
      <vt:lpstr>Data Hierarchy</vt:lpstr>
      <vt:lpstr>Desktop Client</vt:lpstr>
      <vt:lpstr>Desktop Client</vt:lpstr>
      <vt:lpstr>Counterparties</vt:lpstr>
      <vt:lpstr>Counterparty View Screen</vt:lpstr>
      <vt:lpstr>Trading Accounts</vt:lpstr>
      <vt:lpstr>Trading Account View Screen</vt:lpstr>
      <vt:lpstr>SSIs</vt:lpstr>
      <vt:lpstr>Cash SSI steps in the real world</vt:lpstr>
      <vt:lpstr>Non Cash SSI steps in the real world</vt:lpstr>
      <vt:lpstr>SSI View Screen</vt:lpstr>
      <vt:lpstr> SSI Business Key</vt:lpstr>
      <vt:lpstr>ALERT SSIs</vt:lpstr>
      <vt:lpstr>Manual SSIs</vt:lpstr>
      <vt:lpstr>Copy/Import SSIs</vt:lpstr>
      <vt:lpstr>Object Change State</vt:lpstr>
      <vt:lpstr>State Transition Rules and Actions</vt:lpstr>
      <vt:lpstr>Status Panel</vt:lpstr>
      <vt:lpstr>Review Panel</vt:lpstr>
      <vt:lpstr>Notes</vt:lpstr>
      <vt:lpstr>View Mode</vt:lpstr>
      <vt:lpstr>Edit Mode</vt:lpstr>
      <vt:lpstr>Review Mode</vt:lpstr>
      <vt:lpstr>Field Source</vt:lpstr>
      <vt:lpstr>Validation Rules</vt:lpstr>
      <vt:lpstr>Searching</vt:lpstr>
      <vt:lpstr>Audit</vt:lpstr>
      <vt:lpstr>Notes about GUIDs &amp; OIDs</vt:lpstr>
      <vt:lpstr>Task/Notification Queues</vt:lpstr>
      <vt:lpstr>Task/Notification Queues</vt:lpstr>
      <vt:lpstr>Difference between Task and Notification Queues</vt:lpstr>
      <vt:lpstr>Tour of iMeta SSI</vt:lpstr>
      <vt:lpstr>What is ALERT?</vt:lpstr>
      <vt:lpstr>Alert On the Web </vt:lpstr>
      <vt:lpstr>PowerPoint Presentation</vt:lpstr>
      <vt:lpstr>Integration with ALERT</vt:lpstr>
      <vt:lpstr>Manually download ALERT Trading Account</vt:lpstr>
      <vt:lpstr>Manually download ALERT Trading Account</vt:lpstr>
      <vt:lpstr>ALERT Trading Accounts from SCI</vt:lpstr>
      <vt:lpstr>Download SSIs from ALERT</vt:lpstr>
      <vt:lpstr>Market Filter sets</vt:lpstr>
      <vt:lpstr>Market Filter sets</vt:lpstr>
      <vt:lpstr>ALERT Updates</vt:lpstr>
      <vt:lpstr>View ALERT Data</vt:lpstr>
      <vt:lpstr>Billable Calls &amp; the Data Cache</vt:lpstr>
      <vt:lpstr>Tour of iMeta SSI</vt:lpstr>
      <vt:lpstr>Exporting Data</vt:lpstr>
      <vt:lpstr>Export Wizard Step 1</vt:lpstr>
      <vt:lpstr>Export Wizard Step 2</vt:lpstr>
      <vt:lpstr>Export Wizard Step 3</vt:lpstr>
      <vt:lpstr>Export Wizard Step 4</vt:lpstr>
      <vt:lpstr>Export Wizard Searching</vt:lpstr>
      <vt:lpstr>Export Wizard Step 4</vt:lpstr>
      <vt:lpstr>Export Wizard Step 5</vt:lpstr>
      <vt:lpstr>Export Wizard Step 6</vt:lpstr>
      <vt:lpstr>Export Wizard Step 7</vt:lpstr>
      <vt:lpstr>Export Wizard Step 8</vt:lpstr>
      <vt:lpstr>Importing Data</vt:lpstr>
      <vt:lpstr>Import Wizard Step 1</vt:lpstr>
      <vt:lpstr>Import Wizard Step 2</vt:lpstr>
      <vt:lpstr>Import Wizard Step 3</vt:lpstr>
      <vt:lpstr>Import Wizard Step 4</vt:lpstr>
      <vt:lpstr>Import Wizard Step 4 (Mapping)</vt:lpstr>
      <vt:lpstr>Import Wizard Default Actions</vt:lpstr>
      <vt:lpstr>Import Wizard Step 5</vt:lpstr>
      <vt:lpstr>Import Wizard Step 6</vt:lpstr>
      <vt:lpstr>Import Wizard Mapping Tips</vt:lpstr>
      <vt:lpstr>Import/Export for Technical Users</vt:lpstr>
      <vt:lpstr>Tour of iMeta SSI</vt:lpstr>
      <vt:lpstr>System Administration Overview</vt:lpstr>
      <vt:lpstr>System Administration</vt:lpstr>
      <vt:lpstr>Settlement Method Static Data</vt:lpstr>
      <vt:lpstr>System Code Type Static Data</vt:lpstr>
      <vt:lpstr>System Code Validation</vt:lpstr>
      <vt:lpstr>System Code Type Static Data Continued…</vt:lpstr>
      <vt:lpstr>Settlement Configuration Static Data</vt:lpstr>
      <vt:lpstr>IBAN configuration Static Data</vt:lpstr>
      <vt:lpstr>Market Filter Set Static Data</vt:lpstr>
      <vt:lpstr>Market Filter Effects</vt:lpstr>
      <vt:lpstr>SSI Verification Static Data</vt:lpstr>
      <vt:lpstr>User Permissions</vt:lpstr>
      <vt:lpstr>User Permissions</vt:lpstr>
      <vt:lpstr>User Permissions</vt:lpstr>
      <vt:lpstr>User Permissions</vt:lpstr>
      <vt:lpstr>Property Permissions</vt:lpstr>
      <vt:lpstr>Lunch</vt:lpstr>
      <vt:lpstr>System Architecture</vt:lpstr>
      <vt:lpstr>SCB iMeta SSI Solution</vt:lpstr>
      <vt:lpstr>iMeta SSI System Architecture</vt:lpstr>
      <vt:lpstr>Key Components</vt:lpstr>
      <vt:lpstr>Proposed change to Service Host</vt:lpstr>
      <vt:lpstr>Data flow illustration – new Cpty/TA from SCI</vt:lpstr>
      <vt:lpstr>Data flow illustration – Alert update to SSI</vt:lpstr>
      <vt:lpstr>Data flow illustration – Manual change to SSI</vt:lpstr>
      <vt:lpstr>Logging Overview</vt:lpstr>
      <vt:lpstr>Database (part 1)</vt:lpstr>
      <vt:lpstr>Database Introduction</vt:lpstr>
      <vt:lpstr>iMeta SSI Data Model</vt:lpstr>
      <vt:lpstr>iMeta SSI Data Model</vt:lpstr>
      <vt:lpstr>Database Table Mapping overview</vt:lpstr>
      <vt:lpstr>Breakdown of SSI Structure</vt:lpstr>
      <vt:lpstr>SSI Structure in pseudo code form</vt:lpstr>
      <vt:lpstr>Deeper Dive into SSI Structure</vt:lpstr>
      <vt:lpstr>Deeper Dive into Archive Records</vt:lpstr>
      <vt:lpstr>Alert Database tables of interest</vt:lpstr>
      <vt:lpstr>Enumerated Static Data Types</vt:lpstr>
      <vt:lpstr>Example database query using Enumerated Data</vt:lpstr>
      <vt:lpstr>Database Table Mapping for Static Data</vt:lpstr>
      <vt:lpstr>Caching &amp; Auto Updating Static Data</vt:lpstr>
      <vt:lpstr>Review &amp; Questions</vt:lpstr>
      <vt:lpstr>Review – Day 1</vt:lpstr>
      <vt:lpstr>Questions</vt:lpstr>
      <vt:lpstr>Agenda – Day 2</vt:lpstr>
      <vt:lpstr>iMeta SSI for SCB</vt:lpstr>
      <vt:lpstr>Agenda – Day 2</vt:lpstr>
      <vt:lpstr>Recap - Day 1</vt:lpstr>
      <vt:lpstr>Questions</vt:lpstr>
      <vt:lpstr>Database (part 2)</vt:lpstr>
      <vt:lpstr>Database Queries</vt:lpstr>
      <vt:lpstr>Data Loader</vt:lpstr>
      <vt:lpstr>Importing Static Using the Static Data Loader</vt:lpstr>
      <vt:lpstr>Using the Static Data Loader</vt:lpstr>
      <vt:lpstr>The static loader batch file</vt:lpstr>
      <vt:lpstr>Header file</vt:lpstr>
      <vt:lpstr>Data file</vt:lpstr>
      <vt:lpstr>Object Analysis Tool</vt:lpstr>
      <vt:lpstr>Validation</vt:lpstr>
      <vt:lpstr>Validation in iMeta SSI </vt:lpstr>
      <vt:lpstr>Validation in iMeta SSI </vt:lpstr>
      <vt:lpstr>System Administration - Validation </vt:lpstr>
      <vt:lpstr>System Administration - Validation </vt:lpstr>
      <vt:lpstr>Validation Rules in Database</vt:lpstr>
      <vt:lpstr>XPath Validation</vt:lpstr>
      <vt:lpstr>Locating display Names</vt:lpstr>
      <vt:lpstr>System Administration XPath Validation </vt:lpstr>
      <vt:lpstr>Creating a New XPath Validation Rule 1</vt:lpstr>
      <vt:lpstr>Creating a New XPath Validation Rule 2</vt:lpstr>
      <vt:lpstr>Creating a New XPath Validation Rule 3</vt:lpstr>
      <vt:lpstr>Creating a New XPath Validation Rule 4</vt:lpstr>
      <vt:lpstr>Creating a New XPath Validation Rule 5</vt:lpstr>
      <vt:lpstr>XPath Tab</vt:lpstr>
      <vt:lpstr>XPath Tab</vt:lpstr>
      <vt:lpstr>Matches XPath Example:</vt:lpstr>
      <vt:lpstr>Testing XPath rules</vt:lpstr>
      <vt:lpstr>XPath Rule Testing Notes</vt:lpstr>
      <vt:lpstr>Worked Examples 1</vt:lpstr>
      <vt:lpstr>Worked Examples 1 Answers - A</vt:lpstr>
      <vt:lpstr>Worked Examples 1 Answers - B</vt:lpstr>
      <vt:lpstr>Worked Examples 1 Answers - C</vt:lpstr>
      <vt:lpstr>XPath rule overriding </vt:lpstr>
      <vt:lpstr>XPath rule overriding</vt:lpstr>
      <vt:lpstr>XPath rule overriding example</vt:lpstr>
      <vt:lpstr>XPath rule groups &amp; overriding example</vt:lpstr>
      <vt:lpstr>Worked Examples 2</vt:lpstr>
      <vt:lpstr>Worked Examples 2 Answers - A</vt:lpstr>
      <vt:lpstr>Worked Examples 2 Answers - B</vt:lpstr>
      <vt:lpstr>Worked Examples 2 Answers - C</vt:lpstr>
      <vt:lpstr>Validation Rules on SSIs</vt:lpstr>
      <vt:lpstr>Rules that evaluate properties SSI records directly</vt:lpstr>
      <vt:lpstr>SSI Validation Rules that act on SSI steps</vt:lpstr>
      <vt:lpstr>Rules checking if fields contain data</vt:lpstr>
      <vt:lpstr>ReadOnly XPath SSI Validation Rules</vt:lpstr>
      <vt:lpstr>Making SSI fields mandatory</vt:lpstr>
      <vt:lpstr>Example SSI XPath rule syntax for checking SSI’s parent trading account</vt:lpstr>
      <vt:lpstr>Example XPath syntax for SWIFT character validation</vt:lpstr>
      <vt:lpstr>Example XPath syntax for 2 fields</vt:lpstr>
      <vt:lpstr>Worked Examples 3</vt:lpstr>
      <vt:lpstr>Worked Examples 3 Answers - A</vt:lpstr>
      <vt:lpstr>Worked Examples 3 Answers - B</vt:lpstr>
      <vt:lpstr>Worked Examples 3 Answers - C</vt:lpstr>
      <vt:lpstr>XPath rule development advice 1</vt:lpstr>
      <vt:lpstr>XPath rule development advice 2</vt:lpstr>
      <vt:lpstr>Post rule deployment advise</vt:lpstr>
      <vt:lpstr>Extracting XPath rules </vt:lpstr>
      <vt:lpstr>Importing XPath rules</vt:lpstr>
      <vt:lpstr>A quick look at the XPath rule loader header file</vt:lpstr>
      <vt:lpstr>Lunch</vt:lpstr>
      <vt:lpstr>Workflow</vt:lpstr>
      <vt:lpstr>Introduction to Workflow rules</vt:lpstr>
      <vt:lpstr>Examples of workflow rule use</vt:lpstr>
      <vt:lpstr>More examples of workflow rule use</vt:lpstr>
      <vt:lpstr>Workflow and the State Machine</vt:lpstr>
      <vt:lpstr>State Transitions</vt:lpstr>
      <vt:lpstr>Edit-Review- Approve Example</vt:lpstr>
      <vt:lpstr>Use of states in workflow rules</vt:lpstr>
      <vt:lpstr>State Machine Related Development Hints</vt:lpstr>
      <vt:lpstr>Checking Approved Data in workflow rules</vt:lpstr>
      <vt:lpstr>Transitioning to the Deleted State</vt:lpstr>
      <vt:lpstr>Data Status</vt:lpstr>
      <vt:lpstr>Future Effective SSIs </vt:lpstr>
      <vt:lpstr>Example Future Effective SSIs</vt:lpstr>
      <vt:lpstr>Workflow Rules</vt:lpstr>
      <vt:lpstr>PowerPoint Presentation</vt:lpstr>
      <vt:lpstr>PowerPoint Presentation</vt:lpstr>
      <vt:lpstr>PowerPoint Presentation</vt:lpstr>
      <vt:lpstr>Types of Workflow Rules</vt:lpstr>
      <vt:lpstr>Types of Workflow Rules in depth</vt:lpstr>
      <vt:lpstr>Application Type</vt:lpstr>
      <vt:lpstr>Application Type - Change vs Update </vt:lpstr>
      <vt:lpstr>‘Change’ vs ‘Update’ Examples</vt:lpstr>
      <vt:lpstr>Application Type - State Entry vs Post State Entry</vt:lpstr>
      <vt:lpstr>Application Type - State Entry vs Post State Entry</vt:lpstr>
      <vt:lpstr>Application Type continued…</vt:lpstr>
      <vt:lpstr>The Workflow Rule Set Editor </vt:lpstr>
      <vt:lpstr>Workflow rule set chaining</vt:lpstr>
      <vt:lpstr>Workflow rule re-evaluation</vt:lpstr>
      <vt:lpstr>Testing Client Side Workflow Rules</vt:lpstr>
      <vt:lpstr>Testing Server Side Workflow Rules</vt:lpstr>
      <vt:lpstr>Server Side Workflow Rule Test Results</vt:lpstr>
      <vt:lpstr>More on testing server side workflow rules</vt:lpstr>
      <vt:lpstr>Testing rules using real execution</vt:lpstr>
      <vt:lpstr>Quick Reference for Accessing Data Types in Workflow Rules </vt:lpstr>
      <vt:lpstr>Null checking inside workflow rules</vt:lpstr>
      <vt:lpstr>Hints on Writing Code in Workflow rule editor</vt:lpstr>
      <vt:lpstr>Worked Example 1</vt:lpstr>
      <vt:lpstr>Worked Example 1 Answer</vt:lpstr>
      <vt:lpstr>Rule Set Priority &amp; Halting</vt:lpstr>
      <vt:lpstr>Workflow Rule API Methods for static data</vt:lpstr>
      <vt:lpstr>Workflow Rule API Methods for safely looking up properties on static data</vt:lpstr>
      <vt:lpstr>Exploring the workflow rule API</vt:lpstr>
      <vt:lpstr>Exploring the workflow rule API</vt:lpstr>
      <vt:lpstr>Exploring the workflow rule API</vt:lpstr>
      <vt:lpstr>Current and Previous versions</vt:lpstr>
      <vt:lpstr>Worked Examples 2</vt:lpstr>
      <vt:lpstr>Worked Examples 2 Answers - A</vt:lpstr>
      <vt:lpstr>Worked Examples 2 Answers - B</vt:lpstr>
      <vt:lpstr>Worked Examples 2 Answers – B (continued)</vt:lpstr>
      <vt:lpstr>Auto Repair Scenarios</vt:lpstr>
      <vt:lpstr>Special characters</vt:lpstr>
      <vt:lpstr>Auto filling mandatory fields </vt:lpstr>
      <vt:lpstr>Padding BICs</vt:lpstr>
      <vt:lpstr>Helpers for padding</vt:lpstr>
      <vt:lpstr>Trimming fields to a specific length</vt:lpstr>
      <vt:lpstr>Utilities for System Codes</vt:lpstr>
      <vt:lpstr>Utilities for System Codes</vt:lpstr>
      <vt:lpstr>Worked Examples 3</vt:lpstr>
      <vt:lpstr>Worked Examples 3 Answers - A</vt:lpstr>
      <vt:lpstr>Worked Examples 3 Answers - B</vt:lpstr>
      <vt:lpstr>Using workflow rules for setting Market Filters </vt:lpstr>
      <vt:lpstr>Using workflow rules to prevent behaviour</vt:lpstr>
      <vt:lpstr>Iterating through System Codes</vt:lpstr>
      <vt:lpstr>Iterating through SSI steps</vt:lpstr>
      <vt:lpstr>Worked Example 4</vt:lpstr>
      <vt:lpstr>Worked Example 4 Answer – A</vt:lpstr>
      <vt:lpstr>Using elevated permissions</vt:lpstr>
      <vt:lpstr>Cloning</vt:lpstr>
      <vt:lpstr>Cloning in Workflow rules</vt:lpstr>
      <vt:lpstr>Workflow rules in practice</vt:lpstr>
      <vt:lpstr>Workflow rules in practice</vt:lpstr>
      <vt:lpstr>Workflow rules in practice</vt:lpstr>
      <vt:lpstr>Workflow rules in practice </vt:lpstr>
      <vt:lpstr>Workflow rules in practice </vt:lpstr>
      <vt:lpstr>Workflow rules in practice </vt:lpstr>
      <vt:lpstr>Workflow rules in practice </vt:lpstr>
      <vt:lpstr>Post rule deployment Automated data clean-up / retrospective script advice</vt:lpstr>
      <vt:lpstr>Review &amp; Questions</vt:lpstr>
      <vt:lpstr>Review – Day 2</vt:lpstr>
      <vt:lpstr>Questions</vt:lpstr>
      <vt:lpstr>Agenda – Day 3</vt:lpstr>
      <vt:lpstr>iMeta SSI for SCB</vt:lpstr>
      <vt:lpstr>Agenda – Day 3</vt:lpstr>
      <vt:lpstr>Recap – Day 2</vt:lpstr>
      <vt:lpstr>Questions</vt:lpstr>
      <vt:lpstr>Logging</vt:lpstr>
      <vt:lpstr>Logging Overview</vt:lpstr>
      <vt:lpstr>Web Service Log File</vt:lpstr>
      <vt:lpstr>Service Host Log File</vt:lpstr>
      <vt:lpstr>Alert Poller Log File</vt:lpstr>
      <vt:lpstr>Alert Download Log File</vt:lpstr>
      <vt:lpstr>Dataloader Log File</vt:lpstr>
      <vt:lpstr>Client Log File</vt:lpstr>
      <vt:lpstr>log4net</vt:lpstr>
      <vt:lpstr>log4net Configuration</vt:lpstr>
      <vt:lpstr>Reading log files</vt:lpstr>
      <vt:lpstr>Example log excerpt</vt:lpstr>
      <vt:lpstr>Monitoring</vt:lpstr>
      <vt:lpstr>Event Logs</vt:lpstr>
      <vt:lpstr>Performance Counters</vt:lpstr>
      <vt:lpstr>Performance Counters Demo</vt:lpstr>
      <vt:lpstr>Performance Counters Configuration</vt:lpstr>
      <vt:lpstr>State Machine Queue</vt:lpstr>
      <vt:lpstr>State Machine Queue</vt:lpstr>
      <vt:lpstr>Object Change Queue</vt:lpstr>
      <vt:lpstr>Object Change Queue</vt:lpstr>
      <vt:lpstr>Alert Message Queue</vt:lpstr>
      <vt:lpstr>Documentation</vt:lpstr>
      <vt:lpstr>What documentation is available</vt:lpstr>
      <vt:lpstr>Environment</vt:lpstr>
      <vt:lpstr>Deployment guide</vt:lpstr>
      <vt:lpstr>Lunch</vt:lpstr>
      <vt:lpstr>Past/Common Issues</vt:lpstr>
      <vt:lpstr>Alert errors – communication failure</vt:lpstr>
      <vt:lpstr>Alert errors – database error</vt:lpstr>
      <vt:lpstr>Alert errors – message garbled</vt:lpstr>
      <vt:lpstr>Password has expired – the problem</vt:lpstr>
      <vt:lpstr>Password has expired – the explanation</vt:lpstr>
      <vt:lpstr>Password has expired – the solution</vt:lpstr>
      <vt:lpstr>Client login issue – the problem</vt:lpstr>
      <vt:lpstr>Client login issue – the investigation</vt:lpstr>
      <vt:lpstr>PowerPoint Presentation</vt:lpstr>
      <vt:lpstr>Client login issue – the investigation</vt:lpstr>
      <vt:lpstr>Client login issue – the investigation</vt:lpstr>
      <vt:lpstr>Client login issue – the solution</vt:lpstr>
      <vt:lpstr>Client login issue – the conclusion</vt:lpstr>
      <vt:lpstr>Workflow error</vt:lpstr>
      <vt:lpstr>You are running an old version of…</vt:lpstr>
      <vt:lpstr>PowerPoint Presentation</vt:lpstr>
      <vt:lpstr>PowerPoint Presentation</vt:lpstr>
      <vt:lpstr>PowerPoint Presentation</vt:lpstr>
      <vt:lpstr>PowerPoint Presentation</vt:lpstr>
      <vt:lpstr>ReferenceDataNotFoundException</vt:lpstr>
      <vt:lpstr>ReferenceDataNotFoundException</vt:lpstr>
      <vt:lpstr>Isolated storage for Prod and Test</vt:lpstr>
      <vt:lpstr>PowerPoint Presentation</vt:lpstr>
      <vt:lpstr>PowerPoint Presentation</vt:lpstr>
      <vt:lpstr>Invalid upstream message</vt:lpstr>
      <vt:lpstr>User is not authorised to perform…</vt:lpstr>
      <vt:lpstr>User is not authorised to perform…</vt:lpstr>
      <vt:lpstr>User is not authorised to perform…</vt:lpstr>
      <vt:lpstr>DNS Error</vt:lpstr>
      <vt:lpstr>Missing permission</vt:lpstr>
      <vt:lpstr>Reporting on users and permissions</vt:lpstr>
      <vt:lpstr>Reporting on users and permissions</vt:lpstr>
      <vt:lpstr>Effect of enabling a rule</vt:lpstr>
      <vt:lpstr>Problem encountered with a bulk import</vt:lpstr>
      <vt:lpstr>Problem encountered with a bulk import</vt:lpstr>
      <vt:lpstr>Problem encountered with a bulk import</vt:lpstr>
      <vt:lpstr>Problem encountered with a bulk import</vt:lpstr>
      <vt:lpstr>Dealing with bulk import problem rows</vt:lpstr>
      <vt:lpstr>SCB Custom Functionality</vt:lpstr>
      <vt:lpstr>SCB Customisations</vt:lpstr>
      <vt:lpstr>Editing Counterparties and Trading Accounts</vt:lpstr>
      <vt:lpstr>Trading Account Fields</vt:lpstr>
      <vt:lpstr>ALERT Access code changes</vt:lpstr>
      <vt:lpstr>Monitoring ALERT Closures of TA</vt:lpstr>
      <vt:lpstr>System Codes</vt:lpstr>
      <vt:lpstr>Effective Date</vt:lpstr>
      <vt:lpstr>Trade Effective Date</vt:lpstr>
      <vt:lpstr>Changes to Murex System Codes</vt:lpstr>
      <vt:lpstr>DFS Changes</vt:lpstr>
      <vt:lpstr>DFS Changes – Name Changes</vt:lpstr>
      <vt:lpstr>DFS Changes – Address Changes</vt:lpstr>
      <vt:lpstr>Trading Account Fields</vt:lpstr>
      <vt:lpstr>ALERT Trusted Source flag</vt:lpstr>
      <vt:lpstr>Branch Information on Trading Account</vt:lpstr>
      <vt:lpstr>SSI Fields</vt:lpstr>
      <vt:lpstr>Defaulting</vt:lpstr>
      <vt:lpstr>Defaulting Example – Settlement Means</vt:lpstr>
      <vt:lpstr>Auto repair Custodian Account Name</vt:lpstr>
      <vt:lpstr>Auto repair Custodian Account Name</vt:lpstr>
      <vt:lpstr>Rules to determine OPICS or Murex SSI</vt:lpstr>
      <vt:lpstr>Fields that cannot be amended post Approval</vt:lpstr>
      <vt:lpstr>Senders Correspondent SSI Downstream Duplication</vt:lpstr>
      <vt:lpstr>Senders Correspondent SSI Downstream Duplication</vt:lpstr>
      <vt:lpstr>Senders Correspondent SSI Downstream Duplication</vt:lpstr>
      <vt:lpstr>Senders Correspondent SSI Downstream Duplication</vt:lpstr>
      <vt:lpstr>Senders Correspondent SSI Downstream Duplication</vt:lpstr>
      <vt:lpstr>Senders Correspondent SSI Downstream Duplication</vt:lpstr>
      <vt:lpstr>Senders Correspondent SSI Downstream Message Details</vt:lpstr>
      <vt:lpstr>Fixed Income OPICs SSI Downstream Duplication</vt:lpstr>
      <vt:lpstr>Fixed Income OPICs SSI Downstream Duplication</vt:lpstr>
      <vt:lpstr>Fixed Income OPICs SSI Downstream Duplication</vt:lpstr>
      <vt:lpstr>Fixed Income OPICs SSI Downstream Duplication</vt:lpstr>
      <vt:lpstr>Fixed Income Downstream Message Details</vt:lpstr>
      <vt:lpstr>Auto default of SC BIC and SC A/C No</vt:lpstr>
      <vt:lpstr>What’s new in iMeta SSI v3.6</vt:lpstr>
      <vt:lpstr>User Interface</vt:lpstr>
      <vt:lpstr>Searching</vt:lpstr>
      <vt:lpstr>User action Queues</vt:lpstr>
      <vt:lpstr>Import / Export 1</vt:lpstr>
      <vt:lpstr>Import / Export 2</vt:lpstr>
      <vt:lpstr>Validation</vt:lpstr>
      <vt:lpstr>Workflow</vt:lpstr>
      <vt:lpstr>Technical</vt:lpstr>
      <vt:lpstr>Performance 1</vt:lpstr>
      <vt:lpstr>Performance 2</vt:lpstr>
      <vt:lpstr>Final Questions and Review</vt:lpstr>
      <vt:lpstr>Review</vt:lpstr>
      <vt:lpstr>Questions</vt:lpstr>
      <vt:lpstr>Aim and objectives 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HSBC Assassin</dc:title>
  <dc:creator>Jonathan Edwards</dc:creator>
  <cp:lastModifiedBy>James Watson</cp:lastModifiedBy>
  <cp:revision>856</cp:revision>
  <cp:lastPrinted>2016-12-13T13:13:55Z</cp:lastPrinted>
  <dcterms:created xsi:type="dcterms:W3CDTF">2014-09-08T09:03:17Z</dcterms:created>
  <dcterms:modified xsi:type="dcterms:W3CDTF">2017-01-18T09:01:29Z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0x01010027B75D0EBDBB6544A6E23F83991F73A6</vt:lpwstr>
  </property>
</Properties>
</file>